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7" r:id="rId2"/>
    <p:sldId id="298" r:id="rId3"/>
    <p:sldId id="256" r:id="rId4"/>
    <p:sldId id="264" r:id="rId5"/>
    <p:sldId id="265" r:id="rId6"/>
    <p:sldId id="258" r:id="rId7"/>
    <p:sldId id="259" r:id="rId8"/>
    <p:sldId id="274" r:id="rId9"/>
    <p:sldId id="260" r:id="rId10"/>
    <p:sldId id="292" r:id="rId11"/>
    <p:sldId id="267" r:id="rId12"/>
    <p:sldId id="266" r:id="rId13"/>
    <p:sldId id="268" r:id="rId14"/>
    <p:sldId id="262" r:id="rId15"/>
    <p:sldId id="293" r:id="rId16"/>
    <p:sldId id="263" r:id="rId17"/>
    <p:sldId id="288" r:id="rId18"/>
    <p:sldId id="289" r:id="rId19"/>
    <p:sldId id="291" r:id="rId20"/>
    <p:sldId id="295" r:id="rId21"/>
    <p:sldId id="294" r:id="rId22"/>
    <p:sldId id="273" r:id="rId23"/>
    <p:sldId id="271" r:id="rId24"/>
    <p:sldId id="281" r:id="rId25"/>
    <p:sldId id="299" r:id="rId26"/>
    <p:sldId id="275" r:id="rId27"/>
    <p:sldId id="276" r:id="rId28"/>
    <p:sldId id="277" r:id="rId29"/>
    <p:sldId id="278" r:id="rId30"/>
    <p:sldId id="297" r:id="rId31"/>
    <p:sldId id="279" r:id="rId32"/>
    <p:sldId id="269" r:id="rId33"/>
    <p:sldId id="28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0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9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9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2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4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2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8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5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7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2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500" y="8561"/>
            <a:ext cx="4635500" cy="3438024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200" b="1" u="sng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 -Pick up Notes from front </a:t>
            </a:r>
            <a:r>
              <a:rPr lang="en-US" sz="3200" b="1" u="sng" dirty="0" smtClean="0">
                <a:solidFill>
                  <a:srgbClr val="0070C0"/>
                </a:solidFill>
              </a:rPr>
              <a:t/>
            </a:r>
            <a:br>
              <a:rPr lang="en-US" sz="3200" b="1" u="sng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-Turn in </a:t>
            </a:r>
            <a:r>
              <a:rPr lang="en-US" sz="3200" dirty="0">
                <a:solidFill>
                  <a:srgbClr val="0070C0"/>
                </a:solidFill>
              </a:rPr>
              <a:t>Parent </a:t>
            </a:r>
            <a:r>
              <a:rPr lang="en-US" sz="3200" dirty="0" smtClean="0">
                <a:solidFill>
                  <a:srgbClr val="0070C0"/>
                </a:solidFill>
              </a:rPr>
              <a:t>Survey/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 Media Release Form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-Turn in Calculator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 Financial Form</a:t>
            </a:r>
            <a:r>
              <a:rPr lang="en-US" sz="3200" dirty="0" smtClean="0">
                <a:solidFill>
                  <a:srgbClr val="0070C0"/>
                </a:solidFill>
                <a:effectLst/>
              </a:rPr>
              <a:t/>
            </a:r>
            <a:br>
              <a:rPr lang="en-US" sz="3200" dirty="0" smtClean="0">
                <a:solidFill>
                  <a:srgbClr val="0070C0"/>
                </a:solidFill>
                <a:effectLst/>
              </a:rPr>
            </a:br>
            <a:r>
              <a:rPr lang="en-US" sz="3200" dirty="0" smtClean="0">
                <a:solidFill>
                  <a:srgbClr val="0070C0"/>
                </a:solidFill>
                <a:effectLst/>
              </a:rPr>
              <a:t>-</a:t>
            </a:r>
            <a:r>
              <a:rPr lang="en-US" sz="3200" dirty="0" smtClean="0">
                <a:solidFill>
                  <a:srgbClr val="0070C0"/>
                </a:solidFill>
              </a:rPr>
              <a:t>Sit </a:t>
            </a:r>
            <a:r>
              <a:rPr lang="en-US" sz="3200" dirty="0">
                <a:solidFill>
                  <a:srgbClr val="0070C0"/>
                </a:solidFill>
              </a:rPr>
              <a:t>in assigned </a:t>
            </a:r>
            <a:r>
              <a:rPr lang="en-US" sz="3200" dirty="0" smtClean="0">
                <a:solidFill>
                  <a:srgbClr val="0070C0"/>
                </a:solidFill>
              </a:rPr>
              <a:t>seat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561"/>
            <a:ext cx="7556500" cy="8270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WARM UP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Do in Monday box of Warm Up sheet from front.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649"/>
            <a:ext cx="7556500" cy="60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Subtracting Polynomials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506024"/>
              </p:ext>
            </p:extLst>
          </p:nvPr>
        </p:nvGraphicFramePr>
        <p:xfrm>
          <a:off x="0" y="1346056"/>
          <a:ext cx="12192000" cy="4236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420"/>
                <a:gridCol w="6332580"/>
              </a:tblGrid>
              <a:tr h="8583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(6p + 4p</a:t>
                      </a:r>
                      <a:r>
                        <a:rPr lang="en-US" sz="4400" baseline="30000" dirty="0" smtClean="0"/>
                        <a:t>2</a:t>
                      </a:r>
                      <a:r>
                        <a:rPr lang="en-US" sz="4400" dirty="0" smtClean="0"/>
                        <a:t> + 5)</a:t>
                      </a:r>
                      <a:r>
                        <a:rPr lang="en-US" sz="4400" baseline="0" dirty="0" smtClean="0"/>
                        <a:t> – (2p</a:t>
                      </a:r>
                      <a:r>
                        <a:rPr lang="en-US" sz="4400" baseline="30000" dirty="0" smtClean="0"/>
                        <a:t>2</a:t>
                      </a:r>
                      <a:r>
                        <a:rPr lang="en-US" sz="4400" baseline="0" dirty="0" smtClean="0"/>
                        <a:t> – 5p + 1)</a:t>
                      </a:r>
                      <a:endParaRPr lang="en-US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782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500" b="1" dirty="0" smtClean="0"/>
                        <a:t>Steps</a:t>
                      </a:r>
                      <a:endParaRPr lang="en-US" sz="2500" b="1" dirty="0"/>
                    </a:p>
                  </a:txBody>
                  <a:tcPr/>
                </a:tc>
              </a:tr>
              <a:tr h="782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baseline="0" dirty="0" smtClean="0"/>
                        <a:t>1. Distribute invisible 1 and -1</a:t>
                      </a:r>
                    </a:p>
                    <a:p>
                      <a:endParaRPr lang="en-US" sz="2500" dirty="0"/>
                    </a:p>
                  </a:txBody>
                  <a:tcPr/>
                </a:tc>
              </a:tr>
              <a:tr h="900661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2. Combine like</a:t>
                      </a:r>
                      <a:r>
                        <a:rPr lang="en-US" sz="2500" b="1" baseline="0" dirty="0" smtClean="0"/>
                        <a:t> terms</a:t>
                      </a:r>
                    </a:p>
                    <a:p>
                      <a:endParaRPr lang="en-US" sz="2500" dirty="0"/>
                    </a:p>
                  </a:txBody>
                  <a:tcPr/>
                </a:tc>
              </a:tr>
              <a:tr h="841516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baseline="0" dirty="0" smtClean="0"/>
                        <a:t>3. Write in descending order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931876" y="2989385"/>
            <a:ext cx="4344237" cy="562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6391" y="3758642"/>
            <a:ext cx="3458308" cy="562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17363" y="4731099"/>
            <a:ext cx="3966866" cy="562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&amp; Subtracting Polynomials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964333"/>
              </p:ext>
            </p:extLst>
          </p:nvPr>
        </p:nvGraphicFramePr>
        <p:xfrm>
          <a:off x="1264949" y="1690688"/>
          <a:ext cx="8947150" cy="4680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960"/>
                <a:gridCol w="46471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Adding Polynomials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Subtracting Polynomials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500" b="1" dirty="0" smtClean="0"/>
                        <a:t>Distribute</a:t>
                      </a:r>
                      <a:r>
                        <a:rPr lang="en-US" sz="2500" b="1" baseline="0" dirty="0" smtClean="0"/>
                        <a:t> invisible 1s</a:t>
                      </a:r>
                      <a:endParaRPr lang="en-US" sz="2500" b="1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500" b="1" dirty="0" smtClean="0"/>
                        <a:t>Combine like</a:t>
                      </a:r>
                      <a:r>
                        <a:rPr lang="en-US" sz="2500" b="1" baseline="0" dirty="0" smtClean="0"/>
                        <a:t> terms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500" b="1" baseline="0" dirty="0" smtClean="0"/>
                        <a:t>Write in descending order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500" b="1" baseline="0" dirty="0" smtClean="0"/>
                        <a:t>Distribute invisible 1 and -1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500" b="1" baseline="0" dirty="0" smtClean="0"/>
                        <a:t>Combine like terms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500" b="1" baseline="0" dirty="0" smtClean="0"/>
                        <a:t>Write in descending order</a:t>
                      </a:r>
                      <a:endParaRPr lang="en-US" sz="2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4x</a:t>
                      </a:r>
                      <a:r>
                        <a:rPr lang="en-US" sz="2500" baseline="30000" dirty="0" smtClean="0"/>
                        <a:t>2</a:t>
                      </a:r>
                      <a:r>
                        <a:rPr lang="en-US" sz="2500" baseline="0" dirty="0" smtClean="0"/>
                        <a:t> – x + 4 + 2x</a:t>
                      </a:r>
                      <a:r>
                        <a:rPr lang="en-US" sz="2500" baseline="30000" dirty="0" smtClean="0"/>
                        <a:t>2</a:t>
                      </a:r>
                      <a:r>
                        <a:rPr lang="en-US" sz="2500" baseline="0" dirty="0" smtClean="0"/>
                        <a:t> + 5x + 2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6p + 4p</a:t>
                      </a:r>
                      <a:r>
                        <a:rPr lang="en-US" sz="2500" baseline="30000" dirty="0" smtClean="0"/>
                        <a:t>2</a:t>
                      </a:r>
                      <a:r>
                        <a:rPr lang="en-US" sz="2500" dirty="0" smtClean="0"/>
                        <a:t> + 5</a:t>
                      </a:r>
                      <a:r>
                        <a:rPr lang="en-US" sz="2500" baseline="0" dirty="0" smtClean="0"/>
                        <a:t> – 2p</a:t>
                      </a:r>
                      <a:r>
                        <a:rPr lang="en-US" sz="2500" baseline="30000" dirty="0" smtClean="0"/>
                        <a:t>2</a:t>
                      </a:r>
                      <a:r>
                        <a:rPr lang="en-US" sz="2500" baseline="0" dirty="0" smtClean="0"/>
                        <a:t> + 5p – 1</a:t>
                      </a:r>
                      <a:endParaRPr lang="en-US" sz="2500" dirty="0"/>
                    </a:p>
                  </a:txBody>
                  <a:tcPr/>
                </a:tc>
              </a:tr>
              <a:tr h="1104813">
                <a:tc>
                  <a:txBody>
                    <a:bodyPr/>
                    <a:lstStyle/>
                    <a:p>
                      <a:endParaRPr lang="en-US" sz="2500" dirty="0" smtClean="0"/>
                    </a:p>
                    <a:p>
                      <a:r>
                        <a:rPr lang="en-US" sz="2500" dirty="0" smtClean="0"/>
                        <a:t>4x</a:t>
                      </a:r>
                      <a:r>
                        <a:rPr lang="en-US" sz="2500" baseline="30000" dirty="0" smtClean="0"/>
                        <a:t>2</a:t>
                      </a:r>
                      <a:r>
                        <a:rPr lang="en-US" sz="2500" dirty="0" smtClean="0"/>
                        <a:t> – x + 4 + 2x</a:t>
                      </a:r>
                      <a:r>
                        <a:rPr lang="en-US" sz="2500" baseline="30000" dirty="0" smtClean="0"/>
                        <a:t>2</a:t>
                      </a:r>
                      <a:r>
                        <a:rPr lang="en-US" sz="2500" baseline="0" dirty="0" smtClean="0"/>
                        <a:t> + 5x + 2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 smtClean="0"/>
                    </a:p>
                    <a:p>
                      <a:r>
                        <a:rPr lang="en-US" sz="2500" dirty="0" smtClean="0"/>
                        <a:t>6p + 4p</a:t>
                      </a:r>
                      <a:r>
                        <a:rPr lang="en-US" sz="2500" baseline="30000" dirty="0" smtClean="0"/>
                        <a:t>2</a:t>
                      </a:r>
                      <a:r>
                        <a:rPr lang="en-US" sz="2500" dirty="0" smtClean="0"/>
                        <a:t> + 5 – 2p</a:t>
                      </a:r>
                      <a:r>
                        <a:rPr lang="en-US" sz="2500" baseline="30000" dirty="0" smtClean="0"/>
                        <a:t>2</a:t>
                      </a:r>
                      <a:r>
                        <a:rPr lang="en-US" sz="2500" dirty="0" smtClean="0"/>
                        <a:t> + 5p – 1 </a:t>
                      </a:r>
                      <a:endParaRPr lang="en-US" sz="2500" dirty="0"/>
                    </a:p>
                  </a:txBody>
                  <a:tcPr/>
                </a:tc>
              </a:tr>
              <a:tr h="644236">
                <a:tc>
                  <a:txBody>
                    <a:bodyPr/>
                    <a:lstStyle/>
                    <a:p>
                      <a:r>
                        <a:rPr lang="en-US" sz="2500" smtClean="0"/>
                        <a:t>6x</a:t>
                      </a:r>
                      <a:r>
                        <a:rPr lang="en-US" sz="2500" baseline="30000" smtClean="0"/>
                        <a:t>2</a:t>
                      </a:r>
                      <a:r>
                        <a:rPr lang="en-US" sz="2500" smtClean="0"/>
                        <a:t> + 4x + 6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smtClean="0"/>
                        <a:t>11p</a:t>
                      </a:r>
                      <a:r>
                        <a:rPr lang="en-US" sz="2500" baseline="0" smtClean="0"/>
                        <a:t> + 2p</a:t>
                      </a:r>
                      <a:r>
                        <a:rPr lang="en-US" sz="2500" baseline="30000" smtClean="0"/>
                        <a:t>2</a:t>
                      </a:r>
                      <a:r>
                        <a:rPr lang="en-US" sz="2500" baseline="0" smtClean="0"/>
                        <a:t> + 4</a:t>
                      </a:r>
                      <a:endParaRPr lang="en-US" sz="2500" dirty="0"/>
                    </a:p>
                  </a:txBody>
                  <a:tcPr/>
                </a:tc>
              </a:tr>
              <a:tr h="70658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2p</a:t>
                      </a:r>
                      <a:r>
                        <a:rPr lang="en-US" sz="2500" baseline="30000" dirty="0" smtClean="0"/>
                        <a:t>2</a:t>
                      </a:r>
                      <a:r>
                        <a:rPr lang="en-US" sz="2500" dirty="0" smtClean="0"/>
                        <a:t> + 11p + 4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71600" y="4384964"/>
            <a:ext cx="498764" cy="374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7060" y="4384964"/>
            <a:ext cx="692728" cy="374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70364" y="4384964"/>
            <a:ext cx="415635" cy="352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9779" y="4312225"/>
            <a:ext cx="631521" cy="5195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2133598" y="4341090"/>
            <a:ext cx="775856" cy="446809"/>
          </a:xfrm>
          <a:prstGeom prst="triangl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3920849" y="4312225"/>
            <a:ext cx="689251" cy="437575"/>
          </a:xfrm>
          <a:prstGeom prst="triangl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51801" y="4312225"/>
            <a:ext cx="558800" cy="501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97236" y="4388428"/>
            <a:ext cx="498764" cy="374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95572" y="4312225"/>
            <a:ext cx="701954" cy="5195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50976" y="4299524"/>
            <a:ext cx="730824" cy="5195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8463974" y="4290290"/>
            <a:ext cx="775856" cy="446809"/>
          </a:xfrm>
          <a:prstGeom prst="triangl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6636323" y="4290291"/>
            <a:ext cx="775856" cy="446809"/>
          </a:xfrm>
          <a:prstGeom prst="triangl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58" t="13020" r="8223" b="5208"/>
          <a:stretch/>
        </p:blipFill>
        <p:spPr>
          <a:xfrm>
            <a:off x="2377440" y="901338"/>
            <a:ext cx="8658861" cy="59566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09805"/>
            <a:ext cx="10515600" cy="691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Team Practice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5108" y="1934308"/>
            <a:ext cx="23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D60093"/>
                </a:solidFill>
              </a:rPr>
              <a:t>22x</a:t>
            </a:r>
            <a:r>
              <a:rPr lang="en-US" sz="3600" b="1" baseline="30000" dirty="0" smtClean="0">
                <a:solidFill>
                  <a:srgbClr val="D60093"/>
                </a:solidFill>
              </a:rPr>
              <a:t>2</a:t>
            </a:r>
            <a:r>
              <a:rPr lang="en-US" sz="3600" b="1" dirty="0" smtClean="0">
                <a:solidFill>
                  <a:srgbClr val="D60093"/>
                </a:solidFill>
              </a:rPr>
              <a:t>y + 18x</a:t>
            </a:r>
            <a:endParaRPr lang="en-US" sz="3600" b="1" dirty="0">
              <a:solidFill>
                <a:srgbClr val="D600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0080" y="3625222"/>
            <a:ext cx="23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17r</a:t>
            </a:r>
            <a:r>
              <a:rPr lang="en-US" sz="3600" b="1" baseline="30000" dirty="0" smtClean="0">
                <a:solidFill>
                  <a:schemeClr val="accent5"/>
                </a:solidFill>
              </a:rPr>
              <a:t>3</a:t>
            </a:r>
            <a:r>
              <a:rPr lang="en-US" sz="3600" b="1" dirty="0" smtClean="0">
                <a:solidFill>
                  <a:schemeClr val="accent5"/>
                </a:solidFill>
              </a:rPr>
              <a:t> + 6xy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279" y="5787851"/>
            <a:ext cx="23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8d + 33y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290" y="1509661"/>
            <a:ext cx="110372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Juan is given the task of simplifying the expression (5x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– 8x +3) – (2x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+ 6x – 2). He comes up with the answer 3x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– 2x + 5. What is wrong with his answer? Correct his mistake.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715" y="5635450"/>
            <a:ext cx="1166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D60093"/>
                </a:solidFill>
              </a:rPr>
              <a:t>He forgot to distribute the negative sign (invisible -1).</a:t>
            </a:r>
            <a:endParaRPr lang="en-US" sz="36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816" y="1465385"/>
            <a:ext cx="11078308" cy="4711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Mr. Santos wants to build a fence around his garden. His yard is (5x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– 7x + 14) feet wide and (6x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– 11x + 20) feet long. How much fencing (in terms of x) does he need to buy? Explain your answer.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76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HOMEWORK PACKET</a:t>
            </a:r>
          </a:p>
          <a:p>
            <a:r>
              <a:rPr lang="en-US" dirty="0" smtClean="0"/>
              <a:t>#1 Adding &amp; Subtracting Polynomials</a:t>
            </a:r>
          </a:p>
        </p:txBody>
      </p:sp>
    </p:spTree>
    <p:extLst>
      <p:ext uri="{BB962C8B-B14F-4D97-AF65-F5344CB8AC3E}">
        <p14:creationId xmlns:p14="http://schemas.microsoft.com/office/powerpoint/2010/main" val="38305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1099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Exit Ticket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6224"/>
            <a:ext cx="10998200" cy="472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1. Update TOC &amp; glue notes onto page 1.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2. (Individual Practice Problem – COMPLETE IN MONDAY BOX!) </a:t>
            </a:r>
            <a:r>
              <a:rPr lang="en-US" sz="3200" dirty="0" smtClean="0"/>
              <a:t>Mr. Santos wants to build a fence around his garden. His yard is (5x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– 7x + 14) feet wide and (6x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– 11x + 20) feet long. How much fencing (in terms of x) does he need to buy? Explain your answer by showing all work AND writing at least 2 sentences explaining your work.</a:t>
            </a:r>
          </a:p>
        </p:txBody>
      </p:sp>
    </p:spTree>
    <p:extLst>
      <p:ext uri="{BB962C8B-B14F-4D97-AF65-F5344CB8AC3E}">
        <p14:creationId xmlns:p14="http://schemas.microsoft.com/office/powerpoint/2010/main" val="6375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500" y="8561"/>
            <a:ext cx="4635500" cy="4094516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200" b="1" u="sng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-Pick up Notes from front </a:t>
            </a:r>
            <a:r>
              <a:rPr lang="en-US" sz="3200" b="1" u="sng" dirty="0" smtClean="0">
                <a:solidFill>
                  <a:srgbClr val="0070C0"/>
                </a:solidFill>
              </a:rPr>
              <a:t/>
            </a:r>
            <a:br>
              <a:rPr lang="en-US" sz="3200" b="1" u="sng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-Turn in </a:t>
            </a:r>
            <a:r>
              <a:rPr lang="en-US" sz="3200" dirty="0">
                <a:solidFill>
                  <a:srgbClr val="0070C0"/>
                </a:solidFill>
              </a:rPr>
              <a:t>Parent </a:t>
            </a:r>
            <a:r>
              <a:rPr lang="en-US" sz="3200" dirty="0" smtClean="0">
                <a:solidFill>
                  <a:srgbClr val="0070C0"/>
                </a:solidFill>
              </a:rPr>
              <a:t>Survey/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 Media Release Form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-Turn in Calculator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 Financial Form</a:t>
            </a:r>
            <a:r>
              <a:rPr lang="en-US" sz="3200" dirty="0" smtClean="0">
                <a:solidFill>
                  <a:srgbClr val="0070C0"/>
                </a:solidFill>
                <a:effectLst/>
              </a:rPr>
              <a:t/>
            </a:r>
            <a:br>
              <a:rPr lang="en-US" sz="3200" dirty="0" smtClean="0">
                <a:solidFill>
                  <a:srgbClr val="0070C0"/>
                </a:solidFill>
                <a:effectLst/>
              </a:rPr>
            </a:br>
            <a:r>
              <a:rPr lang="en-US" sz="3200" dirty="0" smtClean="0">
                <a:solidFill>
                  <a:srgbClr val="0070C0"/>
                </a:solidFill>
                <a:effectLst/>
              </a:rPr>
              <a:t>- Pick up Warm Up sheet </a:t>
            </a:r>
            <a:r>
              <a:rPr lang="en-US" sz="3200" dirty="0" smtClean="0">
                <a:solidFill>
                  <a:srgbClr val="0070C0"/>
                </a:solidFill>
                <a:effectLst/>
              </a:rPr>
              <a:t> </a:t>
            </a:r>
            <a:br>
              <a:rPr lang="en-US" sz="3200" dirty="0" smtClean="0">
                <a:solidFill>
                  <a:srgbClr val="0070C0"/>
                </a:solidFill>
                <a:effectLst/>
              </a:rPr>
            </a:br>
            <a:r>
              <a:rPr lang="en-US" sz="3200" dirty="0" smtClean="0">
                <a:solidFill>
                  <a:srgbClr val="0070C0"/>
                </a:solidFill>
                <a:effectLst/>
              </a:rPr>
              <a:t>   from </a:t>
            </a:r>
            <a:r>
              <a:rPr lang="en-US" sz="3200" u="sng" dirty="0" smtClean="0">
                <a:solidFill>
                  <a:srgbClr val="0070C0"/>
                </a:solidFill>
                <a:effectLst/>
              </a:rPr>
              <a:t>file</a:t>
            </a:r>
            <a:r>
              <a:rPr lang="en-US" sz="3200" dirty="0" smtClean="0">
                <a:solidFill>
                  <a:srgbClr val="0070C0"/>
                </a:solidFill>
                <a:effectLst/>
              </a:rPr>
              <a:t>.</a:t>
            </a:r>
            <a:br>
              <a:rPr lang="en-US" sz="3200" dirty="0" smtClean="0">
                <a:solidFill>
                  <a:srgbClr val="0070C0"/>
                </a:solidFill>
                <a:effectLst/>
              </a:rPr>
            </a:br>
            <a:r>
              <a:rPr lang="en-US" sz="3200" dirty="0" smtClean="0">
                <a:solidFill>
                  <a:srgbClr val="0070C0"/>
                </a:solidFill>
              </a:rPr>
              <a:t>- Sit </a:t>
            </a:r>
            <a:r>
              <a:rPr lang="en-US" sz="3200" dirty="0">
                <a:solidFill>
                  <a:srgbClr val="0070C0"/>
                </a:solidFill>
              </a:rPr>
              <a:t>in assigned </a:t>
            </a:r>
            <a:r>
              <a:rPr lang="en-US" sz="3200" dirty="0" smtClean="0">
                <a:solidFill>
                  <a:srgbClr val="0070C0"/>
                </a:solidFill>
              </a:rPr>
              <a:t>seat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561"/>
            <a:ext cx="7556500" cy="827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WARM UP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Do in Tuesday box of Warm Up sheet.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74441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One of the community gardens being built outside the Freshman Academy has a length of </a:t>
            </a:r>
            <a:r>
              <a:rPr lang="en-US" sz="3200" dirty="0" smtClean="0">
                <a:solidFill>
                  <a:srgbClr val="FF0000"/>
                </a:solidFill>
              </a:rPr>
              <a:t>(4x </a:t>
            </a:r>
            <a:r>
              <a:rPr lang="en-US" sz="3200" dirty="0" smtClean="0">
                <a:solidFill>
                  <a:srgbClr val="FF0000"/>
                </a:solidFill>
              </a:rPr>
              <a:t>– </a:t>
            </a:r>
            <a:r>
              <a:rPr lang="en-US" sz="3200" dirty="0" smtClean="0">
                <a:solidFill>
                  <a:srgbClr val="FF0000"/>
                </a:solidFill>
              </a:rPr>
              <a:t>3) feet </a:t>
            </a:r>
            <a:r>
              <a:rPr lang="en-US" sz="3200" dirty="0" smtClean="0">
                <a:solidFill>
                  <a:srgbClr val="FF0000"/>
                </a:solidFill>
              </a:rPr>
              <a:t>and a width of </a:t>
            </a:r>
            <a:r>
              <a:rPr lang="en-US" sz="3200" dirty="0" smtClean="0">
                <a:solidFill>
                  <a:srgbClr val="FF0000"/>
                </a:solidFill>
              </a:rPr>
              <a:t>(5x </a:t>
            </a:r>
            <a:r>
              <a:rPr lang="en-US" sz="3200" dirty="0" smtClean="0">
                <a:solidFill>
                  <a:srgbClr val="FF0000"/>
                </a:solidFill>
              </a:rPr>
              <a:t>– </a:t>
            </a:r>
            <a:r>
              <a:rPr lang="en-US" sz="3200" dirty="0" smtClean="0">
                <a:solidFill>
                  <a:srgbClr val="FF0000"/>
                </a:solidFill>
              </a:rPr>
              <a:t>12) feet. </a:t>
            </a:r>
            <a:r>
              <a:rPr lang="en-US" sz="3200" dirty="0" smtClean="0">
                <a:solidFill>
                  <a:srgbClr val="FF0000"/>
                </a:solidFill>
              </a:rPr>
              <a:t>What is the perimeter of the garden?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Mr. Jones does not want to use more than 50 feet of fence to mark the edges of the garden. Assume x is 3 feet. Will the garden meet Mr. Jones’s criteria?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Update TOC.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60830" y="445477"/>
            <a:ext cx="6131169" cy="166467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Setting </a:t>
            </a:r>
            <a:r>
              <a:rPr lang="en-US" sz="4800" b="1" u="sng" dirty="0" smtClean="0"/>
              <a:t>Up Your </a:t>
            </a:r>
            <a:r>
              <a:rPr lang="en-US" sz="4800" b="1" u="sng" dirty="0" smtClean="0"/>
              <a:t>Interactive Student Notebook</a:t>
            </a:r>
            <a:endParaRPr lang="en-US" sz="4800" b="1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07722" y="2238550"/>
            <a:ext cx="6084277" cy="454129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“Check Out” Page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Syllabus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Vision &amp; Goals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ISN Guidelines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ISN Grading </a:t>
            </a:r>
            <a:r>
              <a:rPr lang="en-US" sz="3200" dirty="0" smtClean="0"/>
              <a:t>Rubric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Table of Contents (Yellow - </a:t>
            </a:r>
            <a:r>
              <a:rPr lang="en-US" sz="3200" dirty="0" smtClean="0"/>
              <a:t>4)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Tracker </a:t>
            </a:r>
            <a:r>
              <a:rPr lang="en-US" sz="3200" dirty="0" smtClean="0"/>
              <a:t>(Green - 2</a:t>
            </a:r>
            <a:r>
              <a:rPr lang="en-US" sz="32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Vocabulary </a:t>
            </a:r>
            <a:r>
              <a:rPr lang="en-US" sz="3200" dirty="0"/>
              <a:t>(Purple - 5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26" name="AutoShape 2" descr="data:image/jpeg;base64,/9j/4AAQSkZJRgABAQAAAQABAAD/2wCEAAkGBxQSEhQUExQVFRUWFxUYGBYYFx0YGBwXHBcYFxweGh0YHCggGBwlHB0cITEhJSksLi4uHCAzODMsNygtLisBCgoKDg0OGhAQFy0cHBwsLCwsLCwsLCwsLCwsLCwsLS0tLCwsLC8sLCwsKywuLCwvLCwsLCwsLCwrLCwsLCwsLP/AABEIAOEA4QMBIgACEQEDEQH/xAAcAAABBQEBAQAAAAAAAAAAAAAGAAEEBQcCAwj/xABUEAACAQIEBAMEBAcJDQcFAAABAgMEEQAFEiEGEzFBByJRFDJhcSOBkaEVM0JSc7GyFjRUYnKSk6LBCBckNVNjdIKUs9HS00NVg6O0wuFEZZXF4v/EABgBAQEBAQEAAAAAAAAAAAAAAAABAgQD/8QAKBEBAQACAgAEBAcAAAAAAAAAAAECEQMhEjFBgVFhcdETIiMykaGx/9oADAMBAAIRAxEAPwDPeEaKGtq0irZ5lEnlVwdRLn3QzPfSD62O9sS8pkbLa+pkj88dLK8MiPtzIWkaEhrXtsL9DvbbtivzcwCGlmp3jSVY4keNNXM5qamaVr7Kb6QLXva+Ocw4nElQKhKeFGKWmRhzI5ZDu7spsBqbzWHQ23wRe+IeSQUnsk1M/LknTmtEnMCoDurRFwGUb20k3B7AYHeG3KzrKY0kjRlMwkXXGI2dUJk9Bdhv1vbEzPuPKqtgEE/KZFYMGEQVxa9gpHuixtsOm2Ljg3ifL6WiqEmp2kqJbodgyvGSCLE20BepXuVU3F9gPvGGtalpqNqYII1kJWyHykJ9G0bqQIyATb1v8DjOeCsjaoaqqZElmlpkjqEj6maRjrXWCCXUgajbcj545zHOKvMIKWhjRqgQswieO+t0VdK81LnSQttydh9uKKPiCpjgNMHYIsgcDzB43W6kIb3QG9iuB5NIo8mjp4aysrXamzEAzfR+flrO+lGVdJCu76k946b38pOM1FQCI4pJmEepnlIjOpZHsr3BN5GsoFz6n44bNeJKupULPUSygC3ma+1w1j+duAd72PTFn7Jl8dIkzSyzVMqORENOiOVWAPNsdZDXJHS9j1wNnrOEJ0iimpy8sNVZYyFsWXW1xJYkJYopN9vMN9jimr6eNBGEdpJTq5q6QERr6Qitc6ze51DaxFu+JC8VVYpvZBO/ItYRiwsNRfYgarXJuL9DivVIuSx1MJg62X8gxlTcjvqDW+o4CTVZWVafSQyQEB3NgC19Nhbrdg1vULfE+jqmoJYWJ3dLyBHjlVqdyLx23VSbG4JuLjbFXleby0+oRsNLaS8bqrxvpuV1o4Kta57dz64JW4XatRqtJ6BdfLLQo/KKMxEdjHY8u72HoSbjY4DyzgU9b7RLAs3tW0gijW8CQgAMN1D3QAXPS52viwzrMvwnT0sNJBFz1DRmGPWZRBEictWZ9pRfU1x06W6k98R5MmTpFBLqlmmEc0wQ8oIi600K4uzXa++w8vTfFDk3E6wVFLMtPEns4I1IDrdihXW5JszAnUBsL7dMRVzQ8QUEcTUMtLUiHWskjia0zzxggh1toEdyRYbiwPXoSLxllsJSeFnfko4paIwqscUhA3ZxdiWLHzX3sSe2BnNeDa6rC17cgrUR855NccUaHpZiWChiAD8bm9iDiry/hI1FJLPTzLLJANU8GnSVTfzIxNpALG+w6bXwBRnPFVW2WsZzHO1Q7xyMLaqeJirrGNGwZyrMAxOkILjcYBs9zZZmXTEsaJEkUa6i5VFYtcsbanJJ3sBYkAdLXHEs8UWX0FNCBdlNVM3cyv8ARqPgFVSPrGPfJJBQzrzJ6arpDLGJoVZZNYZLahG6kkqD7y+lr4o54d4OzBWinSiWZXBAjlKlSroyhpEDh0SxJDG2639L8ZlxjXx1UhkmD6XYNDfmUrWbdQlypj22t92LbL+Pny6oqkhEc0clSG59yzGBW2RL7adGw9LnAdnGYNV1csqr5p5WZVA/PbyqAO/QfHBErOOI6mpUxWWKBmuIIl0RBtTNcDfzXY3JPS1+gxX1uWTworyRuiOToYjyNbY6SNm+Y+rBRUZ0KfLaKNWQ1VPWTSMjD6SPSdlPqjHqD16dsRuP+LJK+VVdozFDcRmJSqWYJewbckWt9W1u4oaiK7agTvuoOm4372Nu3Y4Lqfi+nMaippFqJkihi5sh1FkRyWUjbQdDELILkaVvfFU+XoIjHHPDIWlBUrHJzWIRwqgaejE20/nEYqa9ZIzypFZGjLAoy6WDG1w2177d+mCeS74wz5cwm56xiDTEiGMyBlCpsoj2BOx3W2x377Vmc5WIBARKknOgjmIW901j3G/jDBJx1lWWRlHoqq+qNCYApkAOm/40GwYm11PTc/DAnDTOoWcxlohIFLEHllhZijEeoPTuDgCfh5pMs9ir764qnnxvEuxMauY2Qk7HUQD26YGaqn88oUFVQt5SQSqh9ABP5RFwDb4npjUa2uqauijnhqaWho7GBaYiy8wjSyG4YG51MrbWFzsbnFFnfAdVlaLWVPJmAkCNGdThgwIOskC1+nrex7YFgB04bBl+6jL/APueD/aJP+GFgmgpMijTpbUNKkkrpsx6jqb2PfvgqpcjhXL/AGqULomjmVSzWkWqjZggiUe8jXGoHYDe4IF+uL+DqqGctY1aSm6TxDWHubWIW+g32t06WxK4w4eqIo6al9inDQoumVC0iSGRVeW4CkAiUkCxGw3B2OC6DeRcOy1KySrG7QQaWmdNN1Q9dIcgMQLm18SUy+lqZysLNSwRw3eWc6yXUHchTZS5soUHEzhqJaWpEFeZ6dHaB2A0hfK+tDMrKdSfLp1N8EHEPHUsAj9ho0ooCxc6o1YTMOoO2lkVr2KnfYgjBdIvCHDvNpEnoK4Q1zs0bxNKsV0vay23ufKftxB4g8OK+neS8bTgaDzEBYuz2J0ruxIa97gbC/fHNTwjmNXO7mn1vLGs4KBViZGAZdB2W9iBp67YiycR1lG7QxVBQrdZGjYtzJLWZmZ92Ye5cbDRt6kBhl9dvqwQUPCrNFzZZYowyyGKPWHmldULBERL2ubC7W69ztiBU008sRq5GaROYYjIzl21KqtvckhbMBfpc2xM4ZkWHXVaTJJTgOi9FWTUqxyOb3cBjfSB1AvtgkVE0M1LIupJIZVswDKVYX6GzDocd5o2ty4dpNVvOUCXbSAQFBsACLD5Y8KqWSVnkcvIx8zObk7nqT23wRcMyQSK0U6qZJ3hp45GUtyUPvOqrYlvdAP698FW9THQ8ulinp1gSoSNoqyMsJV3VXMyObOvM1nV+bYjpgWzXKZaWd4gdTxhXLREsApVZA1wBawKknoDgv404zqIq+phRIlhj/wfkvChVo47KNVxcg2uBe1iMBlZndRLPJUGRlkkuGZPJ5SoQqNPRdIAt6DBWh5fxHFXUcJzGGKqkWrjplYkrM0bjUSDGym6kj4H0vvgM4jp/ZXmogrBTNHLrlj5ci2V1AADtdLP1vvbF54ccJzPLS1vKL06yy302uGij1qW1GyoX2v20n1GBniYTvMZ5xIDOObG0jBmaJidB1AAEW22AHwGILSnypHjkpo6zmBL1EhAK0wSNHF0DkNJJ5gNlAAJ97riAIK2CNqdVcJUKJWEY18yNbjdo7koN7rewPXHeR0VLLDNzqh6aZQCrEaoWQlV0aUHMLkm+1wApuMeOWVXLeBJ+YaZJmf6MlGudKO0bWuDZV2/i9jiioeQkb72AAPXYdBi7hyCpSopli0tJNy3geNg63JFmJF9OlutxtY4uuPmouZViFTz2qgystuUIBH1BBNy5bUR+cMUVDVKsBLVEyyxhxBHGNIUuRqZpL7KRe6jc7b4IK6ThOlqZqiCZvwdWRjaFmBp2NveVm3Ck76RsARb0wIZ7kU9DLy6iMoQTpJF0cA9UJFnXp9ouN8MtTNPHHCUM6x+4VUtIq/mBgD5O+kg27WwQS8O5tWx06GlmdaePlRErosl77mQj5fIDAT8mjp0pHzGSmhqJJWECRFQIYZ7sC7KtkSIpoIBF9V7WG+AaePRMUkYMFfzmIqQRfzcu1l6Xt2xoGXeEmaPGY35UEbMrMjyhrsoIU6Y9QuAxHXvi/oPAj/LVf1Rx/2scBRcaZlG0UQy6pjSkjhhbks4WbmobrZSpbX0JINiRcnbAjBnamGoSeJJJJQWSo0JzkkLhmJYi7KwuPUX2IxtuX+DGXx7uaib+VIFH2Rqp+/BHQcB5dD7lHDcd2XWfta+IPnThPNYKcl2oxVzhgYgzHQo7/RqDrb0JuBttjuTiWqghqaV4kCTyc1kmi86sehW9u1rXBGwsBj6mgp0jFkVUHoqhR9wxhPjbC0OZxTRtpaSFQG27Fo2vfa1msfgcBmeX18kEiyxNpdN1awax3F7MCL7nftifVZ5W1d45Jp59W5jJLX0+a+kenW/a2JXEdFDTc6nkRnq1kF51e0BjZVfZAPe3t6WJPoMG/hnweDIZq9ihnSdEpnurzRlCZHfuiD1Ntx8r1NVku2FjReXlf8AAT/+Q/8AnCwPCCqZpllESOyvrEYCuQNerT1U2tq7j54MKniiphpKyhqqieOpjlBRldyzsSwlSSQNuliCMUXBFRSx1cbVcbuoZdADaAJAQVL9yt7bD78FHGXD+Z1kpZ8vhSR2aS8Onm6BtaQ6/ONx5ityR9WCs6lVju2o3vYm+9utietsGHEOcvNQoK7W1QxWWkYIFVaY+RluLXUldgL2I3O+In4OionNPmkM4YKsicmRdQ1j3WDeWxsDcbgjv2542zymqvZvZo5oxBCISJWVvKpumnT82v63GCLHIuLcwSiFNRGZ9JLSMsbSPEpIVFTqFTb06kjAZNGysVkDBgfMDcNfvfULg/MYIuBM89kkldpXWPlsWiVinPYXCxlgNh5mN8D9TKpZjpChm1AaibDfa7Hzdep32+eBRXnHHb1VKtLJAgjTTp5TtF02GpQCr9Adx13xR8PZYlRIyS1CUyLG7mR+lxbStgbm7EdN+u2PLLqGSU2jjeXYiyIzWJBAPkHUHf6sE1BwLmkkbRLTOsbsGbWFS7AWW5bzWHp8cFenhHViOraMU7VBl0xtuTGkDNZ3dAPOOgu3lUMb4quMc4hknaOlggggiYpHJEg1sA1tZktqN+o/twUZb4NZgSGaSCHruJGLC/X3F/twQ0HgdGLc6rZvhHGFH9YnEGYcUcVzV6QrMsV4dQDoml2B0gaj6AL0xQFbGx6euPo+i8IctS2pJZT/ABpWUfZHpwQ0HB9BBblUkCkd9AZv5zXOGxhGRcW1EVC1DTQTOru7c1HkEtyVI0CIHljyi4BIN29cTqigzrMYEimotekBRPNAscwW97CSTSQPkN+98fQcSBRZQFHwFv1Y6vgr58ofBauf8Y8EXzYufsUf24I6LwQ6GetZvgkVv6zuf1YPV4zpzmBy4CUzgXJ0jljyCQb6r7gjtbFFl/iSKuCqenhCTQBSsc8irr383Q7aVBPXtgO6Hwiy5Lalllt+fJb7kAxe0XA+XRe5RU9/Vow5+174hZdxnGmXirrHiXzMjck8xS4Y2VLE3a3a/riNlPibSVPOWJZhLFG8gjkUIXVBc6SGYXtvY2Nt8AaQwqgsiqo9FUKPux3fGOV3jBUtCJ6eiUQrJy3eR9Q1EalUabEErve2PDi/xBneqhiSqNBTyU8UyyCPmMzSRh11bFgoPl8vSx69hptmFgW8OMxkno1MtVDVyKzAyxX+YDgqp1DpfSLi2CoYiGGFhEYWAVsY5/dEUfko5rdDNGfrCOv7LfbjYjjP/G+j5mWOw6xyRv8AeUP3NgrNOHOLGyqOrp5A0s94uUr2eAbKx6m4urdtthi94l44WqgBSopYzPTLzxpPtESa7SxRP+WWsSENj3/KGMglkJJJJJPcm5xOyTLJZzK8QUmnjNQ2oi2hCt9jsx36HYgHGmdjvRwz/lKr7JP+GFit/vlL/wB20H9EP+XD4LtCzytfMjA0NC6yxxxxtJHrcPoGxtp2PxLE2AGL/Isnz8SmaOGTmsix86bl6xGLkBTK1wPXbsMaZ4O1nMyqD/NmSM/6rG39UjBsMTYw6o8Ks0rZObW1UWuwXUSZGCi5AsqqBuT3xbUPgZCPxtXK38hFX7C2r9WNcw+GwB0HhJlkXWKSY+sshP3LpX7sEdDwtRw/iqWBflGpP2kYuDjJ/HnNpY0pokkeONy7SFCVJC2FjbqBcm3S9vTAarGRby2t8On3Ye+M54d4OqMur5JYZC1Boa6PIS7fR3Bta1w4G/oTgQl47zSaCavimjjihnSP2cRg7PupJIuR0B3Hc7Yit0viHXZtDCoeWaONSbBndVBPoCTvjFavMJK/M6ZHqaiKnroYW5aTMFXVGUdUBOkfSI19vXAzleUCSjzIPqM9HodPMdKgTaJrKTYXC7/IYo3vOuNqGkYJPOFYpzAArtdLFgQVUruBtvvity/xMop6eonQyWp1DujLZypNlK72Nzt1274x/MqoCHJKg7iMNG197inqEax/1W6emJwolrc0zKOiIkjngnKaB5TtFILf+KAPngaGNH4rzcymNRRiGmqTaOUSam06tGrpbZiLg2NtxfFBmHiBVzVVSntsVAIZSkUbxkq1pGU8xwjFSAAdwAb7WtijeKesoaPL0p5/aYZptzGwURvuLkjyWJ3v2W+DnjXhWunmlVaGjqEkj0x1FljmRtIGp2vqdlN7djgKzifM5fwllzPUaoaqKJZOQ55LMxaB2QXsR5lO4NrYquE+G4Uzavo3UsUhqlhZj5hdNO9rBiY3IO3bBWfCaVqWii9pRJadpXZ9BcAu4kATcbAjrcXOCXNvDmnqK4Vplmje6MVQqFLLbcki9iAARffAYXEHkyh0F70tYrMPRZomQH+kQj/WwXiqjq87y+WnIfnQQiYL+SRG8cgf0IS1wfQY1jJ+C6OmEwjiuJxaVXOtWFybFW2tdj274m5Tw7S0pJp6eGEkWLIgViPQnrb4YDBuG8lnfLMzpRFI0iS08iAKfMyS8t9O2/lBOC1MizNqGgRaSnlWJDHLT1KIHsGIBDMRZStuhuCBsca+BhYAE8LODZcvSd5ygknYHlRm6Iq6rAE9T5vsA3PXB3hYWIEcNh8cMwHUgfXio6wPeIFJzctrUAueRKwHxVS4/VggvjzmiDKynowKn5EWxB8f1JUxR206hzNVhZtyCpY/lbdPS2PNJZIQbHSJo9JsQdUZcGxt08yD0O3ocW8ccVMZ2kUSywypGkbi8dvpdTOuxe2gC1wPPffbFpW8Dzw0k1XPBpVo0kj0PZU1yovmAB20tsuq9u+xxpLAXqOFi1/Cv+Ypf6L/APrCwNNl/ufaq9LUxn8mZXHyaNVP3pjVxjDfAevHtlUgAUSR6wo6DS/QfAB7fVjcQcZaPbHWOcOMEIjGa+OeQyVFHHLEpYwOS4AueUykEgDrYhT8r+mNKw2KMQoM/qM1raBab2hY4o4lqRciLUhYuxKkggrYb7k9tsM3AeZQCtpIoY5IKp0KyGQKFCOzI2+4Ok2It22vjccOMFZknhe4OWss6K1Gqh20s2phKZSF3FluzDftbF1R+HUEc9ZKZHYViyo8dgFCyHUbG17g3+3BkcLAZhxn4ZaqOCnoBvHM0n0snZ0sxuRtuFNgMHeQ5JFToCsMMcrKvNaNQNTAC9yACRfFpbCwD4WBKq8SssjBLVabMy2VXY3BsdlU7fHoexxb5VxHT1FMapHtAA5LuCgAXqTq7fHGrx5TzibWxOFfAC3izRXuqVLxDrMsLaPv3t9WDTLK+OoiSaFg8cgDKwuLj5EAj5EYZceWPnNG0q+FjMODuM6iXNJ4pzemmlqI6U2AAaAi4Ft90IJv36d8XPGDtW1UeWRuyIUM9WybNyb6VjB7a2O/ew9MbvDZlq/VNjGGdXvoZWtsdJBsfjbpj0LWFz0HU4BKvgI0uubKGWmnZFjKv5oioNydwSH6bm/ToL3wL8ecHzx0gqaytmqiksRli92HllwGsq73sfe2xrHiwys/N9zbQKrjejV3iSVZpkjkk5cZ1XCLqI1Dyg29TiPw9x5BVzxwBJI3lgSePXazqQSwUg7lbH+afTFvk+RUsMWmnhjjSRbEqoBKsO56n68ZbwrlclTk0EtOP8Ny6eXl376WDNGfgyMBb1AxccOOy/wdtD4sz+KIrRmR456tJI4XWMuEYgqHa3QKSD9VzYb4xjIJMqVZI80qJ53jlZEVHlaJkHRl0/G/fB5lvEsOY5plzxjzJT1POjIs0bnSCrX9CD9Rx75HUUmW5rmMTtDTRstNLFqIQWKaXC32Hm7D1x7cf6eNx1d63/aUX8JZhTT0qGjvyE+jQFWWwUDbz7mwtvvi4OKLIuL6atkZKZpJQgN5RG4iuCBpDsACd72GLw4485Ze5pp8seJVJyszrE7CUsPk6rIP2sLI+OKiCKSnkJqKaSJojDI5AAO10YbqRgu8XMvUZzEzorpPHGSruYkLANH5nXdBshvgbzHK8uhjEYq0llEyNIYla3Kay8uGVgUOm5ZmbY2HcEYgDtHz+0f8MLG5f3sso/hk3+0Q/wDTwsADeEVby81pvSTmRn5NGxH9YLj6TGPlzLcwZa2jqGhSEmRHvGCqyfSaS+ksQvcWWw22Ax9RjEV0MPhYWIhYWFhYBYrc6zyGk5POYrzpUhQgEjW17Xt0G3XFlgG8ZQBl4kPWOencH084H6jj048ZllJfUE0Gf071UlIJB7REqs0Z2NmAYWv72xBNulxirquOaaKeqglEkZpkWRmK3DI2kakCksQCwB2HXAV4oZPLLmOXzUriGeZGCydBrQa1BIHcEjcH47Yh5Rn7z57Re0RGGo5M1NUxkDSxCSOjL2IYkfZ6Wx0Y8GNx8Xn1/ibXmY+LN45JKKhqKiOMEvMwMcSgd7gEn5G2JmX5bmlfyZp6xKaA6ZBFSg6mU7gNIexHXr6W74M80y1JaaWnsAskUkdgLABlK7AfPAr4QZvzaBYHP01IWhkXuArME+rT5f8AVOM+LHwXLDHWvcZ9wwxpa+tiosqNVpYcvnFUkiUXUm8ik6WN7bjtjUKFKmupaiCuo1pQ8ZRQsokvqVgTYDyFTYjc3Py3GeK+KIsszrmzB+XNQoDoUE61lkt1I7D17jBJw9xTUVjq60TwUu5M1QwjcixtoQXvvbqbW743y3LKTLXpOyMu4d4ylFNFlF4qZgZoZKuZvKF1vcKpAGqx0gk/Z1xrNdImU5aTFG8qU0Y0qu7EXA1E+gvqY9gCcCuR8P0zJWQV3s8wkqpZYljbW6q3cGPzIceDcLVUVHWUtLPPNDNGEgjljKcu7DWC728pS4Ftt+mLyZceeXnrvv5pNg7K5q9aGnqfZVWnpqn2vn6vOwMhDi17ldyDtuBg+fOIqDNp6ioOmmr4acxTkEorRoFMZIva4832YuMmyGZcsShkij08gxSFpe7A6ioRG7k2JI7YsMs4feKmipmkjaONAg1RazYbDd2tt093Gc+bG29fGey6RqfxBy+SZIYp+a8jBRy0Zhc+pAsB8cXPEOWLVU00Dmyyxsmr0JGzfGxsfqx4U+Qon5cnyTTCP/JVT9+PcZNB3jDfFyZD9shJxzWyXeKqThCpNJSRwVlTA00V0Gh7nQpslx7xaw32x5cKZZDRGo5Aq5RPK0pVomSNSfzNYUfC/ew9MFkMSpsqhfkAP1Y7vhc7d/MDVNkypUtVQ0SJNIul3eQJe5uTaNX3Pc9TiPm/BMdZOs9SsBcKF/Fu40gki+qQKep/Jxf/AIXh9o9m5i87RzOX30XtfEtpACASATewvubbm3rth4s5d7FdTZKEUIJZFQbBI9ESgegESrYfXizw9sNjIxn+6Ho9qSX4yxn7A4/UcZ/4ecPSVVbAeS7wrMolYR60XYtZ77AG1t/XubA7D460evLQ46xTxN9TBoz+0PsxgWX5tPTEmCaSInY6HK3+duuEK+kv73WXfwOH+af+bCx85/uirf4VUf0z/wDHCwTbynopoxd43j6bshXcjUvUdbb/ACx9Y5FWiemgmH/aRRP/ADkDf24+bBm96Gqp6l5efz4ZYw+osWAEbhy++ybgH4Y3Pwqq+ZlVLv7imP8AmMVH3WwrQvvhXwH8QV2YpV6aeIyQcsEWQbOVk2JYgHdQeu1x1uMQvYs5m3aVIAQQVXSLeQ7gqGYHUet9rXwBw9SoIUuoYkAC4vf5YiZjncEClpJUFgW06gWIAv5VvdjbAnL4eNM0cs1SRMABI6AkuLRru1130qwvbq17bWxMo/DikQWYySHvuFB8wboo2GwFvhgiwfjai1KomLFmVRpjdhdr2udNhsCTvcWxx4hZIa2hlp1ZEZtJUubLdWB3OJtJwxSRrpECHdWu95DqW+k3e+41Hf42xNbLYS5cxRlyb6igLX+ZF8XHK42WegFqigp5kofaKrXNRlWvBuGcKAbqqsbbDpbvjy4wys1klLPTRSienlVxIYtF4wd0JmKG3/zg3VQOm3y2/Vhy2NTkyl3BAE9QekKJ/LluR9SKR9+POHL5gWPMhjLnU3Kh8zG1rlnYgm3fTiZNWxo6RvIivJflozAM+kXOgE3awO9umO6moSNWeRlRFF2ZiFUD1JOwGMdivkyJHIaV5JWX3WZgpX+SY1W2PX8C099RhRm/Ocaz9r3OKqh48y+aXlR1UbPvYbjURvZSRZj8B17YopfFFJWZKCjqaxxsbIY0U/xmIJX6xj0nFyXrRtoKbCwFh6DYfdgbzbj7L6aSSKapVJI9OtdLsQSLi2lTqPra9u9sCuUTZpnMPNFTHQQMzKVhVmn8pKsCxI0G/cEHp8sDmcUvsWeRino5KuR4SLVB2lmA1tLG8gsSFAuR3v649uPgxtsyvc+H3TbVuGeLKavWRqZnZYyoZmRkG97WLDfob+nfqMD1T4pQapPZ6epqY4r65ok+jFupuxFx8cW3DGYV8rFauhip49NwyzBjf0KgEH53xm+acNVTV9ZlNHIkFNKoq9JuAUOhCg07hdZI0jsv1YcfHx3Ky+nz+xbWyZbXJPDHMl9EiB1uLGxF9x2wGZz4p08OsxQ1FRHGSsk0aWiDA6bBmsG37jb44qq/PK56LMKBoUjq6enjKmnJKNExAYIBurcsNYfLpbBDwzxDlYoIUE9MsSRRho5HQMCACdaMbltQPbc+uMzimPdm+/Q2lHjql/B5r1YtENtNvPzL6RHbs1/qtv0wO5lNxDoSeJacFm/eigEqliRrd2Fz2NiN+mK2n4dlrqOqnpQE1ZgKylRxpVxGCguOysSSPkMX/wC7qskHLjymsWpO30i6adW7sZSLFR1G29rd8bmMx/bJe+9+goc14hXXleckGNdT0tWoBOm9weguQrBj8bLi74ZoZMyrFzScFIEBFFCeuk7GV/i29h8uwF4XFnC7w5GlKA0snNhL6FJu7y6nIA3tckXx5twMtJtSZxPTMNxG8iyJ8uWCL/WDjVywuHV1e57J21HDHFNlWaPyo1kWSaUKNbxwOkbN3KmQKPvxNp6qRmF4GRd7szpcellUtf7RjisaVHiHSc7LatB15TMPmvnH6sYl4Z5rQKZ48wWEJyW5cjR3ffUHUMoJLFW277bY+i6mASIyHo6sp+TAj+3Hx1JGVYqwN1Olh3upsR8Ohwh6Dn2zIP4PU/0r4WBH2in/AIM/+0H/AKeHxRY5Dw+axJZXqYo+WfOZW8248rEk+YM/k2uQSO2Nd8BazVRSxn/s5rj5OoP6w2MLpoGkkUJHrZm8sYBN772AB1W+R6Y1fwFmaOqrIHBViiEobgho3ZSLHoRrt9WJSNrGOsc3x1iBYWFhYBYWHwicA1sZ740wyJSR1kMjJJSyowKnbznl3I6HcgfIkd8aHih47yd6ygqKdAC8ijSCbDUrq4ue24x68WXhzlKy3iXila2mp55FMFfl9TCZIyNJszKGKA/kllU27W9Dcl/EQWvzeChm/eyU/tRjvYSyatKhrbkKLm3wOPHjngJavLo3lAFdT0yjWhFpHSMakJI8wLA2PUE+hOPYUdLmVFSNVs0FTHGtmifTPGw8p06QxsbXsR0I746bnhqWdec+m2UbxX4Vo0pHqkiEdSghjgMZKefnDSFRSFZtzvYm3yGNEoY9KLcAMQpewtdrC5+3ARk3CsMcqTM2YV8ke8ZnuEQ+qiXQL/E36DBd7RUHpAq/y5Rf7I1Yffjn5M94zHe9NSAzgCqFNX5hlz3B5rVEIINjG4DNY27XH2/A468VMzSjly2scMRDUOG0gFtDxMGAuQL/AF4LPYp2cuXgRradSQlpNN721u/S+9tOOnyXX+NmnkGxsSqAH1HLRSPtw/Fnj8Vn1NBrKeNqiuKmjoJBCSC09SwiTT3KhdRbb0uMU/GclUM0SehelB9naHW8oY+ZtXmjUFvKbEbG/wB2D/8AANObFohIR0MhMh/rk4nwxBBZQqgdlFh9gwnLJd44mghwjl0dEjkCoqqiVtc8xiKs7/DmaQqjsL47qOGIJZDKMrphJe+qZlBJ63KxK4J+eC/Cxi8mW97FYkFTYDXDGAOiRs1vkWYD+rh1yxz+MqZ2+AKRj/y0DffiyBwhjG1V65LB3TX+kZpP94xxLigVPcVV/kgD9WPW2GOCFfDHDlcc2wCx8rceUop8yq00AjnMwBv0YiTaxuOtvlfH1Rj518c6PRmZbtJDE/13dD+ziik/dof4Dlv+yj/nwsDHMH8XCxU7aB4Z5lSU2YGWrkiUxxERugLRmQ9WLD8vSSLgW3PTF3wvnELcRvJA+qKpMgBsQCWjDnY/x1P24eg8PMtYaZas8yOnSWZoW1QoN9TGRgV3N7LtsOncgnDlYkGY07xltCVMWkt1Kc0KSbW3K3+3ErT6qGKc8U0g1XmAsWFirAtpHmKDTeRR6rcYubWxQR8F0geRyjsZA4YGRtOlySygKRYXJPqNt9haIgS+ItIshT6Rl+i0yKt1bXqJIvbyoACT8fhivPHNQNZFOJCFRljRZS2lo1dXJVW1KzOEsADe/WxwXUmQUsX4uniXZR7gJsvu7nfbFkot02xVA02ZZtIPo4FQMmoeXSykSlSp5rbsUAI2A3wVM9RpQBIdRRS7NIwAe3mAVUOoX+IxYYa+Arlpak+9Oij0jhsf50jt+rD/AIJvbXPUN8pOX/uguLHDjERXpkdODcwox/Occxv5z3OJ6IB0AHy2/Vh8K2AfDWw+GwCth8I4YHBT3w1sK+ETghWw4GFhDBTHDDDk4bBD2wrYWFgETjk4cnDE4Dm2Ma8f6ULJQz9vPGxsOzLIOtx+dsQRjZsZv470mrLhJ3imjP1NdP7Riqpv3ewf/bvsP/RwsYphYqND4PzKmkposvrJfZ4jUPLINBQSx6NacyW/ltJ0Nuirgc4kighkVaZJAykuXeeOa4JvGF5I0AaQG3u3m37YqMwpHifRIQWAUmzagLqGAuO4BG3bBY3DUQy+KQrMtTynqbgAxvAZFQat7oVFmG2+rAj6LyypEsMUg6PGjfaoOJgwKeF1ZzcqpD1KoYz843aP9SjBUMZHQw9sMDhE4B8K2PGWdUF3ZVHqxCj7TiLNnECKzGRbKpYkHV5QSpO3WxVh/qn0wFiMIYj0lSsiK6bqwDA9Nj+o49r4Do4bDjCwDjDYcnDAYKRw+EcMMA+GIw2OhghYRGGvhYKRwhhHCwQ+FhsPgrm2Gx0MI4DjAx4mUXOyusW1yItYHxjYSD9nBQcR66ASRuh6OjL9oIwR8eaxhYtf3KSeh+zCxWtRepka1sdRWroheafRT05kADyGzSaWa1wt9ug1bHYWx6y8F1VJQtVm+uUSJJGBfRB1Z2dSVNyBte2/c46zCWirKaipEqH9pjKxq7xaYQr6AUuNwobe5BJJY9Dh88z3MqSmkoJpoDGgFK8Qs0ioUuu5AJUoNmF7bA2OKy0bwJrNdA8Z6xzN9jAN+u+D7NKtooy6RPMQVGhLaiCwBPmNrAG/1Yx7+58rfpauEnqkcgH8lijftLjZqqRlRmVC7KpIQEAsQLgAnYE9N8ZUL5pXZh7W0cKDkqEkVgo3VTGWRmZTcuOYthvstiN8Tcvoal5dVQ5VI9Bj0PfXdVL8weobUAPzSPTEfOK+svByI2UywyM0ZQMEl0eUSSC4UhyvwsjX6jECPLczeMnmvFKYoRdpFYcwNIJCAAQtwI22Hci+KLT9z0skVRFPKHEkwkjJBkMcQZfo/Nb8lSLj889bXL1+U0sLrLI+i9QjKDYjXIWUJ5gbKzuxsLde1sV1FwpVc1ZJq1mKMjBQzEWDA2IuAbgEXt3OJT5bR0xqUlnCCrkaYoSqBWQqx0EDa10J1Hc7jqcApvECiRiup7LfWRHsgBAud7kEkAaQfqxEqvEunUkJFO7D1CIPeCA+Zr++dPTsfr8qiqymKeXmRefUWLlGdXZl1kKRcEdNjYX6dMJOOKWI2ipvNeRVChUJ0IJN9Vit7n4XHc4A3oqoSRpIvuuiuL9bMAw+44kXxEyusE8MUoBAkRXsQQRqANiCAdvliXiIa2FbCwr4BXw4GGwxOA6OGvhXw2rAOcOBjgnD68A5OGvjkthi2A7vhXx568LVgPS+Ob4ra7PaaEXlnhjH8aRV/WcDlb4pZXFt7UHPpHG7/eF0/fgDUnHOrGWV/jfRr+Lhnk9CdKD7yT92BzMfHCpIvDSRICbBpC8m/X8nQL2I2+IxRrf7m4PzcLGIf358x9Kb+iP/AD4WCbU/AmUwPIairm5FPC8dzpJLSNcqoPRbW1E2Owxc8QcFxtW1AGYUpBDmMPUhpmkt5I3LnYk9Wv8ADAicxmphLTRzq0TMC/L0vE5AsCCy77bXxDSlflh9BMevlagNtZXVp23uRv8AHfFVoHhAslLm6xSqUZopYyp+IWRSCNmB0ggjY4+gwMfNeSZlKmY5fNOjxkNFDdk0BlQ8kWWw06UZQfiL98fSmIqiqqqraKJ1hMMntCLJFdZSYDJoLahYDynWdr7WxScPZbmgqIpKiViimzKZAbrobXdV8r3kIKnqFQdOmDm+HvgM/HAFRIxaate5UoSC7syXkKhyWUNu/TTawsPXFjS+HdMurW8khbTqJI3sjKeoJIN72JNrD0wX3wr4Cng4WpFVU5KuF1W5l5Dubm+om/1/LE6hyyGHUY40TVa9h6KFFh+SLACwxJvhr4I9CcIY89WET3xB2WwxbFPX8SUkP42pgT5yLf7L4HK/xYyyK9pmlI7RRs33my/fgDvVhi2MkrPHOnH4qlnb4uyJ9ylsUdZ4zVzxtJDSxJGpCtIdcgUt0B90AnAbtqw2rHzLVeJebTB2FQyottXKjRAoJsLkLcXO3XFdN+EKqmeqeaSSJGKsWmIJIAJIUsNQAIvb1xVfTOYcRUkH46pgjPo8qA/Ze/3YHq/xSyyP/wCo5n6NGf7wLY+dsp4enqV1U8ZlOsRlEGpwSuoFgB5UNiNR2uDgj4ghpaOnSneiBrZI+Y8nNktCGJMYALkO2n3ugw0NCzDxypluIaaaU/xmWMf+4/dihrfGyrZdUVJFGt9Idi8g1Wva9lF7b2wOfu2p1p6Om9ihliiVfaOYgDySXNzG6G62B6nrfcYjZqDmLqKGneOngj81wqxq4VnkkcoNCllUfHy29MEe1f4q5nL0qOWP82ir95BP34HK3iCrl/G1NRJ/Kmdh9hawxXWNr2Ntt+1zcgX+o/ZidmNG1PpAlR1mhjfVGSQVJuVNwCGV1sR6rip2gEXNzc37+v8AxwQcNcKTVhl0skQijaVmmJRSovexItYEbk7DErLc8hp6OKNooKsu8r6JVYNTtYJ5WB8weyv6eW1r49+AM0mkr6ZHnYRh2blGTSrkktylW9jrchdPTfAQfbI6IsaOoeSRkkhkk0cvSNaMHgYMSAwW19jYnpfFzlWSoMokmqdLxcxZYhHKI5QxbkyC8ilD5VB0C7Gw+eBPOKKSGV1miMLkluWdityTaxNwPS/bFtPlFS+X00ii9OXqNKKSTrXd5WFrWKrpuOgj+JuHHNyv/JV/9PD/ANHCxXfgKf8ANX+kj/5sLBPYZeJGV0Cw0tVl4ZY52lBBDAeTSNlf3bEH53PXAvw7xNUULs9NJoZgAwIDK1jcXB9DffrucaDWZO4yqimWOOtSGee0MWt4ykoKjWB5i6yb9Ba4HxIzXwRZhG0y+x0MtPpjkg3iVk/ygFr6gx0stie5ODWkfjniL2qpWSKRmjSKIRKQw5bKill83U8wE3ub7b7Y+m6WpEiJIOjqrfzgD/bj5Hzeh9nlMfMiltbzwvzI9+wbufX0wZ03i7WxQRQxrCvLRU1FS7EAWBNyADiWG30XfDM1tzsPjt+vHzll/FOb5i0qrWmJYo3lcgiFQii580a3+04C6nNJ5t5JppO51yO/23Jw0PqvMOKKOD8bVQJ8DIt/sBvgcrPFvLE92Z5T/m4nt9rADGHcO0tE8EzSRVBljhmfmCRRThgBy7iwa5YhNNzcsO3TqpycUa0VUTFWRypzWhF7LpIDJLa9gGIB6XIIthoafWeOEN7QUsshvYanVbn5KGP1YHcx8aq4sVSGnhtsQyu7g/HUwH9XAJnueGonE6RR0xUIFSAaEUobgqABY33x5U0D1c7lnjRmLyySyMERbtdmPzZgAALkkADDSbENZ4l5nKbGqKAm3kVUG57kC4GKrMnlmimlnqJphHIIwxLSRM5uRuzbXVWYbdsR+IKCGF1EFStSpW7MFKWcEhhY76SRdT3BGPfMsuhjoqeRKi80l2kg3tp1yKjrcAXAUqRvvuDvirEOkypjOkT2RWYBpBZlA0h2IK7MQpvbHnnCQpLKlO5lhuOXK6aX07HobaTe6nbe3xxD6C1zbcgdhfrtgg4SghXm1VSqyRU4X6Etp50jkqidzpFizWB2HxwEOyzQQxw08hqI+aZHTzB476xdQCdS3970ti14ZJnpZ8vQaZZnWdXJVYysSMxV2Pug2uD01Wv1xHqM/aSqR4W9ijVrRCK6rCp7+TdierNuT32AGO62tnMzqOTK80PswSFdScu6hBEF6G6qwt6m43IwVXGkqIOYhjlS94XBU2JJHl6WJuBa31dcW2YVEiU9Nls/LjjEwndwC8sZk1LpcXspCnUUG+63sdsRjxFUo0bSazNTlUR5CxCaAVCGM7al63O4K4fJqN55VelQ8yCFqibmuHVmjYanW43vcHSe99ziC3z/ACyPLJp6ZKucSwrHMpDARPKChClALhgCSCSenTHlxHkNbUr7c/JcPAk7pG6qYYbWW8bEFVNiRpuL3wN5jnFRU2E00s1iWXmMXILBQbE772G3Qdupxf5PmeYVcK0UTF4olQGmSyPJHrLEfnSAd7HYEG3XFAlDCXZUQXZiFUepJsPvxcStWUYmoWVozIV1x2DMTYr5SL9QSDp6g2xquX8E01PUrLRTJrjkZZVqGXyrZWdqdtNmkiFxr3sbg74E8szeCmWsqIofbWL3Wchl9mVy4jYSyKzlyWGwtv3wTQV4VqoI5itWZBTuNMyxqCzWYMB5vd3HUbje1r41ringyKemVWSloC1TqjlUM/Mi5TEBtgUaxuVOxKi3xCskrKCWJaavgZWieEw8l7yytPYytI5OkiwjNjYr06g4KeLPEF6eGnWmiqoXYgM1QNLskIsBpIIIYMLsLHYdcRQnxvkNClLRz0kgCNHMhZ0cPPJHIFvpAIQm7bm3QA/AOo8zlhVlikaMMysSps11DBSGHmFtTdD3xpuR5xHm9I1JXGUVGpBFULE0ial2DELsrWaznYMtje4vis/vcUxR3izOKYJJy2CxohL7bRmWdUfqN723xUod4dRV1TNWxQO8cw0shkZmGhlDjQ4Cu3c7+X44u+M+NldXho2Zo5lUTSyIFk0jpCgsNEIN3sO8jWsNseXFOXwrUjL4hSRBGUpUs3nN49455ASNWs29FIHY4DQ0fLYFW5l10teyhd9QI6k9N8Epc0fmL/NGFjw5hwsE2M8jpsySl5kU0lPSXZua0pjhG4Uny3O5IFgLk9BfFZXyeQUSRQySiVw1Qg1vK7PZOXIQGCEWFtr33xdPmElRlNSZlUIlRCIFjjCIsrEtIbL6pt8yMB1Js6dffXp73vDpfv6YNDPijhyNJI5aiR6d5ow5phAZH1r9Gyxuh5ZLFSRcgrqFximXOaV44qeaFhDFLIySxlBUGNzfS9xoc/HboMenEdRWS1761kWoRwViQXaO3nXQI777hiV6kk98XvCOYTVc/wDhMscVOBMKiTQkZe6Mx5h06XYNpNjv3ANiQFtV5ZS0cKVcCVZo50kDxo3NjljFlCTEgNCzgm5/II23tgX4Pz6PL5xO1Izxyh425lyoiMgJ5RYASMFGk6uvqLnBX7XVZPCqUsBmpwRepMjMsk7KdLRLG5EaeYWUr5z13tjwySrpqEKmY1LyVL6JOXJE9RFThwJGDoW2kbbVp3A+ZuVTcdZA4g9vRlkgqKl3BiDBFjZV5OpCo5bDzKb+owNUfEc8VNNTI/0E3voVB7g+UndL2F7dcaBl1Is4zUUs7FKyRYIJpAx5jKOa8ZVV8qlfKJCosCBgZ4dzTLYUSOopJHluzPUFg2iQXCBYhYPGDuVY7kfYR4wcOvHM8UJFVULyAvKjLxRvIWB1lwDdRps2kqCxvuBiy8SeFI8talUKJFZDrkDkcyVDZ/Lc8vYqbgm9z06YruAM/wDZKiRCz8upQ07SptIuprLIne4O5HofUDHnx1wbLlkqxyMJEddSyKpAJuQwIJ2YW9dxbAQOHaHnyOgA1NHKqAso+kKnlhdRF2L2Ufyr4KOOjeKlnhQyNPTKJ5+SSl1tFoQMCsJBVtQWzX3vvgZzvJJqCqETsBIpjdJBfTZrMj9Lix6i2xB641NaRKWGTMaTMGFG0NpY4lYl6g/RkgNYw3kYMdgR8rYEZ9PwdJJ+D4qeJjNUwNI2prHUJGBJB2RFUAg23ueuPeu4W1pFFCxqa0TvBIIxZI1jjVVTe2oCxPMtbYgnYaqPhfieagqBUxhXk0up5mpgdQsSbMCT364K8kzd6ATV8QaeeREMvk/weFpnMhEhUgliLWAtpvvgI/FPDkiJCk8MNIYIY1kneUapjoBsqJcuV90WG9rE7YoajLvZhDKp50TMHWaPmICVbeO7KDHILXNumoWv1x70uuvSpeoqVDU8LSRiRhqZjIvkVm3IsWsL7Ei2KuhpzJDOebpESpIYzqs4LrHtby6gWXr139MRRdl/iBEpzET0plhrGaRIS4skjatRLWuCbg6l38oxdZLlbV0CSUc0dDSR080FQC3MlDNI0jq2oDWH8hButtxt3y2GVNEga1yFKnSSdQboCCNFx1uDfF9l3GT+ztSVKLPTOI1P5MyKnuctxsdPYOGHbYYCTFnNFTAQxxCoW+tq3QY6gPsV5AL+RUsNmNmOq4scW/Ddc0PNzGsgqnm8irU2CALNG0YdBIoUuthY7jzdO+Kes8PatKT2w6DGY0kCAkzFGYC7IF8tgbk3ttjyq/EGtlpGpJZFljbqzAmTqGHmB6D0tgLzi+joatAaGeWWopoYo+WyH6WNLBnjI7jVcgdbMbb3I9SUtYuX1Vk0UolgMpZdLNJfSgUkb2JBI+Ix7eH0sZqoVKMswMrJMspWxETkBlO1tuoIPzx58O8UCnWojnT2yKojS6O7qBKrB1J3vsb3I67WOKBkDewH1dcazleW1ppTlEjGGcrz4HcjQ8ZAD06sRdT5gSBexUjYda3gzK3qoeYBHSwwuWjfRrleTUZTyZGIu8fLsAexsdV8SMwoFNHWI61IM9Tzkkkpw2rS3LceUWjYu1ywHa2CSBitWuy+FUWo0RGZ7rDLcLOgTUr6ejgadtxtgalm1szN5mYlmPS5JuenS59MaBw9HBLElBPeSFnaSLQNE4ldQPK9yirZSSGVuvbbFJXcOw82UQvLy0J069JOgEC5YBQzb30gXt0B64FUMsjSksEFlUbIvlVFsLnv82JuSdziWlRBIgWZTG6IwWWJQdZ6oJUJAPddYN7abg2JwZ8MU9DRyR1CzVZkQOWTQoVxYqU2NyDcfAgH0xG4X4PdJaeqI5sCSRghdLFn18tI9N7+Zx1ItpIPrgaDf7ja/wDgsn3f8cPj6G/dMfzaT/az/wBLD4bNMx8G/drv0cX+8OM/g/fS/wCkL/vcPhYHq1jin/GlR+n/AP18OB3Mv3vn36Sl/wDUphYWCrv+57/EVn6Wn/8AdjOON/8AGNZ+mf8AswsLBGm+AP4uo+Y/VjIM2/fE36WX9tsLCwHND+Oi/SR/tjBj4m/jZP08n6jhYWAqeOPx8H+i037BxIpP8XP/ACan9uDDYWAEh1xoPhz/AIvzj/Rj+xUYWFgRnvcfPBHk37xzD+RTf+pTCwsFDUvXHUXvL8x+vCwsEa9F/jyP9Cf2JsZrnvSD9EP2mw+FgV5cO/j1+Uv+6fFcOgwsLAax4ee7lH6et/XFgmj92v8A0Un++GHwsRQon4n/AMVP2MRabr9T/sthYWKghyv8Sv8AKf8AZbF54dfvWp/1P2XwsLBWG4WFhYiv/9k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SEhQUExQVFRUWFxUYGBYYFx0YGBwXHBcYFxweGh0YHCggGBwlHB0cITEhJSksLi4uHCAzODMsNygtLisBCgoKDg0OGhAQFy0cHBwsLCwsLCwsLCwsLCwsLCwsLS0tLCwsLC8sLCwsKywuLCwvLCwsLCwsLCwrLCwsLCwsLP/AABEIAOEA4QMBIgACEQEDEQH/xAAcAAABBQEBAQAAAAAAAAAAAAAGAAEEBQcCAwj/xABUEAACAQIEBAMEBAcJDQcFAAABAgMEEQAFEiEGEzFBByJRFDJhcSOBkaEVM0JSc7GyFjRUYnKSk6LBCBckNVNjdIKUs9HS00NVg6O0wuFEZZXF4v/EABgBAQEBAQEAAAAAAAAAAAAAAAABAgQD/8QAKBEBAQACAgAEBAcAAAAAAAAAAAECEQMhEjFBgVFhcdETIiMykaGx/9oADAMBAAIRAxEAPwDPeEaKGtq0irZ5lEnlVwdRLn3QzPfSD62O9sS8pkbLa+pkj88dLK8MiPtzIWkaEhrXtsL9DvbbtivzcwCGlmp3jSVY4keNNXM5qamaVr7Kb6QLXva+Ocw4nElQKhKeFGKWmRhzI5ZDu7spsBqbzWHQ23wRe+IeSQUnsk1M/LknTmtEnMCoDurRFwGUb20k3B7AYHeG3KzrKY0kjRlMwkXXGI2dUJk9Bdhv1vbEzPuPKqtgEE/KZFYMGEQVxa9gpHuixtsOm2Ljg3ifL6WiqEmp2kqJbodgyvGSCLE20BepXuVU3F9gPvGGtalpqNqYII1kJWyHykJ9G0bqQIyATb1v8DjOeCsjaoaqqZElmlpkjqEj6maRjrXWCCXUgajbcj545zHOKvMIKWhjRqgQswieO+t0VdK81LnSQttydh9uKKPiCpjgNMHYIsgcDzB43W6kIb3QG9iuB5NIo8mjp4aysrXamzEAzfR+flrO+lGVdJCu76k946b38pOM1FQCI4pJmEepnlIjOpZHsr3BN5GsoFz6n44bNeJKupULPUSygC3ma+1w1j+duAd72PTFn7Jl8dIkzSyzVMqORENOiOVWAPNsdZDXJHS9j1wNnrOEJ0iimpy8sNVZYyFsWXW1xJYkJYopN9vMN9jimr6eNBGEdpJTq5q6QERr6Qitc6ze51DaxFu+JC8VVYpvZBO/ItYRiwsNRfYgarXJuL9DivVIuSx1MJg62X8gxlTcjvqDW+o4CTVZWVafSQyQEB3NgC19Nhbrdg1vULfE+jqmoJYWJ3dLyBHjlVqdyLx23VSbG4JuLjbFXleby0+oRsNLaS8bqrxvpuV1o4Kta57dz64JW4XatRqtJ6BdfLLQo/KKMxEdjHY8u72HoSbjY4DyzgU9b7RLAs3tW0gijW8CQgAMN1D3QAXPS52viwzrMvwnT0sNJBFz1DRmGPWZRBEictWZ9pRfU1x06W6k98R5MmTpFBLqlmmEc0wQ8oIi600K4uzXa++w8vTfFDk3E6wVFLMtPEns4I1IDrdihXW5JszAnUBsL7dMRVzQ8QUEcTUMtLUiHWskjia0zzxggh1toEdyRYbiwPXoSLxllsJSeFnfko4paIwqscUhA3ZxdiWLHzX3sSe2BnNeDa6rC17cgrUR855NccUaHpZiWChiAD8bm9iDiry/hI1FJLPTzLLJANU8GnSVTfzIxNpALG+w6bXwBRnPFVW2WsZzHO1Q7xyMLaqeJirrGNGwZyrMAxOkILjcYBs9zZZmXTEsaJEkUa6i5VFYtcsbanJJ3sBYkAdLXHEs8UWX0FNCBdlNVM3cyv8ARqPgFVSPrGPfJJBQzrzJ6arpDLGJoVZZNYZLahG6kkqD7y+lr4o54d4OzBWinSiWZXBAjlKlSroyhpEDh0SxJDG2639L8ZlxjXx1UhkmD6XYNDfmUrWbdQlypj22t92LbL+Pny6oqkhEc0clSG59yzGBW2RL7adGw9LnAdnGYNV1csqr5p5WZVA/PbyqAO/QfHBErOOI6mpUxWWKBmuIIl0RBtTNcDfzXY3JPS1+gxX1uWTworyRuiOToYjyNbY6SNm+Y+rBRUZ0KfLaKNWQ1VPWTSMjD6SPSdlPqjHqD16dsRuP+LJK+VVdozFDcRmJSqWYJewbckWt9W1u4oaiK7agTvuoOm4372Nu3Y4Lqfi+nMaippFqJkihi5sh1FkRyWUjbQdDELILkaVvfFU+XoIjHHPDIWlBUrHJzWIRwqgaejE20/nEYqa9ZIzypFZGjLAoy6WDG1w2177d+mCeS74wz5cwm56xiDTEiGMyBlCpsoj2BOx3W2x377Vmc5WIBARKknOgjmIW901j3G/jDBJx1lWWRlHoqq+qNCYApkAOm/40GwYm11PTc/DAnDTOoWcxlohIFLEHllhZijEeoPTuDgCfh5pMs9ir764qnnxvEuxMauY2Qk7HUQD26YGaqn88oUFVQt5SQSqh9ABP5RFwDb4npjUa2uqauijnhqaWho7GBaYiy8wjSyG4YG51MrbWFzsbnFFnfAdVlaLWVPJmAkCNGdThgwIOskC1+nrex7YFgB04bBl+6jL/APueD/aJP+GFgmgpMijTpbUNKkkrpsx6jqb2PfvgqpcjhXL/AGqULomjmVSzWkWqjZggiUe8jXGoHYDe4IF+uL+DqqGctY1aSm6TxDWHubWIW+g32t06WxK4w4eqIo6al9inDQoumVC0iSGRVeW4CkAiUkCxGw3B2OC6DeRcOy1KySrG7QQaWmdNN1Q9dIcgMQLm18SUy+lqZysLNSwRw3eWc6yXUHchTZS5soUHEzhqJaWpEFeZ6dHaB2A0hfK+tDMrKdSfLp1N8EHEPHUsAj9ho0ooCxc6o1YTMOoO2lkVr2KnfYgjBdIvCHDvNpEnoK4Q1zs0bxNKsV0vay23ufKftxB4g8OK+neS8bTgaDzEBYuz2J0ruxIa97gbC/fHNTwjmNXO7mn1vLGs4KBViZGAZdB2W9iBp67YiycR1lG7QxVBQrdZGjYtzJLWZmZ92Ye5cbDRt6kBhl9dvqwQUPCrNFzZZYowyyGKPWHmldULBERL2ubC7W69ztiBU008sRq5GaROYYjIzl21KqtvckhbMBfpc2xM4ZkWHXVaTJJTgOi9FWTUqxyOb3cBjfSB1AvtgkVE0M1LIupJIZVswDKVYX6GzDocd5o2ty4dpNVvOUCXbSAQFBsACLD5Y8KqWSVnkcvIx8zObk7nqT23wRcMyQSK0U6qZJ3hp45GUtyUPvOqrYlvdAP698FW9THQ8ulinp1gSoSNoqyMsJV3VXMyObOvM1nV+bYjpgWzXKZaWd4gdTxhXLREsApVZA1wBawKknoDgv404zqIq+phRIlhj/wfkvChVo47KNVxcg2uBe1iMBlZndRLPJUGRlkkuGZPJ5SoQqNPRdIAt6DBWh5fxHFXUcJzGGKqkWrjplYkrM0bjUSDGym6kj4H0vvgM4jp/ZXmogrBTNHLrlj5ci2V1AADtdLP1vvbF54ccJzPLS1vKL06yy302uGij1qW1GyoX2v20n1GBniYTvMZ5xIDOObG0jBmaJidB1AAEW22AHwGILSnypHjkpo6zmBL1EhAK0wSNHF0DkNJJ5gNlAAJ97riAIK2CNqdVcJUKJWEY18yNbjdo7koN7rewPXHeR0VLLDNzqh6aZQCrEaoWQlV0aUHMLkm+1wApuMeOWVXLeBJ+YaZJmf6MlGudKO0bWuDZV2/i9jiioeQkb72AAPXYdBi7hyCpSopli0tJNy3geNg63JFmJF9OlutxtY4uuPmouZViFTz2qgystuUIBH1BBNy5bUR+cMUVDVKsBLVEyyxhxBHGNIUuRqZpL7KRe6jc7b4IK6ThOlqZqiCZvwdWRjaFmBp2NveVm3Ck76RsARb0wIZ7kU9DLy6iMoQTpJF0cA9UJFnXp9ouN8MtTNPHHCUM6x+4VUtIq/mBgD5O+kg27WwQS8O5tWx06GlmdaePlRErosl77mQj5fIDAT8mjp0pHzGSmhqJJWECRFQIYZ7sC7KtkSIpoIBF9V7WG+AaePRMUkYMFfzmIqQRfzcu1l6Xt2xoGXeEmaPGY35UEbMrMjyhrsoIU6Y9QuAxHXvi/oPAj/LVf1Rx/2scBRcaZlG0UQy6pjSkjhhbks4WbmobrZSpbX0JINiRcnbAjBnamGoSeJJJJQWSo0JzkkLhmJYi7KwuPUX2IxtuX+DGXx7uaib+VIFH2Rqp+/BHQcB5dD7lHDcd2XWfta+IPnThPNYKcl2oxVzhgYgzHQo7/RqDrb0JuBttjuTiWqghqaV4kCTyc1kmi86sehW9u1rXBGwsBj6mgp0jFkVUHoqhR9wxhPjbC0OZxTRtpaSFQG27Fo2vfa1msfgcBmeX18kEiyxNpdN1awax3F7MCL7nftifVZ5W1d45Jp59W5jJLX0+a+kenW/a2JXEdFDTc6nkRnq1kF51e0BjZVfZAPe3t6WJPoMG/hnweDIZq9ihnSdEpnurzRlCZHfuiD1Ntx8r1NVku2FjReXlf8AAT/+Q/8AnCwPCCqZpllESOyvrEYCuQNerT1U2tq7j54MKniiphpKyhqqieOpjlBRldyzsSwlSSQNuliCMUXBFRSx1cbVcbuoZdADaAJAQVL9yt7bD78FHGXD+Z1kpZ8vhSR2aS8Onm6BtaQ6/ONx5ityR9WCs6lVju2o3vYm+9utietsGHEOcvNQoK7W1QxWWkYIFVaY+RluLXUldgL2I3O+In4OionNPmkM4YKsicmRdQ1j3WDeWxsDcbgjv2542zymqvZvZo5oxBCISJWVvKpumnT82v63GCLHIuLcwSiFNRGZ9JLSMsbSPEpIVFTqFTb06kjAZNGysVkDBgfMDcNfvfULg/MYIuBM89kkldpXWPlsWiVinPYXCxlgNh5mN8D9TKpZjpChm1AaibDfa7Hzdep32+eBRXnHHb1VKtLJAgjTTp5TtF02GpQCr9Adx13xR8PZYlRIyS1CUyLG7mR+lxbStgbm7EdN+u2PLLqGSU2jjeXYiyIzWJBAPkHUHf6sE1BwLmkkbRLTOsbsGbWFS7AWW5bzWHp8cFenhHViOraMU7VBl0xtuTGkDNZ3dAPOOgu3lUMb4quMc4hknaOlggggiYpHJEg1sA1tZktqN+o/twUZb4NZgSGaSCHruJGLC/X3F/twQ0HgdGLc6rZvhHGFH9YnEGYcUcVzV6QrMsV4dQDoml2B0gaj6AL0xQFbGx6euPo+i8IctS2pJZT/ABpWUfZHpwQ0HB9BBblUkCkd9AZv5zXOGxhGRcW1EVC1DTQTOru7c1HkEtyVI0CIHljyi4BIN29cTqigzrMYEimotekBRPNAscwW97CSTSQPkN+98fQcSBRZQFHwFv1Y6vgr58ofBauf8Y8EXzYufsUf24I6LwQ6GetZvgkVv6zuf1YPV4zpzmBy4CUzgXJ0jljyCQb6r7gjtbFFl/iSKuCqenhCTQBSsc8irr383Q7aVBPXtgO6Hwiy5Lalllt+fJb7kAxe0XA+XRe5RU9/Vow5+174hZdxnGmXirrHiXzMjck8xS4Y2VLE3a3a/riNlPibSVPOWJZhLFG8gjkUIXVBc6SGYXtvY2Nt8AaQwqgsiqo9FUKPux3fGOV3jBUtCJ6eiUQrJy3eR9Q1EalUabEErve2PDi/xBneqhiSqNBTyU8UyyCPmMzSRh11bFgoPl8vSx69hptmFgW8OMxkno1MtVDVyKzAyxX+YDgqp1DpfSLi2CoYiGGFhEYWAVsY5/dEUfko5rdDNGfrCOv7LfbjYjjP/G+j5mWOw6xyRv8AeUP3NgrNOHOLGyqOrp5A0s94uUr2eAbKx6m4urdtthi94l44WqgBSopYzPTLzxpPtESa7SxRP+WWsSENj3/KGMglkJJJJJPcm5xOyTLJZzK8QUmnjNQ2oi2hCt9jsx36HYgHGmdjvRwz/lKr7JP+GFit/vlL/wB20H9EP+XD4LtCzytfMjA0NC6yxxxxtJHrcPoGxtp2PxLE2AGL/Isnz8SmaOGTmsix86bl6xGLkBTK1wPXbsMaZ4O1nMyqD/NmSM/6rG39UjBsMTYw6o8Ks0rZObW1UWuwXUSZGCi5AsqqBuT3xbUPgZCPxtXK38hFX7C2r9WNcw+GwB0HhJlkXWKSY+sshP3LpX7sEdDwtRw/iqWBflGpP2kYuDjJ/HnNpY0pokkeONy7SFCVJC2FjbqBcm3S9vTAarGRby2t8On3Ye+M54d4OqMur5JYZC1Boa6PIS7fR3Bta1w4G/oTgQl47zSaCavimjjihnSP2cRg7PupJIuR0B3Hc7Yit0viHXZtDCoeWaONSbBndVBPoCTvjFavMJK/M6ZHqaiKnroYW5aTMFXVGUdUBOkfSI19vXAzleUCSjzIPqM9HodPMdKgTaJrKTYXC7/IYo3vOuNqGkYJPOFYpzAArtdLFgQVUruBtvvity/xMop6eonQyWp1DujLZypNlK72Nzt1274x/MqoCHJKg7iMNG197inqEax/1W6emJwolrc0zKOiIkjngnKaB5TtFILf+KAPngaGNH4rzcymNRRiGmqTaOUSam06tGrpbZiLg2NtxfFBmHiBVzVVSntsVAIZSkUbxkq1pGU8xwjFSAAdwAb7WtijeKesoaPL0p5/aYZptzGwURvuLkjyWJ3v2W+DnjXhWunmlVaGjqEkj0x1FljmRtIGp2vqdlN7djgKzifM5fwllzPUaoaqKJZOQ55LMxaB2QXsR5lO4NrYquE+G4Uzavo3UsUhqlhZj5hdNO9rBiY3IO3bBWfCaVqWii9pRJadpXZ9BcAu4kATcbAjrcXOCXNvDmnqK4Vplmje6MVQqFLLbcki9iAARffAYXEHkyh0F70tYrMPRZomQH+kQj/WwXiqjq87y+WnIfnQQiYL+SRG8cgf0IS1wfQY1jJ+C6OmEwjiuJxaVXOtWFybFW2tdj274m5Tw7S0pJp6eGEkWLIgViPQnrb4YDBuG8lnfLMzpRFI0iS08iAKfMyS8t9O2/lBOC1MizNqGgRaSnlWJDHLT1KIHsGIBDMRZStuhuCBsca+BhYAE8LODZcvSd5ygknYHlRm6Iq6rAE9T5vsA3PXB3hYWIEcNh8cMwHUgfXio6wPeIFJzctrUAueRKwHxVS4/VggvjzmiDKynowKn5EWxB8f1JUxR206hzNVhZtyCpY/lbdPS2PNJZIQbHSJo9JsQdUZcGxt08yD0O3ocW8ccVMZ2kUSywypGkbi8dvpdTOuxe2gC1wPPffbFpW8Dzw0k1XPBpVo0kj0PZU1yovmAB20tsuq9u+xxpLAXqOFi1/Cv+Ypf6L/APrCwNNl/ufaq9LUxn8mZXHyaNVP3pjVxjDfAevHtlUgAUSR6wo6DS/QfAB7fVjcQcZaPbHWOcOMEIjGa+OeQyVFHHLEpYwOS4AueUykEgDrYhT8r+mNKw2KMQoM/qM1raBab2hY4o4lqRciLUhYuxKkggrYb7k9tsM3AeZQCtpIoY5IKp0KyGQKFCOzI2+4Ok2It22vjccOMFZknhe4OWss6K1Gqh20s2phKZSF3FluzDftbF1R+HUEc9ZKZHYViyo8dgFCyHUbG17g3+3BkcLAZhxn4ZaqOCnoBvHM0n0snZ0sxuRtuFNgMHeQ5JFToCsMMcrKvNaNQNTAC9yACRfFpbCwD4WBKq8SssjBLVabMy2VXY3BsdlU7fHoexxb5VxHT1FMapHtAA5LuCgAXqTq7fHGrx5TzibWxOFfAC3izRXuqVLxDrMsLaPv3t9WDTLK+OoiSaFg8cgDKwuLj5EAj5EYZceWPnNG0q+FjMODuM6iXNJ4pzemmlqI6U2AAaAi4Ft90IJv36d8XPGDtW1UeWRuyIUM9WybNyb6VjB7a2O/ew9MbvDZlq/VNjGGdXvoZWtsdJBsfjbpj0LWFz0HU4BKvgI0uubKGWmnZFjKv5oioNydwSH6bm/ToL3wL8ecHzx0gqaytmqiksRli92HllwGsq73sfe2xrHiwys/N9zbQKrjejV3iSVZpkjkk5cZ1XCLqI1Dyg29TiPw9x5BVzxwBJI3lgSePXazqQSwUg7lbH+afTFvk+RUsMWmnhjjSRbEqoBKsO56n68ZbwrlclTk0EtOP8Ny6eXl376WDNGfgyMBb1AxccOOy/wdtD4sz+KIrRmR456tJI4XWMuEYgqHa3QKSD9VzYb4xjIJMqVZI80qJ53jlZEVHlaJkHRl0/G/fB5lvEsOY5plzxjzJT1POjIs0bnSCrX9CD9Rx75HUUmW5rmMTtDTRstNLFqIQWKaXC32Hm7D1x7cf6eNx1d63/aUX8JZhTT0qGjvyE+jQFWWwUDbz7mwtvvi4OKLIuL6atkZKZpJQgN5RG4iuCBpDsACd72GLw4485Ze5pp8seJVJyszrE7CUsPk6rIP2sLI+OKiCKSnkJqKaSJojDI5AAO10YbqRgu8XMvUZzEzorpPHGSruYkLANH5nXdBshvgbzHK8uhjEYq0llEyNIYla3Kay8uGVgUOm5ZmbY2HcEYgDtHz+0f8MLG5f3sso/hk3+0Q/wDTwsADeEVby81pvSTmRn5NGxH9YLj6TGPlzLcwZa2jqGhSEmRHvGCqyfSaS+ksQvcWWw22Ax9RjEV0MPhYWIhYWFhYBYrc6zyGk5POYrzpUhQgEjW17Xt0G3XFlgG8ZQBl4kPWOencH084H6jj048ZllJfUE0Gf071UlIJB7REqs0Z2NmAYWv72xBNulxirquOaaKeqglEkZpkWRmK3DI2kakCksQCwB2HXAV4oZPLLmOXzUriGeZGCydBrQa1BIHcEjcH47Yh5Rn7z57Re0RGGo5M1NUxkDSxCSOjL2IYkfZ6Wx0Y8GNx8Xn1/ibXmY+LN45JKKhqKiOMEvMwMcSgd7gEn5G2JmX5bmlfyZp6xKaA6ZBFSg6mU7gNIexHXr6W74M80y1JaaWnsAskUkdgLABlK7AfPAr4QZvzaBYHP01IWhkXuArME+rT5f8AVOM+LHwXLDHWvcZ9wwxpa+tiosqNVpYcvnFUkiUXUm8ik6WN7bjtjUKFKmupaiCuo1pQ8ZRQsokvqVgTYDyFTYjc3Py3GeK+KIsszrmzB+XNQoDoUE61lkt1I7D17jBJw9xTUVjq60TwUu5M1QwjcixtoQXvvbqbW743y3LKTLXpOyMu4d4ylFNFlF4qZgZoZKuZvKF1vcKpAGqx0gk/Z1xrNdImU5aTFG8qU0Y0qu7EXA1E+gvqY9gCcCuR8P0zJWQV3s8wkqpZYljbW6q3cGPzIceDcLVUVHWUtLPPNDNGEgjljKcu7DWC728pS4Ftt+mLyZceeXnrvv5pNg7K5q9aGnqfZVWnpqn2vn6vOwMhDi17ldyDtuBg+fOIqDNp6ioOmmr4acxTkEorRoFMZIva4832YuMmyGZcsShkij08gxSFpe7A6ioRG7k2JI7YsMs4feKmipmkjaONAg1RazYbDd2tt093Gc+bG29fGey6RqfxBy+SZIYp+a8jBRy0Zhc+pAsB8cXPEOWLVU00Dmyyxsmr0JGzfGxsfqx4U+Qon5cnyTTCP/JVT9+PcZNB3jDfFyZD9shJxzWyXeKqThCpNJSRwVlTA00V0Gh7nQpslx7xaw32x5cKZZDRGo5Aq5RPK0pVomSNSfzNYUfC/ew9MFkMSpsqhfkAP1Y7vhc7d/MDVNkypUtVQ0SJNIul3eQJe5uTaNX3Pc9TiPm/BMdZOs9SsBcKF/Fu40gki+qQKep/Jxf/AIXh9o9m5i87RzOX30XtfEtpACASATewvubbm3rth4s5d7FdTZKEUIJZFQbBI9ESgegESrYfXizw9sNjIxn+6Ho9qSX4yxn7A4/UcZ/4ecPSVVbAeS7wrMolYR60XYtZ77AG1t/XubA7D460evLQ46xTxN9TBoz+0PsxgWX5tPTEmCaSInY6HK3+duuEK+kv73WXfwOH+af+bCx85/uirf4VUf0z/wDHCwTbynopoxd43j6bshXcjUvUdbb/ACx9Y5FWiemgmH/aRRP/ADkDf24+bBm96Gqp6l5efz4ZYw+osWAEbhy++ybgH4Y3Pwqq+ZlVLv7imP8AmMVH3WwrQvvhXwH8QV2YpV6aeIyQcsEWQbOVk2JYgHdQeu1x1uMQvYs5m3aVIAQQVXSLeQ7gqGYHUet9rXwBw9SoIUuoYkAC4vf5YiZjncEClpJUFgW06gWIAv5VvdjbAnL4eNM0cs1SRMABI6AkuLRru1130qwvbq17bWxMo/DikQWYySHvuFB8wboo2GwFvhgiwfjai1KomLFmVRpjdhdr2udNhsCTvcWxx4hZIa2hlp1ZEZtJUubLdWB3OJtJwxSRrpECHdWu95DqW+k3e+41Hf42xNbLYS5cxRlyb6igLX+ZF8XHK42WegFqigp5kofaKrXNRlWvBuGcKAbqqsbbDpbvjy4wys1klLPTRSienlVxIYtF4wd0JmKG3/zg3VQOm3y2/Vhy2NTkyl3BAE9QekKJ/LluR9SKR9+POHL5gWPMhjLnU3Kh8zG1rlnYgm3fTiZNWxo6RvIivJflozAM+kXOgE3awO9umO6moSNWeRlRFF2ZiFUD1JOwGMdivkyJHIaV5JWX3WZgpX+SY1W2PX8C099RhRm/Ocaz9r3OKqh48y+aXlR1UbPvYbjURvZSRZj8B17YopfFFJWZKCjqaxxsbIY0U/xmIJX6xj0nFyXrRtoKbCwFh6DYfdgbzbj7L6aSSKapVJI9OtdLsQSLi2lTqPra9u9sCuUTZpnMPNFTHQQMzKVhVmn8pKsCxI0G/cEHp8sDmcUvsWeRino5KuR4SLVB2lmA1tLG8gsSFAuR3v649uPgxtsyvc+H3TbVuGeLKavWRqZnZYyoZmRkG97WLDfob+nfqMD1T4pQapPZ6epqY4r65ok+jFupuxFx8cW3DGYV8rFauhip49NwyzBjf0KgEH53xm+acNVTV9ZlNHIkFNKoq9JuAUOhCg07hdZI0jsv1YcfHx3Ky+nz+xbWyZbXJPDHMl9EiB1uLGxF9x2wGZz4p08OsxQ1FRHGSsk0aWiDA6bBmsG37jb44qq/PK56LMKBoUjq6enjKmnJKNExAYIBurcsNYfLpbBDwzxDlYoIUE9MsSRRho5HQMCACdaMbltQPbc+uMzimPdm+/Q2lHjql/B5r1YtENtNvPzL6RHbs1/qtv0wO5lNxDoSeJacFm/eigEqliRrd2Fz2NiN+mK2n4dlrqOqnpQE1ZgKylRxpVxGCguOysSSPkMX/wC7qskHLjymsWpO30i6adW7sZSLFR1G29rd8bmMx/bJe+9+goc14hXXleckGNdT0tWoBOm9weguQrBj8bLi74ZoZMyrFzScFIEBFFCeuk7GV/i29h8uwF4XFnC7w5GlKA0snNhL6FJu7y6nIA3tckXx5twMtJtSZxPTMNxG8iyJ8uWCL/WDjVywuHV1e57J21HDHFNlWaPyo1kWSaUKNbxwOkbN3KmQKPvxNp6qRmF4GRd7szpcellUtf7RjisaVHiHSc7LatB15TMPmvnH6sYl4Z5rQKZ48wWEJyW5cjR3ffUHUMoJLFW277bY+i6mASIyHo6sp+TAj+3Hx1JGVYqwN1Olh3upsR8Ohwh6Dn2zIP4PU/0r4WBH2in/AIM/+0H/AKeHxRY5Dw+axJZXqYo+WfOZW8248rEk+YM/k2uQSO2Nd8BazVRSxn/s5rj5OoP6w2MLpoGkkUJHrZm8sYBN772AB1W+R6Y1fwFmaOqrIHBViiEobgho3ZSLHoRrt9WJSNrGOsc3x1iBYWFhYBYWHwicA1sZ740wyJSR1kMjJJSyowKnbznl3I6HcgfIkd8aHih47yd6ygqKdAC8ijSCbDUrq4ue24x68WXhzlKy3iXila2mp55FMFfl9TCZIyNJszKGKA/kllU27W9Dcl/EQWvzeChm/eyU/tRjvYSyatKhrbkKLm3wOPHjngJavLo3lAFdT0yjWhFpHSMakJI8wLA2PUE+hOPYUdLmVFSNVs0FTHGtmifTPGw8p06QxsbXsR0I746bnhqWdec+m2UbxX4Vo0pHqkiEdSghjgMZKefnDSFRSFZtzvYm3yGNEoY9KLcAMQpewtdrC5+3ARk3CsMcqTM2YV8ke8ZnuEQ+qiXQL/E36DBd7RUHpAq/y5Rf7I1Yffjn5M94zHe9NSAzgCqFNX5hlz3B5rVEIINjG4DNY27XH2/A468VMzSjly2scMRDUOG0gFtDxMGAuQL/AF4LPYp2cuXgRradSQlpNN721u/S+9tOOnyXX+NmnkGxsSqAH1HLRSPtw/Fnj8Vn1NBrKeNqiuKmjoJBCSC09SwiTT3KhdRbb0uMU/GclUM0SehelB9naHW8oY+ZtXmjUFvKbEbG/wB2D/8AANObFohIR0MhMh/rk4nwxBBZQqgdlFh9gwnLJd44mghwjl0dEjkCoqqiVtc8xiKs7/DmaQqjsL47qOGIJZDKMrphJe+qZlBJ63KxK4J+eC/Cxi8mW97FYkFTYDXDGAOiRs1vkWYD+rh1yxz+MqZ2+AKRj/y0DffiyBwhjG1V65LB3TX+kZpP94xxLigVPcVV/kgD9WPW2GOCFfDHDlcc2wCx8rceUop8yq00AjnMwBv0YiTaxuOtvlfH1Rj518c6PRmZbtJDE/13dD+ziik/dof4Dlv+yj/nwsDHMH8XCxU7aB4Z5lSU2YGWrkiUxxERugLRmQ9WLD8vSSLgW3PTF3wvnELcRvJA+qKpMgBsQCWjDnY/x1P24eg8PMtYaZas8yOnSWZoW1QoN9TGRgV3N7LtsOncgnDlYkGY07xltCVMWkt1Kc0KSbW3K3+3ErT6qGKc8U0g1XmAsWFirAtpHmKDTeRR6rcYubWxQR8F0geRyjsZA4YGRtOlySygKRYXJPqNt9haIgS+ItIshT6Rl+i0yKt1bXqJIvbyoACT8fhivPHNQNZFOJCFRljRZS2lo1dXJVW1KzOEsADe/WxwXUmQUsX4uniXZR7gJsvu7nfbFkot02xVA02ZZtIPo4FQMmoeXSykSlSp5rbsUAI2A3wVM9RpQBIdRRS7NIwAe3mAVUOoX+IxYYa+Arlpak+9Oij0jhsf50jt+rD/AIJvbXPUN8pOX/uguLHDjERXpkdODcwox/Occxv5z3OJ6IB0AHy2/Vh8K2AfDWw+GwCth8I4YHBT3w1sK+ETghWw4GFhDBTHDDDk4bBD2wrYWFgETjk4cnDE4Dm2Ma8f6ULJQz9vPGxsOzLIOtx+dsQRjZsZv470mrLhJ3imjP1NdP7Riqpv3ewf/bvsP/RwsYphYqND4PzKmkposvrJfZ4jUPLINBQSx6NacyW/ltJ0Nuirgc4kighkVaZJAykuXeeOa4JvGF5I0AaQG3u3m37YqMwpHifRIQWAUmzagLqGAuO4BG3bBY3DUQy+KQrMtTynqbgAxvAZFQat7oVFmG2+rAj6LyypEsMUg6PGjfaoOJgwKeF1ZzcqpD1KoYz843aP9SjBUMZHQw9sMDhE4B8K2PGWdUF3ZVHqxCj7TiLNnECKzGRbKpYkHV5QSpO3WxVh/qn0wFiMIYj0lSsiK6bqwDA9Nj+o49r4Do4bDjCwDjDYcnDAYKRw+EcMMA+GIw2OhghYRGGvhYKRwhhHCwQ+FhsPgrm2Gx0MI4DjAx4mUXOyusW1yItYHxjYSD9nBQcR66ASRuh6OjL9oIwR8eaxhYtf3KSeh+zCxWtRepka1sdRWroheafRT05kADyGzSaWa1wt9ug1bHYWx6y8F1VJQtVm+uUSJJGBfRB1Z2dSVNyBte2/c46zCWirKaipEqH9pjKxq7xaYQr6AUuNwobe5BJJY9Dh88z3MqSmkoJpoDGgFK8Qs0ioUuu5AJUoNmF7bA2OKy0bwJrNdA8Z6xzN9jAN+u+D7NKtooy6RPMQVGhLaiCwBPmNrAG/1Yx7+58rfpauEnqkcgH8lijftLjZqqRlRmVC7KpIQEAsQLgAnYE9N8ZUL5pXZh7W0cKDkqEkVgo3VTGWRmZTcuOYthvstiN8Tcvoal5dVQ5VI9Bj0PfXdVL8weobUAPzSPTEfOK+svByI2UywyM0ZQMEl0eUSSC4UhyvwsjX6jECPLczeMnmvFKYoRdpFYcwNIJCAAQtwI22Hci+KLT9z0skVRFPKHEkwkjJBkMcQZfo/Nb8lSLj889bXL1+U0sLrLI+i9QjKDYjXIWUJ5gbKzuxsLde1sV1FwpVc1ZJq1mKMjBQzEWDA2IuAbgEXt3OJT5bR0xqUlnCCrkaYoSqBWQqx0EDa10J1Hc7jqcApvECiRiup7LfWRHsgBAud7kEkAaQfqxEqvEunUkJFO7D1CIPeCA+Zr++dPTsfr8qiqymKeXmRefUWLlGdXZl1kKRcEdNjYX6dMJOOKWI2ipvNeRVChUJ0IJN9Vit7n4XHc4A3oqoSRpIvuuiuL9bMAw+44kXxEyusE8MUoBAkRXsQQRqANiCAdvliXiIa2FbCwr4BXw4GGwxOA6OGvhXw2rAOcOBjgnD68A5OGvjkthi2A7vhXx568LVgPS+Ob4ra7PaaEXlnhjH8aRV/WcDlb4pZXFt7UHPpHG7/eF0/fgDUnHOrGWV/jfRr+Lhnk9CdKD7yT92BzMfHCpIvDSRICbBpC8m/X8nQL2I2+IxRrf7m4PzcLGIf358x9Kb+iP/AD4WCbU/AmUwPIairm5FPC8dzpJLSNcqoPRbW1E2Owxc8QcFxtW1AGYUpBDmMPUhpmkt5I3LnYk9Wv8ADAicxmphLTRzq0TMC/L0vE5AsCCy77bXxDSlflh9BMevlagNtZXVp23uRv8AHfFVoHhAslLm6xSqUZopYyp+IWRSCNmB0ggjY4+gwMfNeSZlKmY5fNOjxkNFDdk0BlQ8kWWw06UZQfiL98fSmIqiqqqraKJ1hMMntCLJFdZSYDJoLahYDynWdr7WxScPZbmgqIpKiViimzKZAbrobXdV8r3kIKnqFQdOmDm+HvgM/HAFRIxaate5UoSC7syXkKhyWUNu/TTawsPXFjS+HdMurW8khbTqJI3sjKeoJIN72JNrD0wX3wr4Cng4WpFVU5KuF1W5l5Dubm+om/1/LE6hyyGHUY40TVa9h6KFFh+SLACwxJvhr4I9CcIY89WET3xB2WwxbFPX8SUkP42pgT5yLf7L4HK/xYyyK9pmlI7RRs33my/fgDvVhi2MkrPHOnH4qlnb4uyJ9ylsUdZ4zVzxtJDSxJGpCtIdcgUt0B90AnAbtqw2rHzLVeJebTB2FQyottXKjRAoJsLkLcXO3XFdN+EKqmeqeaSSJGKsWmIJIAJIUsNQAIvb1xVfTOYcRUkH46pgjPo8qA/Ze/3YHq/xSyyP/wCo5n6NGf7wLY+dsp4enqV1U8ZlOsRlEGpwSuoFgB5UNiNR2uDgj4ghpaOnSneiBrZI+Y8nNktCGJMYALkO2n3ugw0NCzDxypluIaaaU/xmWMf+4/dihrfGyrZdUVJFGt9Idi8g1Wva9lF7b2wOfu2p1p6Om9ihliiVfaOYgDySXNzG6G62B6nrfcYjZqDmLqKGneOngj81wqxq4VnkkcoNCllUfHy29MEe1f4q5nL0qOWP82ir95BP34HK3iCrl/G1NRJ/Kmdh9hawxXWNr2Ntt+1zcgX+o/ZidmNG1PpAlR1mhjfVGSQVJuVNwCGV1sR6rip2gEXNzc37+v8AxwQcNcKTVhl0skQijaVmmJRSovexItYEbk7DErLc8hp6OKNooKsu8r6JVYNTtYJ5WB8weyv6eW1r49+AM0mkr6ZHnYRh2blGTSrkktylW9jrchdPTfAQfbI6IsaOoeSRkkhkk0cvSNaMHgYMSAwW19jYnpfFzlWSoMokmqdLxcxZYhHKI5QxbkyC8ilD5VB0C7Gw+eBPOKKSGV1miMLkluWdityTaxNwPS/bFtPlFS+X00ii9OXqNKKSTrXd5WFrWKrpuOgj+JuHHNyv/JV/9PD/ANHCxXfgKf8ANX+kj/5sLBPYZeJGV0Cw0tVl4ZY52lBBDAeTSNlf3bEH53PXAvw7xNUULs9NJoZgAwIDK1jcXB9DffrucaDWZO4yqimWOOtSGee0MWt4ykoKjWB5i6yb9Ba4HxIzXwRZhG0y+x0MtPpjkg3iVk/ygFr6gx0stie5ODWkfjniL2qpWSKRmjSKIRKQw5bKill83U8wE3ub7b7Y+m6WpEiJIOjqrfzgD/bj5Hzeh9nlMfMiltbzwvzI9+wbufX0wZ03i7WxQRQxrCvLRU1FS7EAWBNyADiWG30XfDM1tzsPjt+vHzll/FOb5i0qrWmJYo3lcgiFQii580a3+04C6nNJ5t5JppO51yO/23Jw0PqvMOKKOD8bVQJ8DIt/sBvgcrPFvLE92Z5T/m4nt9rADGHcO0tE8EzSRVBljhmfmCRRThgBy7iwa5YhNNzcsO3TqpycUa0VUTFWRypzWhF7LpIDJLa9gGIB6XIIthoafWeOEN7QUsshvYanVbn5KGP1YHcx8aq4sVSGnhtsQyu7g/HUwH9XAJnueGonE6RR0xUIFSAaEUobgqABY33x5U0D1c7lnjRmLyySyMERbtdmPzZgAALkkADDSbENZ4l5nKbGqKAm3kVUG57kC4GKrMnlmimlnqJphHIIwxLSRM5uRuzbXVWYbdsR+IKCGF1EFStSpW7MFKWcEhhY76SRdT3BGPfMsuhjoqeRKi80l2kg3tp1yKjrcAXAUqRvvuDvirEOkypjOkT2RWYBpBZlA0h2IK7MQpvbHnnCQpLKlO5lhuOXK6aX07HobaTe6nbe3xxD6C1zbcgdhfrtgg4SghXm1VSqyRU4X6Etp50jkqidzpFizWB2HxwEOyzQQxw08hqI+aZHTzB476xdQCdS3970ti14ZJnpZ8vQaZZnWdXJVYysSMxV2Pug2uD01Wv1xHqM/aSqR4W9ijVrRCK6rCp7+TdierNuT32AGO62tnMzqOTK80PswSFdScu6hBEF6G6qwt6m43IwVXGkqIOYhjlS94XBU2JJHl6WJuBa31dcW2YVEiU9Nls/LjjEwndwC8sZk1LpcXspCnUUG+63sdsRjxFUo0bSazNTlUR5CxCaAVCGM7al63O4K4fJqN55VelQ8yCFqibmuHVmjYanW43vcHSe99ziC3z/ACyPLJp6ZKucSwrHMpDARPKChClALhgCSCSenTHlxHkNbUr7c/JcPAk7pG6qYYbWW8bEFVNiRpuL3wN5jnFRU2E00s1iWXmMXILBQbE772G3Qdupxf5PmeYVcK0UTF4olQGmSyPJHrLEfnSAd7HYEG3XFAlDCXZUQXZiFUepJsPvxcStWUYmoWVozIV1x2DMTYr5SL9QSDp6g2xquX8E01PUrLRTJrjkZZVqGXyrZWdqdtNmkiFxr3sbg74E8szeCmWsqIofbWL3Wchl9mVy4jYSyKzlyWGwtv3wTQV4VqoI5itWZBTuNMyxqCzWYMB5vd3HUbje1r41ringyKemVWSloC1TqjlUM/Mi5TEBtgUaxuVOxKi3xCskrKCWJaavgZWieEw8l7yytPYytI5OkiwjNjYr06g4KeLPEF6eGnWmiqoXYgM1QNLskIsBpIIIYMLsLHYdcRQnxvkNClLRz0kgCNHMhZ0cPPJHIFvpAIQm7bm3QA/AOo8zlhVlikaMMysSps11DBSGHmFtTdD3xpuR5xHm9I1JXGUVGpBFULE0ial2DELsrWaznYMtje4vis/vcUxR3izOKYJJy2CxohL7bRmWdUfqN723xUod4dRV1TNWxQO8cw0shkZmGhlDjQ4Cu3c7+X44u+M+NldXho2Zo5lUTSyIFk0jpCgsNEIN3sO8jWsNseXFOXwrUjL4hSRBGUpUs3nN49455ASNWs29FIHY4DQ0fLYFW5l10teyhd9QI6k9N8Epc0fmL/NGFjw5hwsE2M8jpsySl5kU0lPSXZua0pjhG4Uny3O5IFgLk9BfFZXyeQUSRQySiVw1Qg1vK7PZOXIQGCEWFtr33xdPmElRlNSZlUIlRCIFjjCIsrEtIbL6pt8yMB1Js6dffXp73vDpfv6YNDPijhyNJI5aiR6d5ow5phAZH1r9Gyxuh5ZLFSRcgrqFximXOaV44qeaFhDFLIySxlBUGNzfS9xoc/HboMenEdRWS1761kWoRwViQXaO3nXQI777hiV6kk98XvCOYTVc/wDhMscVOBMKiTQkZe6Mx5h06XYNpNjv3ANiQFtV5ZS0cKVcCVZo50kDxo3NjljFlCTEgNCzgm5/II23tgX4Pz6PL5xO1Izxyh425lyoiMgJ5RYASMFGk6uvqLnBX7XVZPCqUsBmpwRepMjMsk7KdLRLG5EaeYWUr5z13tjwySrpqEKmY1LyVL6JOXJE9RFThwJGDoW2kbbVp3A+ZuVTcdZA4g9vRlkgqKl3BiDBFjZV5OpCo5bDzKb+owNUfEc8VNNTI/0E3voVB7g+UndL2F7dcaBl1Is4zUUs7FKyRYIJpAx5jKOa8ZVV8qlfKJCosCBgZ4dzTLYUSOopJHluzPUFg2iQXCBYhYPGDuVY7kfYR4wcOvHM8UJFVULyAvKjLxRvIWB1lwDdRps2kqCxvuBiy8SeFI8talUKJFZDrkDkcyVDZ/Lc8vYqbgm9z06YruAM/wDZKiRCz8upQ07SptIuprLIne4O5HofUDHnx1wbLlkqxyMJEddSyKpAJuQwIJ2YW9dxbAQOHaHnyOgA1NHKqAso+kKnlhdRF2L2Ufyr4KOOjeKlnhQyNPTKJ5+SSl1tFoQMCsJBVtQWzX3vvgZzvJJqCqETsBIpjdJBfTZrMj9Lix6i2xB641NaRKWGTMaTMGFG0NpY4lYl6g/RkgNYw3kYMdgR8rYEZ9PwdJJ+D4qeJjNUwNI2prHUJGBJB2RFUAg23ueuPeu4W1pFFCxqa0TvBIIxZI1jjVVTe2oCxPMtbYgnYaqPhfieagqBUxhXk0up5mpgdQsSbMCT364K8kzd6ATV8QaeeREMvk/weFpnMhEhUgliLWAtpvvgI/FPDkiJCk8MNIYIY1kneUapjoBsqJcuV90WG9rE7YoajLvZhDKp50TMHWaPmICVbeO7KDHILXNumoWv1x70uuvSpeoqVDU8LSRiRhqZjIvkVm3IsWsL7Ei2KuhpzJDOebpESpIYzqs4LrHtby6gWXr139MRRdl/iBEpzET0plhrGaRIS4skjatRLWuCbg6l38oxdZLlbV0CSUc0dDSR080FQC3MlDNI0jq2oDWH8hButtxt3y2GVNEga1yFKnSSdQboCCNFx1uDfF9l3GT+ztSVKLPTOI1P5MyKnuctxsdPYOGHbYYCTFnNFTAQxxCoW+tq3QY6gPsV5AL+RUsNmNmOq4scW/Ddc0PNzGsgqnm8irU2CALNG0YdBIoUuthY7jzdO+Kes8PatKT2w6DGY0kCAkzFGYC7IF8tgbk3ttjyq/EGtlpGpJZFljbqzAmTqGHmB6D0tgLzi+joatAaGeWWopoYo+WyH6WNLBnjI7jVcgdbMbb3I9SUtYuX1Vk0UolgMpZdLNJfSgUkb2JBI+Ix7eH0sZqoVKMswMrJMspWxETkBlO1tuoIPzx58O8UCnWojnT2yKojS6O7qBKrB1J3vsb3I67WOKBkDewH1dcazleW1ppTlEjGGcrz4HcjQ8ZAD06sRdT5gSBexUjYda3gzK3qoeYBHSwwuWjfRrleTUZTyZGIu8fLsAexsdV8SMwoFNHWI61IM9Tzkkkpw2rS3LceUWjYu1ywHa2CSBitWuy+FUWo0RGZ7rDLcLOgTUr6ejgadtxtgalm1szN5mYlmPS5JuenS59MaBw9HBLElBPeSFnaSLQNE4ldQPK9yirZSSGVuvbbFJXcOw82UQvLy0J069JOgEC5YBQzb30gXt0B64FUMsjSksEFlUbIvlVFsLnv82JuSdziWlRBIgWZTG6IwWWJQdZ6oJUJAPddYN7abg2JwZ8MU9DRyR1CzVZkQOWTQoVxYqU2NyDcfAgH0xG4X4PdJaeqI5sCSRghdLFn18tI9N7+Zx1ItpIPrgaDf7ja/wDgsn3f8cPj6G/dMfzaT/az/wBLD4bNMx8G/drv0cX+8OM/g/fS/wCkL/vcPhYHq1jin/GlR+n/AP18OB3Mv3vn36Sl/wDUphYWCrv+57/EVn6Wn/8AdjOON/8AGNZ+mf8AswsLBGm+AP4uo+Y/VjIM2/fE36WX9tsLCwHND+Oi/SR/tjBj4m/jZP08n6jhYWAqeOPx8H+i037BxIpP8XP/ACan9uDDYWAEh1xoPhz/AIvzj/Rj+xUYWFgRnvcfPBHk37xzD+RTf+pTCwsFDUvXHUXvL8x+vCwsEa9F/jyP9Cf2JsZrnvSD9EP2mw+FgV5cO/j1+Uv+6fFcOgwsLAax4ee7lH6et/XFgmj92v8A0Un++GHwsRQon4n/AMVP2MRabr9T/sthYWKghyv8Sv8AKf8AZbF54dfvWp/1P2XwsLBWG4WFhYiv/9k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SEhQUExQVFRUWFxUYGBYYFx0YGBwXHBcYFxweGh0YHCggGBwlHB0cITEhJSksLi4uHCAzODMsNygtLisBCgoKDg0OGhAQFy0cHBwsLCwsLCwsLCwsLCwsLCwsLS0tLCwsLC8sLCwsKywuLCwvLCwsLCwsLCwrLCwsLCwsLP/AABEIAOEA4QMBIgACEQEDEQH/xAAcAAABBQEBAQAAAAAAAAAAAAAGAAEEBQcCAwj/xABUEAACAQIEBAMEBAcJDQcFAAABAgMEEQAFEiEGEzFBByJRFDJhcSOBkaEVM0JSc7GyFjRUYnKSk6LBCBckNVNjdIKUs9HS00NVg6O0wuFEZZXF4v/EABgBAQEBAQEAAAAAAAAAAAAAAAABAgQD/8QAKBEBAQACAgAEBAcAAAAAAAAAAAECEQMhEjFBgVFhcdETIiMykaGx/9oADAMBAAIRAxEAPwDPeEaKGtq0irZ5lEnlVwdRLn3QzPfSD62O9sS8pkbLa+pkj88dLK8MiPtzIWkaEhrXtsL9DvbbtivzcwCGlmp3jSVY4keNNXM5qamaVr7Kb6QLXva+Ocw4nElQKhKeFGKWmRhzI5ZDu7spsBqbzWHQ23wRe+IeSQUnsk1M/LknTmtEnMCoDurRFwGUb20k3B7AYHeG3KzrKY0kjRlMwkXXGI2dUJk9Bdhv1vbEzPuPKqtgEE/KZFYMGEQVxa9gpHuixtsOm2Ljg3ifL6WiqEmp2kqJbodgyvGSCLE20BepXuVU3F9gPvGGtalpqNqYII1kJWyHykJ9G0bqQIyATb1v8DjOeCsjaoaqqZElmlpkjqEj6maRjrXWCCXUgajbcj545zHOKvMIKWhjRqgQswieO+t0VdK81LnSQttydh9uKKPiCpjgNMHYIsgcDzB43W6kIb3QG9iuB5NIo8mjp4aysrXamzEAzfR+flrO+lGVdJCu76k946b38pOM1FQCI4pJmEepnlIjOpZHsr3BN5GsoFz6n44bNeJKupULPUSygC3ma+1w1j+duAd72PTFn7Jl8dIkzSyzVMqORENOiOVWAPNsdZDXJHS9j1wNnrOEJ0iimpy8sNVZYyFsWXW1xJYkJYopN9vMN9jimr6eNBGEdpJTq5q6QERr6Qitc6ze51DaxFu+JC8VVYpvZBO/ItYRiwsNRfYgarXJuL9DivVIuSx1MJg62X8gxlTcjvqDW+o4CTVZWVafSQyQEB3NgC19Nhbrdg1vULfE+jqmoJYWJ3dLyBHjlVqdyLx23VSbG4JuLjbFXleby0+oRsNLaS8bqrxvpuV1o4Kta57dz64JW4XatRqtJ6BdfLLQo/KKMxEdjHY8u72HoSbjY4DyzgU9b7RLAs3tW0gijW8CQgAMN1D3QAXPS52viwzrMvwnT0sNJBFz1DRmGPWZRBEictWZ9pRfU1x06W6k98R5MmTpFBLqlmmEc0wQ8oIi600K4uzXa++w8vTfFDk3E6wVFLMtPEns4I1IDrdihXW5JszAnUBsL7dMRVzQ8QUEcTUMtLUiHWskjia0zzxggh1toEdyRYbiwPXoSLxllsJSeFnfko4paIwqscUhA3ZxdiWLHzX3sSe2BnNeDa6rC17cgrUR855NccUaHpZiWChiAD8bm9iDiry/hI1FJLPTzLLJANU8GnSVTfzIxNpALG+w6bXwBRnPFVW2WsZzHO1Q7xyMLaqeJirrGNGwZyrMAxOkILjcYBs9zZZmXTEsaJEkUa6i5VFYtcsbanJJ3sBYkAdLXHEs8UWX0FNCBdlNVM3cyv8ARqPgFVSPrGPfJJBQzrzJ6arpDLGJoVZZNYZLahG6kkqD7y+lr4o54d4OzBWinSiWZXBAjlKlSroyhpEDh0SxJDG2639L8ZlxjXx1UhkmD6XYNDfmUrWbdQlypj22t92LbL+Pny6oqkhEc0clSG59yzGBW2RL7adGw9LnAdnGYNV1csqr5p5WZVA/PbyqAO/QfHBErOOI6mpUxWWKBmuIIl0RBtTNcDfzXY3JPS1+gxX1uWTworyRuiOToYjyNbY6SNm+Y+rBRUZ0KfLaKNWQ1VPWTSMjD6SPSdlPqjHqD16dsRuP+LJK+VVdozFDcRmJSqWYJewbckWt9W1u4oaiK7agTvuoOm4372Nu3Y4Lqfi+nMaippFqJkihi5sh1FkRyWUjbQdDELILkaVvfFU+XoIjHHPDIWlBUrHJzWIRwqgaejE20/nEYqa9ZIzypFZGjLAoy6WDG1w2177d+mCeS74wz5cwm56xiDTEiGMyBlCpsoj2BOx3W2x377Vmc5WIBARKknOgjmIW901j3G/jDBJx1lWWRlHoqq+qNCYApkAOm/40GwYm11PTc/DAnDTOoWcxlohIFLEHllhZijEeoPTuDgCfh5pMs9ir764qnnxvEuxMauY2Qk7HUQD26YGaqn88oUFVQt5SQSqh9ABP5RFwDb4npjUa2uqauijnhqaWho7GBaYiy8wjSyG4YG51MrbWFzsbnFFnfAdVlaLWVPJmAkCNGdThgwIOskC1+nrex7YFgB04bBl+6jL/APueD/aJP+GFgmgpMijTpbUNKkkrpsx6jqb2PfvgqpcjhXL/AGqULomjmVSzWkWqjZggiUe8jXGoHYDe4IF+uL+DqqGctY1aSm6TxDWHubWIW+g32t06WxK4w4eqIo6al9inDQoumVC0iSGRVeW4CkAiUkCxGw3B2OC6DeRcOy1KySrG7QQaWmdNN1Q9dIcgMQLm18SUy+lqZysLNSwRw3eWc6yXUHchTZS5soUHEzhqJaWpEFeZ6dHaB2A0hfK+tDMrKdSfLp1N8EHEPHUsAj9ho0ooCxc6o1YTMOoO2lkVr2KnfYgjBdIvCHDvNpEnoK4Q1zs0bxNKsV0vay23ufKftxB4g8OK+neS8bTgaDzEBYuz2J0ruxIa97gbC/fHNTwjmNXO7mn1vLGs4KBViZGAZdB2W9iBp67YiycR1lG7QxVBQrdZGjYtzJLWZmZ92Ye5cbDRt6kBhl9dvqwQUPCrNFzZZYowyyGKPWHmldULBERL2ubC7W69ztiBU008sRq5GaROYYjIzl21KqtvckhbMBfpc2xM4ZkWHXVaTJJTgOi9FWTUqxyOb3cBjfSB1AvtgkVE0M1LIupJIZVswDKVYX6GzDocd5o2ty4dpNVvOUCXbSAQFBsACLD5Y8KqWSVnkcvIx8zObk7nqT23wRcMyQSK0U6qZJ3hp45GUtyUPvOqrYlvdAP698FW9THQ8ulinp1gSoSNoqyMsJV3VXMyObOvM1nV+bYjpgWzXKZaWd4gdTxhXLREsApVZA1wBawKknoDgv404zqIq+phRIlhj/wfkvChVo47KNVxcg2uBe1iMBlZndRLPJUGRlkkuGZPJ5SoQqNPRdIAt6DBWh5fxHFXUcJzGGKqkWrjplYkrM0bjUSDGym6kj4H0vvgM4jp/ZXmogrBTNHLrlj5ci2V1AADtdLP1vvbF54ccJzPLS1vKL06yy302uGij1qW1GyoX2v20n1GBniYTvMZ5xIDOObG0jBmaJidB1AAEW22AHwGILSnypHjkpo6zmBL1EhAK0wSNHF0DkNJJ5gNlAAJ97riAIK2CNqdVcJUKJWEY18yNbjdo7koN7rewPXHeR0VLLDNzqh6aZQCrEaoWQlV0aUHMLkm+1wApuMeOWVXLeBJ+YaZJmf6MlGudKO0bWuDZV2/i9jiioeQkb72AAPXYdBi7hyCpSopli0tJNy3geNg63JFmJF9OlutxtY4uuPmouZViFTz2qgystuUIBH1BBNy5bUR+cMUVDVKsBLVEyyxhxBHGNIUuRqZpL7KRe6jc7b4IK6ThOlqZqiCZvwdWRjaFmBp2NveVm3Ck76RsARb0wIZ7kU9DLy6iMoQTpJF0cA9UJFnXp9ouN8MtTNPHHCUM6x+4VUtIq/mBgD5O+kg27WwQS8O5tWx06GlmdaePlRErosl77mQj5fIDAT8mjp0pHzGSmhqJJWECRFQIYZ7sC7KtkSIpoIBF9V7WG+AaePRMUkYMFfzmIqQRfzcu1l6Xt2xoGXeEmaPGY35UEbMrMjyhrsoIU6Y9QuAxHXvi/oPAj/LVf1Rx/2scBRcaZlG0UQy6pjSkjhhbks4WbmobrZSpbX0JINiRcnbAjBnamGoSeJJJJQWSo0JzkkLhmJYi7KwuPUX2IxtuX+DGXx7uaib+VIFH2Rqp+/BHQcB5dD7lHDcd2XWfta+IPnThPNYKcl2oxVzhgYgzHQo7/RqDrb0JuBttjuTiWqghqaV4kCTyc1kmi86sehW9u1rXBGwsBj6mgp0jFkVUHoqhR9wxhPjbC0OZxTRtpaSFQG27Fo2vfa1msfgcBmeX18kEiyxNpdN1awax3F7MCL7nftifVZ5W1d45Jp59W5jJLX0+a+kenW/a2JXEdFDTc6nkRnq1kF51e0BjZVfZAPe3t6WJPoMG/hnweDIZq9ihnSdEpnurzRlCZHfuiD1Ntx8r1NVku2FjReXlf8AAT/+Q/8AnCwPCCqZpllESOyvrEYCuQNerT1U2tq7j54MKniiphpKyhqqieOpjlBRldyzsSwlSSQNuliCMUXBFRSx1cbVcbuoZdADaAJAQVL9yt7bD78FHGXD+Z1kpZ8vhSR2aS8Onm6BtaQ6/ONx5ityR9WCs6lVju2o3vYm+9utietsGHEOcvNQoK7W1QxWWkYIFVaY+RluLXUldgL2I3O+In4OionNPmkM4YKsicmRdQ1j3WDeWxsDcbgjv2542zymqvZvZo5oxBCISJWVvKpumnT82v63GCLHIuLcwSiFNRGZ9JLSMsbSPEpIVFTqFTb06kjAZNGysVkDBgfMDcNfvfULg/MYIuBM89kkldpXWPlsWiVinPYXCxlgNh5mN8D9TKpZjpChm1AaibDfa7Hzdep32+eBRXnHHb1VKtLJAgjTTp5TtF02GpQCr9Adx13xR8PZYlRIyS1CUyLG7mR+lxbStgbm7EdN+u2PLLqGSU2jjeXYiyIzWJBAPkHUHf6sE1BwLmkkbRLTOsbsGbWFS7AWW5bzWHp8cFenhHViOraMU7VBl0xtuTGkDNZ3dAPOOgu3lUMb4quMc4hknaOlggggiYpHJEg1sA1tZktqN+o/twUZb4NZgSGaSCHruJGLC/X3F/twQ0HgdGLc6rZvhHGFH9YnEGYcUcVzV6QrMsV4dQDoml2B0gaj6AL0xQFbGx6euPo+i8IctS2pJZT/ABpWUfZHpwQ0HB9BBblUkCkd9AZv5zXOGxhGRcW1EVC1DTQTOru7c1HkEtyVI0CIHljyi4BIN29cTqigzrMYEimotekBRPNAscwW97CSTSQPkN+98fQcSBRZQFHwFv1Y6vgr58ofBauf8Y8EXzYufsUf24I6LwQ6GetZvgkVv6zuf1YPV4zpzmBy4CUzgXJ0jljyCQb6r7gjtbFFl/iSKuCqenhCTQBSsc8irr383Q7aVBPXtgO6Hwiy5Lalllt+fJb7kAxe0XA+XRe5RU9/Vow5+174hZdxnGmXirrHiXzMjck8xS4Y2VLE3a3a/riNlPibSVPOWJZhLFG8gjkUIXVBc6SGYXtvY2Nt8AaQwqgsiqo9FUKPux3fGOV3jBUtCJ6eiUQrJy3eR9Q1EalUabEErve2PDi/xBneqhiSqNBTyU8UyyCPmMzSRh11bFgoPl8vSx69hptmFgW8OMxkno1MtVDVyKzAyxX+YDgqp1DpfSLi2CoYiGGFhEYWAVsY5/dEUfko5rdDNGfrCOv7LfbjYjjP/G+j5mWOw6xyRv8AeUP3NgrNOHOLGyqOrp5A0s94uUr2eAbKx6m4urdtthi94l44WqgBSopYzPTLzxpPtESa7SxRP+WWsSENj3/KGMglkJJJJJPcm5xOyTLJZzK8QUmnjNQ2oi2hCt9jsx36HYgHGmdjvRwz/lKr7JP+GFit/vlL/wB20H9EP+XD4LtCzytfMjA0NC6yxxxxtJHrcPoGxtp2PxLE2AGL/Isnz8SmaOGTmsix86bl6xGLkBTK1wPXbsMaZ4O1nMyqD/NmSM/6rG39UjBsMTYw6o8Ks0rZObW1UWuwXUSZGCi5AsqqBuT3xbUPgZCPxtXK38hFX7C2r9WNcw+GwB0HhJlkXWKSY+sshP3LpX7sEdDwtRw/iqWBflGpP2kYuDjJ/HnNpY0pokkeONy7SFCVJC2FjbqBcm3S9vTAarGRby2t8On3Ye+M54d4OqMur5JYZC1Boa6PIS7fR3Bta1w4G/oTgQl47zSaCavimjjihnSP2cRg7PupJIuR0B3Hc7Yit0viHXZtDCoeWaONSbBndVBPoCTvjFavMJK/M6ZHqaiKnroYW5aTMFXVGUdUBOkfSI19vXAzleUCSjzIPqM9HodPMdKgTaJrKTYXC7/IYo3vOuNqGkYJPOFYpzAArtdLFgQVUruBtvvity/xMop6eonQyWp1DujLZypNlK72Nzt1274x/MqoCHJKg7iMNG197inqEax/1W6emJwolrc0zKOiIkjngnKaB5TtFILf+KAPngaGNH4rzcymNRRiGmqTaOUSam06tGrpbZiLg2NtxfFBmHiBVzVVSntsVAIZSkUbxkq1pGU8xwjFSAAdwAb7WtijeKesoaPL0p5/aYZptzGwURvuLkjyWJ3v2W+DnjXhWunmlVaGjqEkj0x1FljmRtIGp2vqdlN7djgKzifM5fwllzPUaoaqKJZOQ55LMxaB2QXsR5lO4NrYquE+G4Uzavo3UsUhqlhZj5hdNO9rBiY3IO3bBWfCaVqWii9pRJadpXZ9BcAu4kATcbAjrcXOCXNvDmnqK4Vplmje6MVQqFLLbcki9iAARffAYXEHkyh0F70tYrMPRZomQH+kQj/WwXiqjq87y+WnIfnQQiYL+SRG8cgf0IS1wfQY1jJ+C6OmEwjiuJxaVXOtWFybFW2tdj274m5Tw7S0pJp6eGEkWLIgViPQnrb4YDBuG8lnfLMzpRFI0iS08iAKfMyS8t9O2/lBOC1MizNqGgRaSnlWJDHLT1KIHsGIBDMRZStuhuCBsca+BhYAE8LODZcvSd5ygknYHlRm6Iq6rAE9T5vsA3PXB3hYWIEcNh8cMwHUgfXio6wPeIFJzctrUAueRKwHxVS4/VggvjzmiDKynowKn5EWxB8f1JUxR206hzNVhZtyCpY/lbdPS2PNJZIQbHSJo9JsQdUZcGxt08yD0O3ocW8ccVMZ2kUSywypGkbi8dvpdTOuxe2gC1wPPffbFpW8Dzw0k1XPBpVo0kj0PZU1yovmAB20tsuq9u+xxpLAXqOFi1/Cv+Ypf6L/APrCwNNl/ufaq9LUxn8mZXHyaNVP3pjVxjDfAevHtlUgAUSR6wo6DS/QfAB7fVjcQcZaPbHWOcOMEIjGa+OeQyVFHHLEpYwOS4AueUykEgDrYhT8r+mNKw2KMQoM/qM1raBab2hY4o4lqRciLUhYuxKkggrYb7k9tsM3AeZQCtpIoY5IKp0KyGQKFCOzI2+4Ok2It22vjccOMFZknhe4OWss6K1Gqh20s2phKZSF3FluzDftbF1R+HUEc9ZKZHYViyo8dgFCyHUbG17g3+3BkcLAZhxn4ZaqOCnoBvHM0n0snZ0sxuRtuFNgMHeQ5JFToCsMMcrKvNaNQNTAC9yACRfFpbCwD4WBKq8SssjBLVabMy2VXY3BsdlU7fHoexxb5VxHT1FMapHtAA5LuCgAXqTq7fHGrx5TzibWxOFfAC3izRXuqVLxDrMsLaPv3t9WDTLK+OoiSaFg8cgDKwuLj5EAj5EYZceWPnNG0q+FjMODuM6iXNJ4pzemmlqI6U2AAaAi4Ft90IJv36d8XPGDtW1UeWRuyIUM9WybNyb6VjB7a2O/ew9MbvDZlq/VNjGGdXvoZWtsdJBsfjbpj0LWFz0HU4BKvgI0uubKGWmnZFjKv5oioNydwSH6bm/ToL3wL8ecHzx0gqaytmqiksRli92HllwGsq73sfe2xrHiwys/N9zbQKrjejV3iSVZpkjkk5cZ1XCLqI1Dyg29TiPw9x5BVzxwBJI3lgSePXazqQSwUg7lbH+afTFvk+RUsMWmnhjjSRbEqoBKsO56n68ZbwrlclTk0EtOP8Ny6eXl376WDNGfgyMBb1AxccOOy/wdtD4sz+KIrRmR456tJI4XWMuEYgqHa3QKSD9VzYb4xjIJMqVZI80qJ53jlZEVHlaJkHRl0/G/fB5lvEsOY5plzxjzJT1POjIs0bnSCrX9CD9Rx75HUUmW5rmMTtDTRstNLFqIQWKaXC32Hm7D1x7cf6eNx1d63/aUX8JZhTT0qGjvyE+jQFWWwUDbz7mwtvvi4OKLIuL6atkZKZpJQgN5RG4iuCBpDsACd72GLw4485Ze5pp8seJVJyszrE7CUsPk6rIP2sLI+OKiCKSnkJqKaSJojDI5AAO10YbqRgu8XMvUZzEzorpPHGSruYkLANH5nXdBshvgbzHK8uhjEYq0llEyNIYla3Kay8uGVgUOm5ZmbY2HcEYgDtHz+0f8MLG5f3sso/hk3+0Q/wDTwsADeEVby81pvSTmRn5NGxH9YLj6TGPlzLcwZa2jqGhSEmRHvGCqyfSaS+ksQvcWWw22Ax9RjEV0MPhYWIhYWFhYBYrc6zyGk5POYrzpUhQgEjW17Xt0G3XFlgG8ZQBl4kPWOencH084H6jj048ZllJfUE0Gf071UlIJB7REqs0Z2NmAYWv72xBNulxirquOaaKeqglEkZpkWRmK3DI2kakCksQCwB2HXAV4oZPLLmOXzUriGeZGCydBrQa1BIHcEjcH47Yh5Rn7z57Re0RGGo5M1NUxkDSxCSOjL2IYkfZ6Wx0Y8GNx8Xn1/ibXmY+LN45JKKhqKiOMEvMwMcSgd7gEn5G2JmX5bmlfyZp6xKaA6ZBFSg6mU7gNIexHXr6W74M80y1JaaWnsAskUkdgLABlK7AfPAr4QZvzaBYHP01IWhkXuArME+rT5f8AVOM+LHwXLDHWvcZ9wwxpa+tiosqNVpYcvnFUkiUXUm8ik6WN7bjtjUKFKmupaiCuo1pQ8ZRQsokvqVgTYDyFTYjc3Py3GeK+KIsszrmzB+XNQoDoUE61lkt1I7D17jBJw9xTUVjq60TwUu5M1QwjcixtoQXvvbqbW743y3LKTLXpOyMu4d4ylFNFlF4qZgZoZKuZvKF1vcKpAGqx0gk/Z1xrNdImU5aTFG8qU0Y0qu7EXA1E+gvqY9gCcCuR8P0zJWQV3s8wkqpZYljbW6q3cGPzIceDcLVUVHWUtLPPNDNGEgjljKcu7DWC728pS4Ftt+mLyZceeXnrvv5pNg7K5q9aGnqfZVWnpqn2vn6vOwMhDi17ldyDtuBg+fOIqDNp6ioOmmr4acxTkEorRoFMZIva4832YuMmyGZcsShkij08gxSFpe7A6ioRG7k2JI7YsMs4feKmipmkjaONAg1RazYbDd2tt093Gc+bG29fGey6RqfxBy+SZIYp+a8jBRy0Zhc+pAsB8cXPEOWLVU00Dmyyxsmr0JGzfGxsfqx4U+Qon5cnyTTCP/JVT9+PcZNB3jDfFyZD9shJxzWyXeKqThCpNJSRwVlTA00V0Gh7nQpslx7xaw32x5cKZZDRGo5Aq5RPK0pVomSNSfzNYUfC/ew9MFkMSpsqhfkAP1Y7vhc7d/MDVNkypUtVQ0SJNIul3eQJe5uTaNX3Pc9TiPm/BMdZOs9SsBcKF/Fu40gki+qQKep/Jxf/AIXh9o9m5i87RzOX30XtfEtpACASATewvubbm3rth4s5d7FdTZKEUIJZFQbBI9ESgegESrYfXizw9sNjIxn+6Ho9qSX4yxn7A4/UcZ/4ecPSVVbAeS7wrMolYR60XYtZ77AG1t/XubA7D460evLQ46xTxN9TBoz+0PsxgWX5tPTEmCaSInY6HK3+duuEK+kv73WXfwOH+af+bCx85/uirf4VUf0z/wDHCwTbynopoxd43j6bshXcjUvUdbb/ACx9Y5FWiemgmH/aRRP/ADkDf24+bBm96Gqp6l5efz4ZYw+osWAEbhy++ybgH4Y3Pwqq+ZlVLv7imP8AmMVH3WwrQvvhXwH8QV2YpV6aeIyQcsEWQbOVk2JYgHdQeu1x1uMQvYs5m3aVIAQQVXSLeQ7gqGYHUet9rXwBw9SoIUuoYkAC4vf5YiZjncEClpJUFgW06gWIAv5VvdjbAnL4eNM0cs1SRMABI6AkuLRru1130qwvbq17bWxMo/DikQWYySHvuFB8wboo2GwFvhgiwfjai1KomLFmVRpjdhdr2udNhsCTvcWxx4hZIa2hlp1ZEZtJUubLdWB3OJtJwxSRrpECHdWu95DqW+k3e+41Hf42xNbLYS5cxRlyb6igLX+ZF8XHK42WegFqigp5kofaKrXNRlWvBuGcKAbqqsbbDpbvjy4wys1klLPTRSienlVxIYtF4wd0JmKG3/zg3VQOm3y2/Vhy2NTkyl3BAE9QekKJ/LluR9SKR9+POHL5gWPMhjLnU3Kh8zG1rlnYgm3fTiZNWxo6RvIivJflozAM+kXOgE3awO9umO6moSNWeRlRFF2ZiFUD1JOwGMdivkyJHIaV5JWX3WZgpX+SY1W2PX8C099RhRm/Ocaz9r3OKqh48y+aXlR1UbPvYbjURvZSRZj8B17YopfFFJWZKCjqaxxsbIY0U/xmIJX6xj0nFyXrRtoKbCwFh6DYfdgbzbj7L6aSSKapVJI9OtdLsQSLi2lTqPra9u9sCuUTZpnMPNFTHQQMzKVhVmn8pKsCxI0G/cEHp8sDmcUvsWeRino5KuR4SLVB2lmA1tLG8gsSFAuR3v649uPgxtsyvc+H3TbVuGeLKavWRqZnZYyoZmRkG97WLDfob+nfqMD1T4pQapPZ6epqY4r65ok+jFupuxFx8cW3DGYV8rFauhip49NwyzBjf0KgEH53xm+acNVTV9ZlNHIkFNKoq9JuAUOhCg07hdZI0jsv1YcfHx3Ky+nz+xbWyZbXJPDHMl9EiB1uLGxF9x2wGZz4p08OsxQ1FRHGSsk0aWiDA6bBmsG37jb44qq/PK56LMKBoUjq6enjKmnJKNExAYIBurcsNYfLpbBDwzxDlYoIUE9MsSRRho5HQMCACdaMbltQPbc+uMzimPdm+/Q2lHjql/B5r1YtENtNvPzL6RHbs1/qtv0wO5lNxDoSeJacFm/eigEqliRrd2Fz2NiN+mK2n4dlrqOqnpQE1ZgKylRxpVxGCguOysSSPkMX/wC7qskHLjymsWpO30i6adW7sZSLFR1G29rd8bmMx/bJe+9+goc14hXXleckGNdT0tWoBOm9weguQrBj8bLi74ZoZMyrFzScFIEBFFCeuk7GV/i29h8uwF4XFnC7w5GlKA0snNhL6FJu7y6nIA3tckXx5twMtJtSZxPTMNxG8iyJ8uWCL/WDjVywuHV1e57J21HDHFNlWaPyo1kWSaUKNbxwOkbN3KmQKPvxNp6qRmF4GRd7szpcellUtf7RjisaVHiHSc7LatB15TMPmvnH6sYl4Z5rQKZ48wWEJyW5cjR3ffUHUMoJLFW277bY+i6mASIyHo6sp+TAj+3Hx1JGVYqwN1Olh3upsR8Ohwh6Dn2zIP4PU/0r4WBH2in/AIM/+0H/AKeHxRY5Dw+axJZXqYo+WfOZW8248rEk+YM/k2uQSO2Nd8BazVRSxn/s5rj5OoP6w2MLpoGkkUJHrZm8sYBN772AB1W+R6Y1fwFmaOqrIHBViiEobgho3ZSLHoRrt9WJSNrGOsc3x1iBYWFhYBYWHwicA1sZ740wyJSR1kMjJJSyowKnbznl3I6HcgfIkd8aHih47yd6ygqKdAC8ijSCbDUrq4ue24x68WXhzlKy3iXila2mp55FMFfl9TCZIyNJszKGKA/kllU27W9Dcl/EQWvzeChm/eyU/tRjvYSyatKhrbkKLm3wOPHjngJavLo3lAFdT0yjWhFpHSMakJI8wLA2PUE+hOPYUdLmVFSNVs0FTHGtmifTPGw8p06QxsbXsR0I746bnhqWdec+m2UbxX4Vo0pHqkiEdSghjgMZKefnDSFRSFZtzvYm3yGNEoY9KLcAMQpewtdrC5+3ARk3CsMcqTM2YV8ke8ZnuEQ+qiXQL/E36DBd7RUHpAq/y5Rf7I1Yffjn5M94zHe9NSAzgCqFNX5hlz3B5rVEIINjG4DNY27XH2/A468VMzSjly2scMRDUOG0gFtDxMGAuQL/AF4LPYp2cuXgRradSQlpNN721u/S+9tOOnyXX+NmnkGxsSqAH1HLRSPtw/Fnj8Vn1NBrKeNqiuKmjoJBCSC09SwiTT3KhdRbb0uMU/GclUM0SehelB9naHW8oY+ZtXmjUFvKbEbG/wB2D/8AANObFohIR0MhMh/rk4nwxBBZQqgdlFh9gwnLJd44mghwjl0dEjkCoqqiVtc8xiKs7/DmaQqjsL47qOGIJZDKMrphJe+qZlBJ63KxK4J+eC/Cxi8mW97FYkFTYDXDGAOiRs1vkWYD+rh1yxz+MqZ2+AKRj/y0DffiyBwhjG1V65LB3TX+kZpP94xxLigVPcVV/kgD9WPW2GOCFfDHDlcc2wCx8rceUop8yq00AjnMwBv0YiTaxuOtvlfH1Rj518c6PRmZbtJDE/13dD+ziik/dof4Dlv+yj/nwsDHMH8XCxU7aB4Z5lSU2YGWrkiUxxERugLRmQ9WLD8vSSLgW3PTF3wvnELcRvJA+qKpMgBsQCWjDnY/x1P24eg8PMtYaZas8yOnSWZoW1QoN9TGRgV3N7LtsOncgnDlYkGY07xltCVMWkt1Kc0KSbW3K3+3ErT6qGKc8U0g1XmAsWFirAtpHmKDTeRR6rcYubWxQR8F0geRyjsZA4YGRtOlySygKRYXJPqNt9haIgS+ItIshT6Rl+i0yKt1bXqJIvbyoACT8fhivPHNQNZFOJCFRljRZS2lo1dXJVW1KzOEsADe/WxwXUmQUsX4uniXZR7gJsvu7nfbFkot02xVA02ZZtIPo4FQMmoeXSykSlSp5rbsUAI2A3wVM9RpQBIdRRS7NIwAe3mAVUOoX+IxYYa+Arlpak+9Oij0jhsf50jt+rD/AIJvbXPUN8pOX/uguLHDjERXpkdODcwox/Occxv5z3OJ6IB0AHy2/Vh8K2AfDWw+GwCth8I4YHBT3w1sK+ETghWw4GFhDBTHDDDk4bBD2wrYWFgETjk4cnDE4Dm2Ma8f6ULJQz9vPGxsOzLIOtx+dsQRjZsZv470mrLhJ3imjP1NdP7Riqpv3ewf/bvsP/RwsYphYqND4PzKmkposvrJfZ4jUPLINBQSx6NacyW/ltJ0Nuirgc4kighkVaZJAykuXeeOa4JvGF5I0AaQG3u3m37YqMwpHifRIQWAUmzagLqGAuO4BG3bBY3DUQy+KQrMtTynqbgAxvAZFQat7oVFmG2+rAj6LyypEsMUg6PGjfaoOJgwKeF1ZzcqpD1KoYz843aP9SjBUMZHQw9sMDhE4B8K2PGWdUF3ZVHqxCj7TiLNnECKzGRbKpYkHV5QSpO3WxVh/qn0wFiMIYj0lSsiK6bqwDA9Nj+o49r4Do4bDjCwDjDYcnDAYKRw+EcMMA+GIw2OhghYRGGvhYKRwhhHCwQ+FhsPgrm2Gx0MI4DjAx4mUXOyusW1yItYHxjYSD9nBQcR66ASRuh6OjL9oIwR8eaxhYtf3KSeh+zCxWtRepka1sdRWroheafRT05kADyGzSaWa1wt9ug1bHYWx6y8F1VJQtVm+uUSJJGBfRB1Z2dSVNyBte2/c46zCWirKaipEqH9pjKxq7xaYQr6AUuNwobe5BJJY9Dh88z3MqSmkoJpoDGgFK8Qs0ioUuu5AJUoNmF7bA2OKy0bwJrNdA8Z6xzN9jAN+u+D7NKtooy6RPMQVGhLaiCwBPmNrAG/1Yx7+58rfpauEnqkcgH8lijftLjZqqRlRmVC7KpIQEAsQLgAnYE9N8ZUL5pXZh7W0cKDkqEkVgo3VTGWRmZTcuOYthvstiN8Tcvoal5dVQ5VI9Bj0PfXdVL8weobUAPzSPTEfOK+svByI2UywyM0ZQMEl0eUSSC4UhyvwsjX6jECPLczeMnmvFKYoRdpFYcwNIJCAAQtwI22Hci+KLT9z0skVRFPKHEkwkjJBkMcQZfo/Nb8lSLj889bXL1+U0sLrLI+i9QjKDYjXIWUJ5gbKzuxsLde1sV1FwpVc1ZJq1mKMjBQzEWDA2IuAbgEXt3OJT5bR0xqUlnCCrkaYoSqBWQqx0EDa10J1Hc7jqcApvECiRiup7LfWRHsgBAud7kEkAaQfqxEqvEunUkJFO7D1CIPeCA+Zr++dPTsfr8qiqymKeXmRefUWLlGdXZl1kKRcEdNjYX6dMJOOKWI2ipvNeRVChUJ0IJN9Vit7n4XHc4A3oqoSRpIvuuiuL9bMAw+44kXxEyusE8MUoBAkRXsQQRqANiCAdvliXiIa2FbCwr4BXw4GGwxOA6OGvhXw2rAOcOBjgnD68A5OGvjkthi2A7vhXx568LVgPS+Ob4ra7PaaEXlnhjH8aRV/WcDlb4pZXFt7UHPpHG7/eF0/fgDUnHOrGWV/jfRr+Lhnk9CdKD7yT92BzMfHCpIvDSRICbBpC8m/X8nQL2I2+IxRrf7m4PzcLGIf358x9Kb+iP/AD4WCbU/AmUwPIairm5FPC8dzpJLSNcqoPRbW1E2Owxc8QcFxtW1AGYUpBDmMPUhpmkt5I3LnYk9Wv8ADAicxmphLTRzq0TMC/L0vE5AsCCy77bXxDSlflh9BMevlagNtZXVp23uRv8AHfFVoHhAslLm6xSqUZopYyp+IWRSCNmB0ggjY4+gwMfNeSZlKmY5fNOjxkNFDdk0BlQ8kWWw06UZQfiL98fSmIqiqqqraKJ1hMMntCLJFdZSYDJoLahYDynWdr7WxScPZbmgqIpKiViimzKZAbrobXdV8r3kIKnqFQdOmDm+HvgM/HAFRIxaate5UoSC7syXkKhyWUNu/TTawsPXFjS+HdMurW8khbTqJI3sjKeoJIN72JNrD0wX3wr4Cng4WpFVU5KuF1W5l5Dubm+om/1/LE6hyyGHUY40TVa9h6KFFh+SLACwxJvhr4I9CcIY89WET3xB2WwxbFPX8SUkP42pgT5yLf7L4HK/xYyyK9pmlI7RRs33my/fgDvVhi2MkrPHOnH4qlnb4uyJ9ylsUdZ4zVzxtJDSxJGpCtIdcgUt0B90AnAbtqw2rHzLVeJebTB2FQyottXKjRAoJsLkLcXO3XFdN+EKqmeqeaSSJGKsWmIJIAJIUsNQAIvb1xVfTOYcRUkH46pgjPo8qA/Ze/3YHq/xSyyP/wCo5n6NGf7wLY+dsp4enqV1U8ZlOsRlEGpwSuoFgB5UNiNR2uDgj4ghpaOnSneiBrZI+Y8nNktCGJMYALkO2n3ugw0NCzDxypluIaaaU/xmWMf+4/dihrfGyrZdUVJFGt9Idi8g1Wva9lF7b2wOfu2p1p6Om9ihliiVfaOYgDySXNzG6G62B6nrfcYjZqDmLqKGneOngj81wqxq4VnkkcoNCllUfHy29MEe1f4q5nL0qOWP82ir95BP34HK3iCrl/G1NRJ/Kmdh9hawxXWNr2Ntt+1zcgX+o/ZidmNG1PpAlR1mhjfVGSQVJuVNwCGV1sR6rip2gEXNzc37+v8AxwQcNcKTVhl0skQijaVmmJRSovexItYEbk7DErLc8hp6OKNooKsu8r6JVYNTtYJ5WB8weyv6eW1r49+AM0mkr6ZHnYRh2blGTSrkktylW9jrchdPTfAQfbI6IsaOoeSRkkhkk0cvSNaMHgYMSAwW19jYnpfFzlWSoMokmqdLxcxZYhHKI5QxbkyC8ilD5VB0C7Gw+eBPOKKSGV1miMLkluWdityTaxNwPS/bFtPlFS+X00ii9OXqNKKSTrXd5WFrWKrpuOgj+JuHHNyv/JV/9PD/ANHCxXfgKf8ANX+kj/5sLBPYZeJGV0Cw0tVl4ZY52lBBDAeTSNlf3bEH53PXAvw7xNUULs9NJoZgAwIDK1jcXB9DffrucaDWZO4yqimWOOtSGee0MWt4ykoKjWB5i6yb9Ba4HxIzXwRZhG0y+x0MtPpjkg3iVk/ygFr6gx0stie5ODWkfjniL2qpWSKRmjSKIRKQw5bKill83U8wE3ub7b7Y+m6WpEiJIOjqrfzgD/bj5Hzeh9nlMfMiltbzwvzI9+wbufX0wZ03i7WxQRQxrCvLRU1FS7EAWBNyADiWG30XfDM1tzsPjt+vHzll/FOb5i0qrWmJYo3lcgiFQii580a3+04C6nNJ5t5JppO51yO/23Jw0PqvMOKKOD8bVQJ8DIt/sBvgcrPFvLE92Z5T/m4nt9rADGHcO0tE8EzSRVBljhmfmCRRThgBy7iwa5YhNNzcsO3TqpycUa0VUTFWRypzWhF7LpIDJLa9gGIB6XIIthoafWeOEN7QUsshvYanVbn5KGP1YHcx8aq4sVSGnhtsQyu7g/HUwH9XAJnueGonE6RR0xUIFSAaEUobgqABY33x5U0D1c7lnjRmLyySyMERbtdmPzZgAALkkADDSbENZ4l5nKbGqKAm3kVUG57kC4GKrMnlmimlnqJphHIIwxLSRM5uRuzbXVWYbdsR+IKCGF1EFStSpW7MFKWcEhhY76SRdT3BGPfMsuhjoqeRKi80l2kg3tp1yKjrcAXAUqRvvuDvirEOkypjOkT2RWYBpBZlA0h2IK7MQpvbHnnCQpLKlO5lhuOXK6aX07HobaTe6nbe3xxD6C1zbcgdhfrtgg4SghXm1VSqyRU4X6Etp50jkqidzpFizWB2HxwEOyzQQxw08hqI+aZHTzB476xdQCdS3970ti14ZJnpZ8vQaZZnWdXJVYysSMxV2Pug2uD01Wv1xHqM/aSqR4W9ijVrRCK6rCp7+TdierNuT32AGO62tnMzqOTK80PswSFdScu6hBEF6G6qwt6m43IwVXGkqIOYhjlS94XBU2JJHl6WJuBa31dcW2YVEiU9Nls/LjjEwndwC8sZk1LpcXspCnUUG+63sdsRjxFUo0bSazNTlUR5CxCaAVCGM7al63O4K4fJqN55VelQ8yCFqibmuHVmjYanW43vcHSe99ziC3z/ACyPLJp6ZKucSwrHMpDARPKChClALhgCSCSenTHlxHkNbUr7c/JcPAk7pG6qYYbWW8bEFVNiRpuL3wN5jnFRU2E00s1iWXmMXILBQbE772G3Qdupxf5PmeYVcK0UTF4olQGmSyPJHrLEfnSAd7HYEG3XFAlDCXZUQXZiFUepJsPvxcStWUYmoWVozIV1x2DMTYr5SL9QSDp6g2xquX8E01PUrLRTJrjkZZVqGXyrZWdqdtNmkiFxr3sbg74E8szeCmWsqIofbWL3Wchl9mVy4jYSyKzlyWGwtv3wTQV4VqoI5itWZBTuNMyxqCzWYMB5vd3HUbje1r41ringyKemVWSloC1TqjlUM/Mi5TEBtgUaxuVOxKi3xCskrKCWJaavgZWieEw8l7yytPYytI5OkiwjNjYr06g4KeLPEF6eGnWmiqoXYgM1QNLskIsBpIIIYMLsLHYdcRQnxvkNClLRz0kgCNHMhZ0cPPJHIFvpAIQm7bm3QA/AOo8zlhVlikaMMysSps11DBSGHmFtTdD3xpuR5xHm9I1JXGUVGpBFULE0ial2DELsrWaznYMtje4vis/vcUxR3izOKYJJy2CxohL7bRmWdUfqN723xUod4dRV1TNWxQO8cw0shkZmGhlDjQ4Cu3c7+X44u+M+NldXho2Zo5lUTSyIFk0jpCgsNEIN3sO8jWsNseXFOXwrUjL4hSRBGUpUs3nN49455ASNWs29FIHY4DQ0fLYFW5l10teyhd9QI6k9N8Epc0fmL/NGFjw5hwsE2M8jpsySl5kU0lPSXZua0pjhG4Uny3O5IFgLk9BfFZXyeQUSRQySiVw1Qg1vK7PZOXIQGCEWFtr33xdPmElRlNSZlUIlRCIFjjCIsrEtIbL6pt8yMB1Js6dffXp73vDpfv6YNDPijhyNJI5aiR6d5ow5phAZH1r9Gyxuh5ZLFSRcgrqFximXOaV44qeaFhDFLIySxlBUGNzfS9xoc/HboMenEdRWS1761kWoRwViQXaO3nXQI777hiV6kk98XvCOYTVc/wDhMscVOBMKiTQkZe6Mx5h06XYNpNjv3ANiQFtV5ZS0cKVcCVZo50kDxo3NjljFlCTEgNCzgm5/II23tgX4Pz6PL5xO1Izxyh425lyoiMgJ5RYASMFGk6uvqLnBX7XVZPCqUsBmpwRepMjMsk7KdLRLG5EaeYWUr5z13tjwySrpqEKmY1LyVL6JOXJE9RFThwJGDoW2kbbVp3A+ZuVTcdZA4g9vRlkgqKl3BiDBFjZV5OpCo5bDzKb+owNUfEc8VNNTI/0E3voVB7g+UndL2F7dcaBl1Is4zUUs7FKyRYIJpAx5jKOa8ZVV8qlfKJCosCBgZ4dzTLYUSOopJHluzPUFg2iQXCBYhYPGDuVY7kfYR4wcOvHM8UJFVULyAvKjLxRvIWB1lwDdRps2kqCxvuBiy8SeFI8talUKJFZDrkDkcyVDZ/Lc8vYqbgm9z06YruAM/wDZKiRCz8upQ07SptIuprLIne4O5HofUDHnx1wbLlkqxyMJEddSyKpAJuQwIJ2YW9dxbAQOHaHnyOgA1NHKqAso+kKnlhdRF2L2Ufyr4KOOjeKlnhQyNPTKJ5+SSl1tFoQMCsJBVtQWzX3vvgZzvJJqCqETsBIpjdJBfTZrMj9Lix6i2xB641NaRKWGTMaTMGFG0NpY4lYl6g/RkgNYw3kYMdgR8rYEZ9PwdJJ+D4qeJjNUwNI2prHUJGBJB2RFUAg23ueuPeu4W1pFFCxqa0TvBIIxZI1jjVVTe2oCxPMtbYgnYaqPhfieagqBUxhXk0up5mpgdQsSbMCT364K8kzd6ATV8QaeeREMvk/weFpnMhEhUgliLWAtpvvgI/FPDkiJCk8MNIYIY1kneUapjoBsqJcuV90WG9rE7YoajLvZhDKp50TMHWaPmICVbeO7KDHILXNumoWv1x70uuvSpeoqVDU8LSRiRhqZjIvkVm3IsWsL7Ei2KuhpzJDOebpESpIYzqs4LrHtby6gWXr139MRRdl/iBEpzET0plhrGaRIS4skjatRLWuCbg6l38oxdZLlbV0CSUc0dDSR080FQC3MlDNI0jq2oDWH8hButtxt3y2GVNEga1yFKnSSdQboCCNFx1uDfF9l3GT+ztSVKLPTOI1P5MyKnuctxsdPYOGHbYYCTFnNFTAQxxCoW+tq3QY6gPsV5AL+RUsNmNmOq4scW/Ddc0PNzGsgqnm8irU2CALNG0YdBIoUuthY7jzdO+Kes8PatKT2w6DGY0kCAkzFGYC7IF8tgbk3ttjyq/EGtlpGpJZFljbqzAmTqGHmB6D0tgLzi+joatAaGeWWopoYo+WyH6WNLBnjI7jVcgdbMbb3I9SUtYuX1Vk0UolgMpZdLNJfSgUkb2JBI+Ix7eH0sZqoVKMswMrJMspWxETkBlO1tuoIPzx58O8UCnWojnT2yKojS6O7qBKrB1J3vsb3I67WOKBkDewH1dcazleW1ppTlEjGGcrz4HcjQ8ZAD06sRdT5gSBexUjYda3gzK3qoeYBHSwwuWjfRrleTUZTyZGIu8fLsAexsdV8SMwoFNHWI61IM9Tzkkkpw2rS3LceUWjYu1ywHa2CSBitWuy+FUWo0RGZ7rDLcLOgTUr6ejgadtxtgalm1szN5mYlmPS5JuenS59MaBw9HBLElBPeSFnaSLQNE4ldQPK9yirZSSGVuvbbFJXcOw82UQvLy0J069JOgEC5YBQzb30gXt0B64FUMsjSksEFlUbIvlVFsLnv82JuSdziWlRBIgWZTG6IwWWJQdZ6oJUJAPddYN7abg2JwZ8MU9DRyR1CzVZkQOWTQoVxYqU2NyDcfAgH0xG4X4PdJaeqI5sCSRghdLFn18tI9N7+Zx1ItpIPrgaDf7ja/wDgsn3f8cPj6G/dMfzaT/az/wBLD4bNMx8G/drv0cX+8OM/g/fS/wCkL/vcPhYHq1jin/GlR+n/AP18OB3Mv3vn36Sl/wDUphYWCrv+57/EVn6Wn/8AdjOON/8AGNZ+mf8AswsLBGm+AP4uo+Y/VjIM2/fE36WX9tsLCwHND+Oi/SR/tjBj4m/jZP08n6jhYWAqeOPx8H+i037BxIpP8XP/ACan9uDDYWAEh1xoPhz/AIvzj/Rj+xUYWFgRnvcfPBHk37xzD+RTf+pTCwsFDUvXHUXvL8x+vCwsEa9F/jyP9Cf2JsZrnvSD9EP2mw+FgV5cO/j1+Uv+6fFcOgwsLAax4ee7lH6et/XFgmj92v8A0Un++GHwsRQon4n/AMVP2MRabr9T/sthYWKghyv8Sv8AKf8AZbF54dfvWp/1P2XwsLBWG4WFhYiv/9k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husd.org/cms/lib07/AZ01001450/Centricity/Domain/1942/Interactive%20Note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0308"/>
            <a:ext cx="6013938" cy="60139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021354">
            <a:off x="434507" y="2168814"/>
            <a:ext cx="514492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YOUR NAME &amp; Desk #</a:t>
            </a:r>
          </a:p>
          <a:p>
            <a:pPr algn="ctr"/>
            <a:r>
              <a:rPr lang="en-US" sz="4000" b="1" dirty="0" smtClean="0"/>
              <a:t>Ms. Santos</a:t>
            </a:r>
          </a:p>
          <a:p>
            <a:pPr algn="ctr"/>
            <a:r>
              <a:rPr lang="en-US" sz="4000" b="1" dirty="0" smtClean="0"/>
              <a:t>Math II</a:t>
            </a:r>
          </a:p>
        </p:txBody>
      </p:sp>
    </p:spTree>
    <p:extLst>
      <p:ext uri="{BB962C8B-B14F-4D97-AF65-F5344CB8AC3E}">
        <p14:creationId xmlns:p14="http://schemas.microsoft.com/office/powerpoint/2010/main" val="25781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60830" y="445477"/>
            <a:ext cx="6131169" cy="1664677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1</a:t>
            </a:r>
            <a:r>
              <a:rPr lang="en-US" sz="5300" b="1" baseline="30000" dirty="0" smtClean="0"/>
              <a:t>st</a:t>
            </a:r>
            <a:r>
              <a:rPr lang="en-US" sz="5300" b="1" dirty="0" smtClean="0"/>
              <a:t> &amp; 3</a:t>
            </a:r>
            <a:r>
              <a:rPr lang="en-US" sz="5300" b="1" baseline="30000" dirty="0" smtClean="0"/>
              <a:t>rd</a:t>
            </a:r>
            <a:r>
              <a:rPr lang="en-US" sz="5300" b="1" dirty="0" smtClean="0"/>
              <a:t> PERIODS ONLY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Setting Up Your ISN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07722" y="2004647"/>
            <a:ext cx="6084277" cy="454129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“Check Out” Page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Syllabus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Vision &amp; Goals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ISN Guidelines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ISN Grading </a:t>
            </a:r>
            <a:r>
              <a:rPr lang="en-US" sz="3200" dirty="0" smtClean="0"/>
              <a:t>Rubric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Table of Contents (Yellow - </a:t>
            </a:r>
            <a:r>
              <a:rPr lang="en-US" sz="3200" dirty="0" smtClean="0"/>
              <a:t>4)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Tracker </a:t>
            </a:r>
            <a:r>
              <a:rPr lang="en-US" sz="3200" dirty="0" smtClean="0"/>
              <a:t>(Green - 2</a:t>
            </a:r>
            <a:r>
              <a:rPr lang="en-US" sz="32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Vocabulary </a:t>
            </a:r>
            <a:r>
              <a:rPr lang="en-US" sz="3200" dirty="0"/>
              <a:t>(Purple - 5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26" name="AutoShape 2" descr="data:image/jpeg;base64,/9j/4AAQSkZJRgABAQAAAQABAAD/2wCEAAkGBxQSEhQUExQVFRUWFxUYGBYYFx0YGBwXHBcYFxweGh0YHCggGBwlHB0cITEhJSksLi4uHCAzODMsNygtLisBCgoKDg0OGhAQFy0cHBwsLCwsLCwsLCwsLCwsLCwsLS0tLCwsLC8sLCwsKywuLCwvLCwsLCwsLCwrLCwsLCwsLP/AABEIAOEA4QMBIgACEQEDEQH/xAAcAAABBQEBAQAAAAAAAAAAAAAGAAEEBQcCAwj/xABUEAACAQIEBAMEBAcJDQcFAAABAgMEEQAFEiEGEzFBByJRFDJhcSOBkaEVM0JSc7GyFjRUYnKSk6LBCBckNVNjdIKUs9HS00NVg6O0wuFEZZXF4v/EABgBAQEBAQEAAAAAAAAAAAAAAAABAgQD/8QAKBEBAQACAgAEBAcAAAAAAAAAAAECEQMhEjFBgVFhcdETIiMykaGx/9oADAMBAAIRAxEAPwDPeEaKGtq0irZ5lEnlVwdRLn3QzPfSD62O9sS8pkbLa+pkj88dLK8MiPtzIWkaEhrXtsL9DvbbtivzcwCGlmp3jSVY4keNNXM5qamaVr7Kb6QLXva+Ocw4nElQKhKeFGKWmRhzI5ZDu7spsBqbzWHQ23wRe+IeSQUnsk1M/LknTmtEnMCoDurRFwGUb20k3B7AYHeG3KzrKY0kjRlMwkXXGI2dUJk9Bdhv1vbEzPuPKqtgEE/KZFYMGEQVxa9gpHuixtsOm2Ljg3ifL6WiqEmp2kqJbodgyvGSCLE20BepXuVU3F9gPvGGtalpqNqYII1kJWyHykJ9G0bqQIyATb1v8DjOeCsjaoaqqZElmlpkjqEj6maRjrXWCCXUgajbcj545zHOKvMIKWhjRqgQswieO+t0VdK81LnSQttydh9uKKPiCpjgNMHYIsgcDzB43W6kIb3QG9iuB5NIo8mjp4aysrXamzEAzfR+flrO+lGVdJCu76k946b38pOM1FQCI4pJmEepnlIjOpZHsr3BN5GsoFz6n44bNeJKupULPUSygC3ma+1w1j+duAd72PTFn7Jl8dIkzSyzVMqORENOiOVWAPNsdZDXJHS9j1wNnrOEJ0iimpy8sNVZYyFsWXW1xJYkJYopN9vMN9jimr6eNBGEdpJTq5q6QERr6Qitc6ze51DaxFu+JC8VVYpvZBO/ItYRiwsNRfYgarXJuL9DivVIuSx1MJg62X8gxlTcjvqDW+o4CTVZWVafSQyQEB3NgC19Nhbrdg1vULfE+jqmoJYWJ3dLyBHjlVqdyLx23VSbG4JuLjbFXleby0+oRsNLaS8bqrxvpuV1o4Kta57dz64JW4XatRqtJ6BdfLLQo/KKMxEdjHY8u72HoSbjY4DyzgU9b7RLAs3tW0gijW8CQgAMN1D3QAXPS52viwzrMvwnT0sNJBFz1DRmGPWZRBEictWZ9pRfU1x06W6k98R5MmTpFBLqlmmEc0wQ8oIi600K4uzXa++w8vTfFDk3E6wVFLMtPEns4I1IDrdihXW5JszAnUBsL7dMRVzQ8QUEcTUMtLUiHWskjia0zzxggh1toEdyRYbiwPXoSLxllsJSeFnfko4paIwqscUhA3ZxdiWLHzX3sSe2BnNeDa6rC17cgrUR855NccUaHpZiWChiAD8bm9iDiry/hI1FJLPTzLLJANU8GnSVTfzIxNpALG+w6bXwBRnPFVW2WsZzHO1Q7xyMLaqeJirrGNGwZyrMAxOkILjcYBs9zZZmXTEsaJEkUa6i5VFYtcsbanJJ3sBYkAdLXHEs8UWX0FNCBdlNVM3cyv8ARqPgFVSPrGPfJJBQzrzJ6arpDLGJoVZZNYZLahG6kkqD7y+lr4o54d4OzBWinSiWZXBAjlKlSroyhpEDh0SxJDG2639L8ZlxjXx1UhkmD6XYNDfmUrWbdQlypj22t92LbL+Pny6oqkhEc0clSG59yzGBW2RL7adGw9LnAdnGYNV1csqr5p5WZVA/PbyqAO/QfHBErOOI6mpUxWWKBmuIIl0RBtTNcDfzXY3JPS1+gxX1uWTworyRuiOToYjyNbY6SNm+Y+rBRUZ0KfLaKNWQ1VPWTSMjD6SPSdlPqjHqD16dsRuP+LJK+VVdozFDcRmJSqWYJewbckWt9W1u4oaiK7agTvuoOm4372Nu3Y4Lqfi+nMaippFqJkihi5sh1FkRyWUjbQdDELILkaVvfFU+XoIjHHPDIWlBUrHJzWIRwqgaejE20/nEYqa9ZIzypFZGjLAoy6WDG1w2177d+mCeS74wz5cwm56xiDTEiGMyBlCpsoj2BOx3W2x377Vmc5WIBARKknOgjmIW901j3G/jDBJx1lWWRlHoqq+qNCYApkAOm/40GwYm11PTc/DAnDTOoWcxlohIFLEHllhZijEeoPTuDgCfh5pMs9ir764qnnxvEuxMauY2Qk7HUQD26YGaqn88oUFVQt5SQSqh9ABP5RFwDb4npjUa2uqauijnhqaWho7GBaYiy8wjSyG4YG51MrbWFzsbnFFnfAdVlaLWVPJmAkCNGdThgwIOskC1+nrex7YFgB04bBl+6jL/APueD/aJP+GFgmgpMijTpbUNKkkrpsx6jqb2PfvgqpcjhXL/AGqULomjmVSzWkWqjZggiUe8jXGoHYDe4IF+uL+DqqGctY1aSm6TxDWHubWIW+g32t06WxK4w4eqIo6al9inDQoumVC0iSGRVeW4CkAiUkCxGw3B2OC6DeRcOy1KySrG7QQaWmdNN1Q9dIcgMQLm18SUy+lqZysLNSwRw3eWc6yXUHchTZS5soUHEzhqJaWpEFeZ6dHaB2A0hfK+tDMrKdSfLp1N8EHEPHUsAj9ho0ooCxc6o1YTMOoO2lkVr2KnfYgjBdIvCHDvNpEnoK4Q1zs0bxNKsV0vay23ufKftxB4g8OK+neS8bTgaDzEBYuz2J0ruxIa97gbC/fHNTwjmNXO7mn1vLGs4KBViZGAZdB2W9iBp67YiycR1lG7QxVBQrdZGjYtzJLWZmZ92Ye5cbDRt6kBhl9dvqwQUPCrNFzZZYowyyGKPWHmldULBERL2ubC7W69ztiBU008sRq5GaROYYjIzl21KqtvckhbMBfpc2xM4ZkWHXVaTJJTgOi9FWTUqxyOb3cBjfSB1AvtgkVE0M1LIupJIZVswDKVYX6GzDocd5o2ty4dpNVvOUCXbSAQFBsACLD5Y8KqWSVnkcvIx8zObk7nqT23wRcMyQSK0U6qZJ3hp45GUtyUPvOqrYlvdAP698FW9THQ8ulinp1gSoSNoqyMsJV3VXMyObOvM1nV+bYjpgWzXKZaWd4gdTxhXLREsApVZA1wBawKknoDgv404zqIq+phRIlhj/wfkvChVo47KNVxcg2uBe1iMBlZndRLPJUGRlkkuGZPJ5SoQqNPRdIAt6DBWh5fxHFXUcJzGGKqkWrjplYkrM0bjUSDGym6kj4H0vvgM4jp/ZXmogrBTNHLrlj5ci2V1AADtdLP1vvbF54ccJzPLS1vKL06yy302uGij1qW1GyoX2v20n1GBniYTvMZ5xIDOObG0jBmaJidB1AAEW22AHwGILSnypHjkpo6zmBL1EhAK0wSNHF0DkNJJ5gNlAAJ97riAIK2CNqdVcJUKJWEY18yNbjdo7koN7rewPXHeR0VLLDNzqh6aZQCrEaoWQlV0aUHMLkm+1wApuMeOWVXLeBJ+YaZJmf6MlGudKO0bWuDZV2/i9jiioeQkb72AAPXYdBi7hyCpSopli0tJNy3geNg63JFmJF9OlutxtY4uuPmouZViFTz2qgystuUIBH1BBNy5bUR+cMUVDVKsBLVEyyxhxBHGNIUuRqZpL7KRe6jc7b4IK6ThOlqZqiCZvwdWRjaFmBp2NveVm3Ck76RsARb0wIZ7kU9DLy6iMoQTpJF0cA9UJFnXp9ouN8MtTNPHHCUM6x+4VUtIq/mBgD5O+kg27WwQS8O5tWx06GlmdaePlRErosl77mQj5fIDAT8mjp0pHzGSmhqJJWECRFQIYZ7sC7KtkSIpoIBF9V7WG+AaePRMUkYMFfzmIqQRfzcu1l6Xt2xoGXeEmaPGY35UEbMrMjyhrsoIU6Y9QuAxHXvi/oPAj/LVf1Rx/2scBRcaZlG0UQy6pjSkjhhbks4WbmobrZSpbX0JINiRcnbAjBnamGoSeJJJJQWSo0JzkkLhmJYi7KwuPUX2IxtuX+DGXx7uaib+VIFH2Rqp+/BHQcB5dD7lHDcd2XWfta+IPnThPNYKcl2oxVzhgYgzHQo7/RqDrb0JuBttjuTiWqghqaV4kCTyc1kmi86sehW9u1rXBGwsBj6mgp0jFkVUHoqhR9wxhPjbC0OZxTRtpaSFQG27Fo2vfa1msfgcBmeX18kEiyxNpdN1awax3F7MCL7nftifVZ5W1d45Jp59W5jJLX0+a+kenW/a2JXEdFDTc6nkRnq1kF51e0BjZVfZAPe3t6WJPoMG/hnweDIZq9ihnSdEpnurzRlCZHfuiD1Ntx8r1NVku2FjReXlf8AAT/+Q/8AnCwPCCqZpllESOyvrEYCuQNerT1U2tq7j54MKniiphpKyhqqieOpjlBRldyzsSwlSSQNuliCMUXBFRSx1cbVcbuoZdADaAJAQVL9yt7bD78FHGXD+Z1kpZ8vhSR2aS8Onm6BtaQ6/ONx5ityR9WCs6lVju2o3vYm+9utietsGHEOcvNQoK7W1QxWWkYIFVaY+RluLXUldgL2I3O+In4OionNPmkM4YKsicmRdQ1j3WDeWxsDcbgjv2542zymqvZvZo5oxBCISJWVvKpumnT82v63GCLHIuLcwSiFNRGZ9JLSMsbSPEpIVFTqFTb06kjAZNGysVkDBgfMDcNfvfULg/MYIuBM89kkldpXWPlsWiVinPYXCxlgNh5mN8D9TKpZjpChm1AaibDfa7Hzdep32+eBRXnHHb1VKtLJAgjTTp5TtF02GpQCr9Adx13xR8PZYlRIyS1CUyLG7mR+lxbStgbm7EdN+u2PLLqGSU2jjeXYiyIzWJBAPkHUHf6sE1BwLmkkbRLTOsbsGbWFS7AWW5bzWHp8cFenhHViOraMU7VBl0xtuTGkDNZ3dAPOOgu3lUMb4quMc4hknaOlggggiYpHJEg1sA1tZktqN+o/twUZb4NZgSGaSCHruJGLC/X3F/twQ0HgdGLc6rZvhHGFH9YnEGYcUcVzV6QrMsV4dQDoml2B0gaj6AL0xQFbGx6euPo+i8IctS2pJZT/ABpWUfZHpwQ0HB9BBblUkCkd9AZv5zXOGxhGRcW1EVC1DTQTOru7c1HkEtyVI0CIHljyi4BIN29cTqigzrMYEimotekBRPNAscwW97CSTSQPkN+98fQcSBRZQFHwFv1Y6vgr58ofBauf8Y8EXzYufsUf24I6LwQ6GetZvgkVv6zuf1YPV4zpzmBy4CUzgXJ0jljyCQb6r7gjtbFFl/iSKuCqenhCTQBSsc8irr383Q7aVBPXtgO6Hwiy5Lalllt+fJb7kAxe0XA+XRe5RU9/Vow5+174hZdxnGmXirrHiXzMjck8xS4Y2VLE3a3a/riNlPibSVPOWJZhLFG8gjkUIXVBc6SGYXtvY2Nt8AaQwqgsiqo9FUKPux3fGOV3jBUtCJ6eiUQrJy3eR9Q1EalUabEErve2PDi/xBneqhiSqNBTyU8UyyCPmMzSRh11bFgoPl8vSx69hptmFgW8OMxkno1MtVDVyKzAyxX+YDgqp1DpfSLi2CoYiGGFhEYWAVsY5/dEUfko5rdDNGfrCOv7LfbjYjjP/G+j5mWOw6xyRv8AeUP3NgrNOHOLGyqOrp5A0s94uUr2eAbKx6m4urdtthi94l44WqgBSopYzPTLzxpPtESa7SxRP+WWsSENj3/KGMglkJJJJJPcm5xOyTLJZzK8QUmnjNQ2oi2hCt9jsx36HYgHGmdjvRwz/lKr7JP+GFit/vlL/wB20H9EP+XD4LtCzytfMjA0NC6yxxxxtJHrcPoGxtp2PxLE2AGL/Isnz8SmaOGTmsix86bl6xGLkBTK1wPXbsMaZ4O1nMyqD/NmSM/6rG39UjBsMTYw6o8Ks0rZObW1UWuwXUSZGCi5AsqqBuT3xbUPgZCPxtXK38hFX7C2r9WNcw+GwB0HhJlkXWKSY+sshP3LpX7sEdDwtRw/iqWBflGpP2kYuDjJ/HnNpY0pokkeONy7SFCVJC2FjbqBcm3S9vTAarGRby2t8On3Ye+M54d4OqMur5JYZC1Boa6PIS7fR3Bta1w4G/oTgQl47zSaCavimjjihnSP2cRg7PupJIuR0B3Hc7Yit0viHXZtDCoeWaONSbBndVBPoCTvjFavMJK/M6ZHqaiKnroYW5aTMFXVGUdUBOkfSI19vXAzleUCSjzIPqM9HodPMdKgTaJrKTYXC7/IYo3vOuNqGkYJPOFYpzAArtdLFgQVUruBtvvity/xMop6eonQyWp1DujLZypNlK72Nzt1274x/MqoCHJKg7iMNG197inqEax/1W6emJwolrc0zKOiIkjngnKaB5TtFILf+KAPngaGNH4rzcymNRRiGmqTaOUSam06tGrpbZiLg2NtxfFBmHiBVzVVSntsVAIZSkUbxkq1pGU8xwjFSAAdwAb7WtijeKesoaPL0p5/aYZptzGwURvuLkjyWJ3v2W+DnjXhWunmlVaGjqEkj0x1FljmRtIGp2vqdlN7djgKzifM5fwllzPUaoaqKJZOQ55LMxaB2QXsR5lO4NrYquE+G4Uzavo3UsUhqlhZj5hdNO9rBiY3IO3bBWfCaVqWii9pRJadpXZ9BcAu4kATcbAjrcXOCXNvDmnqK4Vplmje6MVQqFLLbcki9iAARffAYXEHkyh0F70tYrMPRZomQH+kQj/WwXiqjq87y+WnIfnQQiYL+SRG8cgf0IS1wfQY1jJ+C6OmEwjiuJxaVXOtWFybFW2tdj274m5Tw7S0pJp6eGEkWLIgViPQnrb4YDBuG8lnfLMzpRFI0iS08iAKfMyS8t9O2/lBOC1MizNqGgRaSnlWJDHLT1KIHsGIBDMRZStuhuCBsca+BhYAE8LODZcvSd5ygknYHlRm6Iq6rAE9T5vsA3PXB3hYWIEcNh8cMwHUgfXio6wPeIFJzctrUAueRKwHxVS4/VggvjzmiDKynowKn5EWxB8f1JUxR206hzNVhZtyCpY/lbdPS2PNJZIQbHSJo9JsQdUZcGxt08yD0O3ocW8ccVMZ2kUSywypGkbi8dvpdTOuxe2gC1wPPffbFpW8Dzw0k1XPBpVo0kj0PZU1yovmAB20tsuq9u+xxpLAXqOFi1/Cv+Ypf6L/APrCwNNl/ufaq9LUxn8mZXHyaNVP3pjVxjDfAevHtlUgAUSR6wo6DS/QfAB7fVjcQcZaPbHWOcOMEIjGa+OeQyVFHHLEpYwOS4AueUykEgDrYhT8r+mNKw2KMQoM/qM1raBab2hY4o4lqRciLUhYuxKkggrYb7k9tsM3AeZQCtpIoY5IKp0KyGQKFCOzI2+4Ok2It22vjccOMFZknhe4OWss6K1Gqh20s2phKZSF3FluzDftbF1R+HUEc9ZKZHYViyo8dgFCyHUbG17g3+3BkcLAZhxn4ZaqOCnoBvHM0n0snZ0sxuRtuFNgMHeQ5JFToCsMMcrKvNaNQNTAC9yACRfFpbCwD4WBKq8SssjBLVabMy2VXY3BsdlU7fHoexxb5VxHT1FMapHtAA5LuCgAXqTq7fHGrx5TzibWxOFfAC3izRXuqVLxDrMsLaPv3t9WDTLK+OoiSaFg8cgDKwuLj5EAj5EYZceWPnNG0q+FjMODuM6iXNJ4pzemmlqI6U2AAaAi4Ft90IJv36d8XPGDtW1UeWRuyIUM9WybNyb6VjB7a2O/ew9MbvDZlq/VNjGGdXvoZWtsdJBsfjbpj0LWFz0HU4BKvgI0uubKGWmnZFjKv5oioNydwSH6bm/ToL3wL8ecHzx0gqaytmqiksRli92HllwGsq73sfe2xrHiwys/N9zbQKrjejV3iSVZpkjkk5cZ1XCLqI1Dyg29TiPw9x5BVzxwBJI3lgSePXazqQSwUg7lbH+afTFvk+RUsMWmnhjjSRbEqoBKsO56n68ZbwrlclTk0EtOP8Ny6eXl376WDNGfgyMBb1AxccOOy/wdtD4sz+KIrRmR456tJI4XWMuEYgqHa3QKSD9VzYb4xjIJMqVZI80qJ53jlZEVHlaJkHRl0/G/fB5lvEsOY5plzxjzJT1POjIs0bnSCrX9CD9Rx75HUUmW5rmMTtDTRstNLFqIQWKaXC32Hm7D1x7cf6eNx1d63/aUX8JZhTT0qGjvyE+jQFWWwUDbz7mwtvvi4OKLIuL6atkZKZpJQgN5RG4iuCBpDsACd72GLw4485Ze5pp8seJVJyszrE7CUsPk6rIP2sLI+OKiCKSnkJqKaSJojDI5AAO10YbqRgu8XMvUZzEzorpPHGSruYkLANH5nXdBshvgbzHK8uhjEYq0llEyNIYla3Kay8uGVgUOm5ZmbY2HcEYgDtHz+0f8MLG5f3sso/hk3+0Q/wDTwsADeEVby81pvSTmRn5NGxH9YLj6TGPlzLcwZa2jqGhSEmRHvGCqyfSaS+ksQvcWWw22Ax9RjEV0MPhYWIhYWFhYBYrc6zyGk5POYrzpUhQgEjW17Xt0G3XFlgG8ZQBl4kPWOencH084H6jj048ZllJfUE0Gf071UlIJB7REqs0Z2NmAYWv72xBNulxirquOaaKeqglEkZpkWRmK3DI2kakCksQCwB2HXAV4oZPLLmOXzUriGeZGCydBrQa1BIHcEjcH47Yh5Rn7z57Re0RGGo5M1NUxkDSxCSOjL2IYkfZ6Wx0Y8GNx8Xn1/ibXmY+LN45JKKhqKiOMEvMwMcSgd7gEn5G2JmX5bmlfyZp6xKaA6ZBFSg6mU7gNIexHXr6W74M80y1JaaWnsAskUkdgLABlK7AfPAr4QZvzaBYHP01IWhkXuArME+rT5f8AVOM+LHwXLDHWvcZ9wwxpa+tiosqNVpYcvnFUkiUXUm8ik6WN7bjtjUKFKmupaiCuo1pQ8ZRQsokvqVgTYDyFTYjc3Py3GeK+KIsszrmzB+XNQoDoUE61lkt1I7D17jBJw9xTUVjq60TwUu5M1QwjcixtoQXvvbqbW743y3LKTLXpOyMu4d4ylFNFlF4qZgZoZKuZvKF1vcKpAGqx0gk/Z1xrNdImU5aTFG8qU0Y0qu7EXA1E+gvqY9gCcCuR8P0zJWQV3s8wkqpZYljbW6q3cGPzIceDcLVUVHWUtLPPNDNGEgjljKcu7DWC728pS4Ftt+mLyZceeXnrvv5pNg7K5q9aGnqfZVWnpqn2vn6vOwMhDi17ldyDtuBg+fOIqDNp6ioOmmr4acxTkEorRoFMZIva4832YuMmyGZcsShkij08gxSFpe7A6ioRG7k2JI7YsMs4feKmipmkjaONAg1RazYbDd2tt093Gc+bG29fGey6RqfxBy+SZIYp+a8jBRy0Zhc+pAsB8cXPEOWLVU00Dmyyxsmr0JGzfGxsfqx4U+Qon5cnyTTCP/JVT9+PcZNB3jDfFyZD9shJxzWyXeKqThCpNJSRwVlTA00V0Gh7nQpslx7xaw32x5cKZZDRGo5Aq5RPK0pVomSNSfzNYUfC/ew9MFkMSpsqhfkAP1Y7vhc7d/MDVNkypUtVQ0SJNIul3eQJe5uTaNX3Pc9TiPm/BMdZOs9SsBcKF/Fu40gki+qQKep/Jxf/AIXh9o9m5i87RzOX30XtfEtpACASATewvubbm3rth4s5d7FdTZKEUIJZFQbBI9ESgegESrYfXizw9sNjIxn+6Ho9qSX4yxn7A4/UcZ/4ecPSVVbAeS7wrMolYR60XYtZ77AG1t/XubA7D460evLQ46xTxN9TBoz+0PsxgWX5tPTEmCaSInY6HK3+duuEK+kv73WXfwOH+af+bCx85/uirf4VUf0z/wDHCwTbynopoxd43j6bshXcjUvUdbb/ACx9Y5FWiemgmH/aRRP/ADkDf24+bBm96Gqp6l5efz4ZYw+osWAEbhy++ybgH4Y3Pwqq+ZlVLv7imP8AmMVH3WwrQvvhXwH8QV2YpV6aeIyQcsEWQbOVk2JYgHdQeu1x1uMQvYs5m3aVIAQQVXSLeQ7gqGYHUet9rXwBw9SoIUuoYkAC4vf5YiZjncEClpJUFgW06gWIAv5VvdjbAnL4eNM0cs1SRMABI6AkuLRru1130qwvbq17bWxMo/DikQWYySHvuFB8wboo2GwFvhgiwfjai1KomLFmVRpjdhdr2udNhsCTvcWxx4hZIa2hlp1ZEZtJUubLdWB3OJtJwxSRrpECHdWu95DqW+k3e+41Hf42xNbLYS5cxRlyb6igLX+ZF8XHK42WegFqigp5kofaKrXNRlWvBuGcKAbqqsbbDpbvjy4wys1klLPTRSienlVxIYtF4wd0JmKG3/zg3VQOm3y2/Vhy2NTkyl3BAE9QekKJ/LluR9SKR9+POHL5gWPMhjLnU3Kh8zG1rlnYgm3fTiZNWxo6RvIivJflozAM+kXOgE3awO9umO6moSNWeRlRFF2ZiFUD1JOwGMdivkyJHIaV5JWX3WZgpX+SY1W2PX8C099RhRm/Ocaz9r3OKqh48y+aXlR1UbPvYbjURvZSRZj8B17YopfFFJWZKCjqaxxsbIY0U/xmIJX6xj0nFyXrRtoKbCwFh6DYfdgbzbj7L6aSSKapVJI9OtdLsQSLi2lTqPra9u9sCuUTZpnMPNFTHQQMzKVhVmn8pKsCxI0G/cEHp8sDmcUvsWeRino5KuR4SLVB2lmA1tLG8gsSFAuR3v649uPgxtsyvc+H3TbVuGeLKavWRqZnZYyoZmRkG97WLDfob+nfqMD1T4pQapPZ6epqY4r65ok+jFupuxFx8cW3DGYV8rFauhip49NwyzBjf0KgEH53xm+acNVTV9ZlNHIkFNKoq9JuAUOhCg07hdZI0jsv1YcfHx3Ky+nz+xbWyZbXJPDHMl9EiB1uLGxF9x2wGZz4p08OsxQ1FRHGSsk0aWiDA6bBmsG37jb44qq/PK56LMKBoUjq6enjKmnJKNExAYIBurcsNYfLpbBDwzxDlYoIUE9MsSRRho5HQMCACdaMbltQPbc+uMzimPdm+/Q2lHjql/B5r1YtENtNvPzL6RHbs1/qtv0wO5lNxDoSeJacFm/eigEqliRrd2Fz2NiN+mK2n4dlrqOqnpQE1ZgKylRxpVxGCguOysSSPkMX/wC7qskHLjymsWpO30i6adW7sZSLFR1G29rd8bmMx/bJe+9+goc14hXXleckGNdT0tWoBOm9weguQrBj8bLi74ZoZMyrFzScFIEBFFCeuk7GV/i29h8uwF4XFnC7w5GlKA0snNhL6FJu7y6nIA3tckXx5twMtJtSZxPTMNxG8iyJ8uWCL/WDjVywuHV1e57J21HDHFNlWaPyo1kWSaUKNbxwOkbN3KmQKPvxNp6qRmF4GRd7szpcellUtf7RjisaVHiHSc7LatB15TMPmvnH6sYl4Z5rQKZ48wWEJyW5cjR3ffUHUMoJLFW277bY+i6mASIyHo6sp+TAj+3Hx1JGVYqwN1Olh3upsR8Ohwh6Dn2zIP4PU/0r4WBH2in/AIM/+0H/AKeHxRY5Dw+axJZXqYo+WfOZW8248rEk+YM/k2uQSO2Nd8BazVRSxn/s5rj5OoP6w2MLpoGkkUJHrZm8sYBN772AB1W+R6Y1fwFmaOqrIHBViiEobgho3ZSLHoRrt9WJSNrGOsc3x1iBYWFhYBYWHwicA1sZ740wyJSR1kMjJJSyowKnbznl3I6HcgfIkd8aHih47yd6ygqKdAC8ijSCbDUrq4ue24x68WXhzlKy3iXila2mp55FMFfl9TCZIyNJszKGKA/kllU27W9Dcl/EQWvzeChm/eyU/tRjvYSyatKhrbkKLm3wOPHjngJavLo3lAFdT0yjWhFpHSMakJI8wLA2PUE+hOPYUdLmVFSNVs0FTHGtmifTPGw8p06QxsbXsR0I746bnhqWdec+m2UbxX4Vo0pHqkiEdSghjgMZKefnDSFRSFZtzvYm3yGNEoY9KLcAMQpewtdrC5+3ARk3CsMcqTM2YV8ke8ZnuEQ+qiXQL/E36DBd7RUHpAq/y5Rf7I1Yffjn5M94zHe9NSAzgCqFNX5hlz3B5rVEIINjG4DNY27XH2/A468VMzSjly2scMRDUOG0gFtDxMGAuQL/AF4LPYp2cuXgRradSQlpNN721u/S+9tOOnyXX+NmnkGxsSqAH1HLRSPtw/Fnj8Vn1NBrKeNqiuKmjoJBCSC09SwiTT3KhdRbb0uMU/GclUM0SehelB9naHW8oY+ZtXmjUFvKbEbG/wB2D/8AANObFohIR0MhMh/rk4nwxBBZQqgdlFh9gwnLJd44mghwjl0dEjkCoqqiVtc8xiKs7/DmaQqjsL47qOGIJZDKMrphJe+qZlBJ63KxK4J+eC/Cxi8mW97FYkFTYDXDGAOiRs1vkWYD+rh1yxz+MqZ2+AKRj/y0DffiyBwhjG1V65LB3TX+kZpP94xxLigVPcVV/kgD9WPW2GOCFfDHDlcc2wCx8rceUop8yq00AjnMwBv0YiTaxuOtvlfH1Rj518c6PRmZbtJDE/13dD+ziik/dof4Dlv+yj/nwsDHMH8XCxU7aB4Z5lSU2YGWrkiUxxERugLRmQ9WLD8vSSLgW3PTF3wvnELcRvJA+qKpMgBsQCWjDnY/x1P24eg8PMtYaZas8yOnSWZoW1QoN9TGRgV3N7LtsOncgnDlYkGY07xltCVMWkt1Kc0KSbW3K3+3ErT6qGKc8U0g1XmAsWFirAtpHmKDTeRR6rcYubWxQR8F0geRyjsZA4YGRtOlySygKRYXJPqNt9haIgS+ItIshT6Rl+i0yKt1bXqJIvbyoACT8fhivPHNQNZFOJCFRljRZS2lo1dXJVW1KzOEsADe/WxwXUmQUsX4uniXZR7gJsvu7nfbFkot02xVA02ZZtIPo4FQMmoeXSykSlSp5rbsUAI2A3wVM9RpQBIdRRS7NIwAe3mAVUOoX+IxYYa+Arlpak+9Oij0jhsf50jt+rD/AIJvbXPUN8pOX/uguLHDjERXpkdODcwox/Occxv5z3OJ6IB0AHy2/Vh8K2AfDWw+GwCth8I4YHBT3w1sK+ETghWw4GFhDBTHDDDk4bBD2wrYWFgETjk4cnDE4Dm2Ma8f6ULJQz9vPGxsOzLIOtx+dsQRjZsZv470mrLhJ3imjP1NdP7Riqpv3ewf/bvsP/RwsYphYqND4PzKmkposvrJfZ4jUPLINBQSx6NacyW/ltJ0Nuirgc4kighkVaZJAykuXeeOa4JvGF5I0AaQG3u3m37YqMwpHifRIQWAUmzagLqGAuO4BG3bBY3DUQy+KQrMtTynqbgAxvAZFQat7oVFmG2+rAj6LyypEsMUg6PGjfaoOJgwKeF1ZzcqpD1KoYz843aP9SjBUMZHQw9sMDhE4B8K2PGWdUF3ZVHqxCj7TiLNnECKzGRbKpYkHV5QSpO3WxVh/qn0wFiMIYj0lSsiK6bqwDA9Nj+o49r4Do4bDjCwDjDYcnDAYKRw+EcMMA+GIw2OhghYRGGvhYKRwhhHCwQ+FhsPgrm2Gx0MI4DjAx4mUXOyusW1yItYHxjYSD9nBQcR66ASRuh6OjL9oIwR8eaxhYtf3KSeh+zCxWtRepka1sdRWroheafRT05kADyGzSaWa1wt9ug1bHYWx6y8F1VJQtVm+uUSJJGBfRB1Z2dSVNyBte2/c46zCWirKaipEqH9pjKxq7xaYQr6AUuNwobe5BJJY9Dh88z3MqSmkoJpoDGgFK8Qs0ioUuu5AJUoNmF7bA2OKy0bwJrNdA8Z6xzN9jAN+u+D7NKtooy6RPMQVGhLaiCwBPmNrAG/1Yx7+58rfpauEnqkcgH8lijftLjZqqRlRmVC7KpIQEAsQLgAnYE9N8ZUL5pXZh7W0cKDkqEkVgo3VTGWRmZTcuOYthvstiN8Tcvoal5dVQ5VI9Bj0PfXdVL8weobUAPzSPTEfOK+svByI2UywyM0ZQMEl0eUSSC4UhyvwsjX6jECPLczeMnmvFKYoRdpFYcwNIJCAAQtwI22Hci+KLT9z0skVRFPKHEkwkjJBkMcQZfo/Nb8lSLj889bXL1+U0sLrLI+i9QjKDYjXIWUJ5gbKzuxsLde1sV1FwpVc1ZJq1mKMjBQzEWDA2IuAbgEXt3OJT5bR0xqUlnCCrkaYoSqBWQqx0EDa10J1Hc7jqcApvECiRiup7LfWRHsgBAud7kEkAaQfqxEqvEunUkJFO7D1CIPeCA+Zr++dPTsfr8qiqymKeXmRefUWLlGdXZl1kKRcEdNjYX6dMJOOKWI2ipvNeRVChUJ0IJN9Vit7n4XHc4A3oqoSRpIvuuiuL9bMAw+44kXxEyusE8MUoBAkRXsQQRqANiCAdvliXiIa2FbCwr4BXw4GGwxOA6OGvhXw2rAOcOBjgnD68A5OGvjkthi2A7vhXx568LVgPS+Ob4ra7PaaEXlnhjH8aRV/WcDlb4pZXFt7UHPpHG7/eF0/fgDUnHOrGWV/jfRr+Lhnk9CdKD7yT92BzMfHCpIvDSRICbBpC8m/X8nQL2I2+IxRrf7m4PzcLGIf358x9Kb+iP/AD4WCbU/AmUwPIairm5FPC8dzpJLSNcqoPRbW1E2Owxc8QcFxtW1AGYUpBDmMPUhpmkt5I3LnYk9Wv8ADAicxmphLTRzq0TMC/L0vE5AsCCy77bXxDSlflh9BMevlagNtZXVp23uRv8AHfFVoHhAslLm6xSqUZopYyp+IWRSCNmB0ggjY4+gwMfNeSZlKmY5fNOjxkNFDdk0BlQ8kWWw06UZQfiL98fSmIqiqqqraKJ1hMMntCLJFdZSYDJoLahYDynWdr7WxScPZbmgqIpKiViimzKZAbrobXdV8r3kIKnqFQdOmDm+HvgM/HAFRIxaate5UoSC7syXkKhyWUNu/TTawsPXFjS+HdMurW8khbTqJI3sjKeoJIN72JNrD0wX3wr4Cng4WpFVU5KuF1W5l5Dubm+om/1/LE6hyyGHUY40TVa9h6KFFh+SLACwxJvhr4I9CcIY89WET3xB2WwxbFPX8SUkP42pgT5yLf7L4HK/xYyyK9pmlI7RRs33my/fgDvVhi2MkrPHOnH4qlnb4uyJ9ylsUdZ4zVzxtJDSxJGpCtIdcgUt0B90AnAbtqw2rHzLVeJebTB2FQyottXKjRAoJsLkLcXO3XFdN+EKqmeqeaSSJGKsWmIJIAJIUsNQAIvb1xVfTOYcRUkH46pgjPo8qA/Ze/3YHq/xSyyP/wCo5n6NGf7wLY+dsp4enqV1U8ZlOsRlEGpwSuoFgB5UNiNR2uDgj4ghpaOnSneiBrZI+Y8nNktCGJMYALkO2n3ugw0NCzDxypluIaaaU/xmWMf+4/dihrfGyrZdUVJFGt9Idi8g1Wva9lF7b2wOfu2p1p6Om9ihliiVfaOYgDySXNzG6G62B6nrfcYjZqDmLqKGneOngj81wqxq4VnkkcoNCllUfHy29MEe1f4q5nL0qOWP82ir95BP34HK3iCrl/G1NRJ/Kmdh9hawxXWNr2Ntt+1zcgX+o/ZidmNG1PpAlR1mhjfVGSQVJuVNwCGV1sR6rip2gEXNzc37+v8AxwQcNcKTVhl0skQijaVmmJRSovexItYEbk7DErLc8hp6OKNooKsu8r6JVYNTtYJ5WB8weyv6eW1r49+AM0mkr6ZHnYRh2blGTSrkktylW9jrchdPTfAQfbI6IsaOoeSRkkhkk0cvSNaMHgYMSAwW19jYnpfFzlWSoMokmqdLxcxZYhHKI5QxbkyC8ilD5VB0C7Gw+eBPOKKSGV1miMLkluWdityTaxNwPS/bFtPlFS+X00ii9OXqNKKSTrXd5WFrWKrpuOgj+JuHHNyv/JV/9PD/ANHCxXfgKf8ANX+kj/5sLBPYZeJGV0Cw0tVl4ZY52lBBDAeTSNlf3bEH53PXAvw7xNUULs9NJoZgAwIDK1jcXB9DffrucaDWZO4yqimWOOtSGee0MWt4ykoKjWB5i6yb9Ba4HxIzXwRZhG0y+x0MtPpjkg3iVk/ygFr6gx0stie5ODWkfjniL2qpWSKRmjSKIRKQw5bKill83U8wE3ub7b7Y+m6WpEiJIOjqrfzgD/bj5Hzeh9nlMfMiltbzwvzI9+wbufX0wZ03i7WxQRQxrCvLRU1FS7EAWBNyADiWG30XfDM1tzsPjt+vHzll/FOb5i0qrWmJYo3lcgiFQii580a3+04C6nNJ5t5JppO51yO/23Jw0PqvMOKKOD8bVQJ8DIt/sBvgcrPFvLE92Z5T/m4nt9rADGHcO0tE8EzSRVBljhmfmCRRThgBy7iwa5YhNNzcsO3TqpycUa0VUTFWRypzWhF7LpIDJLa9gGIB6XIIthoafWeOEN7QUsshvYanVbn5KGP1YHcx8aq4sVSGnhtsQyu7g/HUwH9XAJnueGonE6RR0xUIFSAaEUobgqABY33x5U0D1c7lnjRmLyySyMERbtdmPzZgAALkkADDSbENZ4l5nKbGqKAm3kVUG57kC4GKrMnlmimlnqJphHIIwxLSRM5uRuzbXVWYbdsR+IKCGF1EFStSpW7MFKWcEhhY76SRdT3BGPfMsuhjoqeRKi80l2kg3tp1yKjrcAXAUqRvvuDvirEOkypjOkT2RWYBpBZlA0h2IK7MQpvbHnnCQpLKlO5lhuOXK6aX07HobaTe6nbe3xxD6C1zbcgdhfrtgg4SghXm1VSqyRU4X6Etp50jkqidzpFizWB2HxwEOyzQQxw08hqI+aZHTzB476xdQCdS3970ti14ZJnpZ8vQaZZnWdXJVYysSMxV2Pug2uD01Wv1xHqM/aSqR4W9ijVrRCK6rCp7+TdierNuT32AGO62tnMzqOTK80PswSFdScu6hBEF6G6qwt6m43IwVXGkqIOYhjlS94XBU2JJHl6WJuBa31dcW2YVEiU9Nls/LjjEwndwC8sZk1LpcXspCnUUG+63sdsRjxFUo0bSazNTlUR5CxCaAVCGM7al63O4K4fJqN55VelQ8yCFqibmuHVmjYanW43vcHSe99ziC3z/ACyPLJp6ZKucSwrHMpDARPKChClALhgCSCSenTHlxHkNbUr7c/JcPAk7pG6qYYbWW8bEFVNiRpuL3wN5jnFRU2E00s1iWXmMXILBQbE772G3Qdupxf5PmeYVcK0UTF4olQGmSyPJHrLEfnSAd7HYEG3XFAlDCXZUQXZiFUepJsPvxcStWUYmoWVozIV1x2DMTYr5SL9QSDp6g2xquX8E01PUrLRTJrjkZZVqGXyrZWdqdtNmkiFxr3sbg74E8szeCmWsqIofbWL3Wchl9mVy4jYSyKzlyWGwtv3wTQV4VqoI5itWZBTuNMyxqCzWYMB5vd3HUbje1r41ringyKemVWSloC1TqjlUM/Mi5TEBtgUaxuVOxKi3xCskrKCWJaavgZWieEw8l7yytPYytI5OkiwjNjYr06g4KeLPEF6eGnWmiqoXYgM1QNLskIsBpIIIYMLsLHYdcRQnxvkNClLRz0kgCNHMhZ0cPPJHIFvpAIQm7bm3QA/AOo8zlhVlikaMMysSps11DBSGHmFtTdD3xpuR5xHm9I1JXGUVGpBFULE0ial2DELsrWaznYMtje4vis/vcUxR3izOKYJJy2CxohL7bRmWdUfqN723xUod4dRV1TNWxQO8cw0shkZmGhlDjQ4Cu3c7+X44u+M+NldXho2Zo5lUTSyIFk0jpCgsNEIN3sO8jWsNseXFOXwrUjL4hSRBGUpUs3nN49455ASNWs29FIHY4DQ0fLYFW5l10teyhd9QI6k9N8Epc0fmL/NGFjw5hwsE2M8jpsySl5kU0lPSXZua0pjhG4Uny3O5IFgLk9BfFZXyeQUSRQySiVw1Qg1vK7PZOXIQGCEWFtr33xdPmElRlNSZlUIlRCIFjjCIsrEtIbL6pt8yMB1Js6dffXp73vDpfv6YNDPijhyNJI5aiR6d5ow5phAZH1r9Gyxuh5ZLFSRcgrqFximXOaV44qeaFhDFLIySxlBUGNzfS9xoc/HboMenEdRWS1761kWoRwViQXaO3nXQI777hiV6kk98XvCOYTVc/wDhMscVOBMKiTQkZe6Mx5h06XYNpNjv3ANiQFtV5ZS0cKVcCVZo50kDxo3NjljFlCTEgNCzgm5/II23tgX4Pz6PL5xO1Izxyh425lyoiMgJ5RYASMFGk6uvqLnBX7XVZPCqUsBmpwRepMjMsk7KdLRLG5EaeYWUr5z13tjwySrpqEKmY1LyVL6JOXJE9RFThwJGDoW2kbbVp3A+ZuVTcdZA4g9vRlkgqKl3BiDBFjZV5OpCo5bDzKb+owNUfEc8VNNTI/0E3voVB7g+UndL2F7dcaBl1Is4zUUs7FKyRYIJpAx5jKOa8ZVV8qlfKJCosCBgZ4dzTLYUSOopJHluzPUFg2iQXCBYhYPGDuVY7kfYR4wcOvHM8UJFVULyAvKjLxRvIWB1lwDdRps2kqCxvuBiy8SeFI8talUKJFZDrkDkcyVDZ/Lc8vYqbgm9z06YruAM/wDZKiRCz8upQ07SptIuprLIne4O5HofUDHnx1wbLlkqxyMJEddSyKpAJuQwIJ2YW9dxbAQOHaHnyOgA1NHKqAso+kKnlhdRF2L2Ufyr4KOOjeKlnhQyNPTKJ5+SSl1tFoQMCsJBVtQWzX3vvgZzvJJqCqETsBIpjdJBfTZrMj9Lix6i2xB641NaRKWGTMaTMGFG0NpY4lYl6g/RkgNYw3kYMdgR8rYEZ9PwdJJ+D4qeJjNUwNI2prHUJGBJB2RFUAg23ueuPeu4W1pFFCxqa0TvBIIxZI1jjVVTe2oCxPMtbYgnYaqPhfieagqBUxhXk0up5mpgdQsSbMCT364K8kzd6ATV8QaeeREMvk/weFpnMhEhUgliLWAtpvvgI/FPDkiJCk8MNIYIY1kneUapjoBsqJcuV90WG9rE7YoajLvZhDKp50TMHWaPmICVbeO7KDHILXNumoWv1x70uuvSpeoqVDU8LSRiRhqZjIvkVm3IsWsL7Ei2KuhpzJDOebpESpIYzqs4LrHtby6gWXr139MRRdl/iBEpzET0plhrGaRIS4skjatRLWuCbg6l38oxdZLlbV0CSUc0dDSR080FQC3MlDNI0jq2oDWH8hButtxt3y2GVNEga1yFKnSSdQboCCNFx1uDfF9l3GT+ztSVKLPTOI1P5MyKnuctxsdPYOGHbYYCTFnNFTAQxxCoW+tq3QY6gPsV5AL+RUsNmNmOq4scW/Ddc0PNzGsgqnm8irU2CALNG0YdBIoUuthY7jzdO+Kes8PatKT2w6DGY0kCAkzFGYC7IF8tgbk3ttjyq/EGtlpGpJZFljbqzAmTqGHmB6D0tgLzi+joatAaGeWWopoYo+WyH6WNLBnjI7jVcgdbMbb3I9SUtYuX1Vk0UolgMpZdLNJfSgUkb2JBI+Ix7eH0sZqoVKMswMrJMspWxETkBlO1tuoIPzx58O8UCnWojnT2yKojS6O7qBKrB1J3vsb3I67WOKBkDewH1dcazleW1ppTlEjGGcrz4HcjQ8ZAD06sRdT5gSBexUjYda3gzK3qoeYBHSwwuWjfRrleTUZTyZGIu8fLsAexsdV8SMwoFNHWI61IM9Tzkkkpw2rS3LceUWjYu1ywHa2CSBitWuy+FUWo0RGZ7rDLcLOgTUr6ejgadtxtgalm1szN5mYlmPS5JuenS59MaBw9HBLElBPeSFnaSLQNE4ldQPK9yirZSSGVuvbbFJXcOw82UQvLy0J069JOgEC5YBQzb30gXt0B64FUMsjSksEFlUbIvlVFsLnv82JuSdziWlRBIgWZTG6IwWWJQdZ6oJUJAPddYN7abg2JwZ8MU9DRyR1CzVZkQOWTQoVxYqU2NyDcfAgH0xG4X4PdJaeqI5sCSRghdLFn18tI9N7+Zx1ItpIPrgaDf7ja/wDgsn3f8cPj6G/dMfzaT/az/wBLD4bNMx8G/drv0cX+8OM/g/fS/wCkL/vcPhYHq1jin/GlR+n/AP18OB3Mv3vn36Sl/wDUphYWCrv+57/EVn6Wn/8AdjOON/8AGNZ+mf8AswsLBGm+AP4uo+Y/VjIM2/fE36WX9tsLCwHND+Oi/SR/tjBj4m/jZP08n6jhYWAqeOPx8H+i037BxIpP8XP/ACan9uDDYWAEh1xoPhz/AIvzj/Rj+xUYWFgRnvcfPBHk37xzD+RTf+pTCwsFDUvXHUXvL8x+vCwsEa9F/jyP9Cf2JsZrnvSD9EP2mw+FgV5cO/j1+Uv+6fFcOgwsLAax4ee7lH6et/XFgmj92v8A0Un++GHwsRQon4n/AMVP2MRabr9T/sthYWKghyv8Sv8AKf8AZbF54dfvWp/1P2XwsLBWG4WFhYiv/9k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SEhQUExQVFRUWFxUYGBYYFx0YGBwXHBcYFxweGh0YHCggGBwlHB0cITEhJSksLi4uHCAzODMsNygtLisBCgoKDg0OGhAQFy0cHBwsLCwsLCwsLCwsLCwsLCwsLS0tLCwsLC8sLCwsKywuLCwvLCwsLCwsLCwrLCwsLCwsLP/AABEIAOEA4QMBIgACEQEDEQH/xAAcAAABBQEBAQAAAAAAAAAAAAAGAAEEBQcCAwj/xABUEAACAQIEBAMEBAcJDQcFAAABAgMEEQAFEiEGEzFBByJRFDJhcSOBkaEVM0JSc7GyFjRUYnKSk6LBCBckNVNjdIKUs9HS00NVg6O0wuFEZZXF4v/EABgBAQEBAQEAAAAAAAAAAAAAAAABAgQD/8QAKBEBAQACAgAEBAcAAAAAAAAAAAECEQMhEjFBgVFhcdETIiMykaGx/9oADAMBAAIRAxEAPwDPeEaKGtq0irZ5lEnlVwdRLn3QzPfSD62O9sS8pkbLa+pkj88dLK8MiPtzIWkaEhrXtsL9DvbbtivzcwCGlmp3jSVY4keNNXM5qamaVr7Kb6QLXva+Ocw4nElQKhKeFGKWmRhzI5ZDu7spsBqbzWHQ23wRe+IeSQUnsk1M/LknTmtEnMCoDurRFwGUb20k3B7AYHeG3KzrKY0kjRlMwkXXGI2dUJk9Bdhv1vbEzPuPKqtgEE/KZFYMGEQVxa9gpHuixtsOm2Ljg3ifL6WiqEmp2kqJbodgyvGSCLE20BepXuVU3F9gPvGGtalpqNqYII1kJWyHykJ9G0bqQIyATb1v8DjOeCsjaoaqqZElmlpkjqEj6maRjrXWCCXUgajbcj545zHOKvMIKWhjRqgQswieO+t0VdK81LnSQttydh9uKKPiCpjgNMHYIsgcDzB43W6kIb3QG9iuB5NIo8mjp4aysrXamzEAzfR+flrO+lGVdJCu76k946b38pOM1FQCI4pJmEepnlIjOpZHsr3BN5GsoFz6n44bNeJKupULPUSygC3ma+1w1j+duAd72PTFn7Jl8dIkzSyzVMqORENOiOVWAPNsdZDXJHS9j1wNnrOEJ0iimpy8sNVZYyFsWXW1xJYkJYopN9vMN9jimr6eNBGEdpJTq5q6QERr6Qitc6ze51DaxFu+JC8VVYpvZBO/ItYRiwsNRfYgarXJuL9DivVIuSx1MJg62X8gxlTcjvqDW+o4CTVZWVafSQyQEB3NgC19Nhbrdg1vULfE+jqmoJYWJ3dLyBHjlVqdyLx23VSbG4JuLjbFXleby0+oRsNLaS8bqrxvpuV1o4Kta57dz64JW4XatRqtJ6BdfLLQo/KKMxEdjHY8u72HoSbjY4DyzgU9b7RLAs3tW0gijW8CQgAMN1D3QAXPS52viwzrMvwnT0sNJBFz1DRmGPWZRBEictWZ9pRfU1x06W6k98R5MmTpFBLqlmmEc0wQ8oIi600K4uzXa++w8vTfFDk3E6wVFLMtPEns4I1IDrdihXW5JszAnUBsL7dMRVzQ8QUEcTUMtLUiHWskjia0zzxggh1toEdyRYbiwPXoSLxllsJSeFnfko4paIwqscUhA3ZxdiWLHzX3sSe2BnNeDa6rC17cgrUR855NccUaHpZiWChiAD8bm9iDiry/hI1FJLPTzLLJANU8GnSVTfzIxNpALG+w6bXwBRnPFVW2WsZzHO1Q7xyMLaqeJirrGNGwZyrMAxOkILjcYBs9zZZmXTEsaJEkUa6i5VFYtcsbanJJ3sBYkAdLXHEs8UWX0FNCBdlNVM3cyv8ARqPgFVSPrGPfJJBQzrzJ6arpDLGJoVZZNYZLahG6kkqD7y+lr4o54d4OzBWinSiWZXBAjlKlSroyhpEDh0SxJDG2639L8ZlxjXx1UhkmD6XYNDfmUrWbdQlypj22t92LbL+Pny6oqkhEc0clSG59yzGBW2RL7adGw9LnAdnGYNV1csqr5p5WZVA/PbyqAO/QfHBErOOI6mpUxWWKBmuIIl0RBtTNcDfzXY3JPS1+gxX1uWTworyRuiOToYjyNbY6SNm+Y+rBRUZ0KfLaKNWQ1VPWTSMjD6SPSdlPqjHqD16dsRuP+LJK+VVdozFDcRmJSqWYJewbckWt9W1u4oaiK7agTvuoOm4372Nu3Y4Lqfi+nMaippFqJkihi5sh1FkRyWUjbQdDELILkaVvfFU+XoIjHHPDIWlBUrHJzWIRwqgaejE20/nEYqa9ZIzypFZGjLAoy6WDG1w2177d+mCeS74wz5cwm56xiDTEiGMyBlCpsoj2BOx3W2x377Vmc5WIBARKknOgjmIW901j3G/jDBJx1lWWRlHoqq+qNCYApkAOm/40GwYm11PTc/DAnDTOoWcxlohIFLEHllhZijEeoPTuDgCfh5pMs9ir764qnnxvEuxMauY2Qk7HUQD26YGaqn88oUFVQt5SQSqh9ABP5RFwDb4npjUa2uqauijnhqaWho7GBaYiy8wjSyG4YG51MrbWFzsbnFFnfAdVlaLWVPJmAkCNGdThgwIOskC1+nrex7YFgB04bBl+6jL/APueD/aJP+GFgmgpMijTpbUNKkkrpsx6jqb2PfvgqpcjhXL/AGqULomjmVSzWkWqjZggiUe8jXGoHYDe4IF+uL+DqqGctY1aSm6TxDWHubWIW+g32t06WxK4w4eqIo6al9inDQoumVC0iSGRVeW4CkAiUkCxGw3B2OC6DeRcOy1KySrG7QQaWmdNN1Q9dIcgMQLm18SUy+lqZysLNSwRw3eWc6yXUHchTZS5soUHEzhqJaWpEFeZ6dHaB2A0hfK+tDMrKdSfLp1N8EHEPHUsAj9ho0ooCxc6o1YTMOoO2lkVr2KnfYgjBdIvCHDvNpEnoK4Q1zs0bxNKsV0vay23ufKftxB4g8OK+neS8bTgaDzEBYuz2J0ruxIa97gbC/fHNTwjmNXO7mn1vLGs4KBViZGAZdB2W9iBp67YiycR1lG7QxVBQrdZGjYtzJLWZmZ92Ye5cbDRt6kBhl9dvqwQUPCrNFzZZYowyyGKPWHmldULBERL2ubC7W69ztiBU008sRq5GaROYYjIzl21KqtvckhbMBfpc2xM4ZkWHXVaTJJTgOi9FWTUqxyOb3cBjfSB1AvtgkVE0M1LIupJIZVswDKVYX6GzDocd5o2ty4dpNVvOUCXbSAQFBsACLD5Y8KqWSVnkcvIx8zObk7nqT23wRcMyQSK0U6qZJ3hp45GUtyUPvOqrYlvdAP698FW9THQ8ulinp1gSoSNoqyMsJV3VXMyObOvM1nV+bYjpgWzXKZaWd4gdTxhXLREsApVZA1wBawKknoDgv404zqIq+phRIlhj/wfkvChVo47KNVxcg2uBe1iMBlZndRLPJUGRlkkuGZPJ5SoQqNPRdIAt6DBWh5fxHFXUcJzGGKqkWrjplYkrM0bjUSDGym6kj4H0vvgM4jp/ZXmogrBTNHLrlj5ci2V1AADtdLP1vvbF54ccJzPLS1vKL06yy302uGij1qW1GyoX2v20n1GBniYTvMZ5xIDOObG0jBmaJidB1AAEW22AHwGILSnypHjkpo6zmBL1EhAK0wSNHF0DkNJJ5gNlAAJ97riAIK2CNqdVcJUKJWEY18yNbjdo7koN7rewPXHeR0VLLDNzqh6aZQCrEaoWQlV0aUHMLkm+1wApuMeOWVXLeBJ+YaZJmf6MlGudKO0bWuDZV2/i9jiioeQkb72AAPXYdBi7hyCpSopli0tJNy3geNg63JFmJF9OlutxtY4uuPmouZViFTz2qgystuUIBH1BBNy5bUR+cMUVDVKsBLVEyyxhxBHGNIUuRqZpL7KRe6jc7b4IK6ThOlqZqiCZvwdWRjaFmBp2NveVm3Ck76RsARb0wIZ7kU9DLy6iMoQTpJF0cA9UJFnXp9ouN8MtTNPHHCUM6x+4VUtIq/mBgD5O+kg27WwQS8O5tWx06GlmdaePlRErosl77mQj5fIDAT8mjp0pHzGSmhqJJWECRFQIYZ7sC7KtkSIpoIBF9V7WG+AaePRMUkYMFfzmIqQRfzcu1l6Xt2xoGXeEmaPGY35UEbMrMjyhrsoIU6Y9QuAxHXvi/oPAj/LVf1Rx/2scBRcaZlG0UQy6pjSkjhhbks4WbmobrZSpbX0JINiRcnbAjBnamGoSeJJJJQWSo0JzkkLhmJYi7KwuPUX2IxtuX+DGXx7uaib+VIFH2Rqp+/BHQcB5dD7lHDcd2XWfta+IPnThPNYKcl2oxVzhgYgzHQo7/RqDrb0JuBttjuTiWqghqaV4kCTyc1kmi86sehW9u1rXBGwsBj6mgp0jFkVUHoqhR9wxhPjbC0OZxTRtpaSFQG27Fo2vfa1msfgcBmeX18kEiyxNpdN1awax3F7MCL7nftifVZ5W1d45Jp59W5jJLX0+a+kenW/a2JXEdFDTc6nkRnq1kF51e0BjZVfZAPe3t6WJPoMG/hnweDIZq9ihnSdEpnurzRlCZHfuiD1Ntx8r1NVku2FjReXlf8AAT/+Q/8AnCwPCCqZpllESOyvrEYCuQNerT1U2tq7j54MKniiphpKyhqqieOpjlBRldyzsSwlSSQNuliCMUXBFRSx1cbVcbuoZdADaAJAQVL9yt7bD78FHGXD+Z1kpZ8vhSR2aS8Onm6BtaQ6/ONx5ityR9WCs6lVju2o3vYm+9utietsGHEOcvNQoK7W1QxWWkYIFVaY+RluLXUldgL2I3O+In4OionNPmkM4YKsicmRdQ1j3WDeWxsDcbgjv2542zymqvZvZo5oxBCISJWVvKpumnT82v63GCLHIuLcwSiFNRGZ9JLSMsbSPEpIVFTqFTb06kjAZNGysVkDBgfMDcNfvfULg/MYIuBM89kkldpXWPlsWiVinPYXCxlgNh5mN8D9TKpZjpChm1AaibDfa7Hzdep32+eBRXnHHb1VKtLJAgjTTp5TtF02GpQCr9Adx13xR8PZYlRIyS1CUyLG7mR+lxbStgbm7EdN+u2PLLqGSU2jjeXYiyIzWJBAPkHUHf6sE1BwLmkkbRLTOsbsGbWFS7AWW5bzWHp8cFenhHViOraMU7VBl0xtuTGkDNZ3dAPOOgu3lUMb4quMc4hknaOlggggiYpHJEg1sA1tZktqN+o/twUZb4NZgSGaSCHruJGLC/X3F/twQ0HgdGLc6rZvhHGFH9YnEGYcUcVzV6QrMsV4dQDoml2B0gaj6AL0xQFbGx6euPo+i8IctS2pJZT/ABpWUfZHpwQ0HB9BBblUkCkd9AZv5zXOGxhGRcW1EVC1DTQTOru7c1HkEtyVI0CIHljyi4BIN29cTqigzrMYEimotekBRPNAscwW97CSTSQPkN+98fQcSBRZQFHwFv1Y6vgr58ofBauf8Y8EXzYufsUf24I6LwQ6GetZvgkVv6zuf1YPV4zpzmBy4CUzgXJ0jljyCQb6r7gjtbFFl/iSKuCqenhCTQBSsc8irr383Q7aVBPXtgO6Hwiy5Lalllt+fJb7kAxe0XA+XRe5RU9/Vow5+174hZdxnGmXirrHiXzMjck8xS4Y2VLE3a3a/riNlPibSVPOWJZhLFG8gjkUIXVBc6SGYXtvY2Nt8AaQwqgsiqo9FUKPux3fGOV3jBUtCJ6eiUQrJy3eR9Q1EalUabEErve2PDi/xBneqhiSqNBTyU8UyyCPmMzSRh11bFgoPl8vSx69hptmFgW8OMxkno1MtVDVyKzAyxX+YDgqp1DpfSLi2CoYiGGFhEYWAVsY5/dEUfko5rdDNGfrCOv7LfbjYjjP/G+j5mWOw6xyRv8AeUP3NgrNOHOLGyqOrp5A0s94uUr2eAbKx6m4urdtthi94l44WqgBSopYzPTLzxpPtESa7SxRP+WWsSENj3/KGMglkJJJJJPcm5xOyTLJZzK8QUmnjNQ2oi2hCt9jsx36HYgHGmdjvRwz/lKr7JP+GFit/vlL/wB20H9EP+XD4LtCzytfMjA0NC6yxxxxtJHrcPoGxtp2PxLE2AGL/Isnz8SmaOGTmsix86bl6xGLkBTK1wPXbsMaZ4O1nMyqD/NmSM/6rG39UjBsMTYw6o8Ks0rZObW1UWuwXUSZGCi5AsqqBuT3xbUPgZCPxtXK38hFX7C2r9WNcw+GwB0HhJlkXWKSY+sshP3LpX7sEdDwtRw/iqWBflGpP2kYuDjJ/HnNpY0pokkeONy7SFCVJC2FjbqBcm3S9vTAarGRby2t8On3Ye+M54d4OqMur5JYZC1Boa6PIS7fR3Bta1w4G/oTgQl47zSaCavimjjihnSP2cRg7PupJIuR0B3Hc7Yit0viHXZtDCoeWaONSbBndVBPoCTvjFavMJK/M6ZHqaiKnroYW5aTMFXVGUdUBOkfSI19vXAzleUCSjzIPqM9HodPMdKgTaJrKTYXC7/IYo3vOuNqGkYJPOFYpzAArtdLFgQVUruBtvvity/xMop6eonQyWp1DujLZypNlK72Nzt1274x/MqoCHJKg7iMNG197inqEax/1W6emJwolrc0zKOiIkjngnKaB5TtFILf+KAPngaGNH4rzcymNRRiGmqTaOUSam06tGrpbZiLg2NtxfFBmHiBVzVVSntsVAIZSkUbxkq1pGU8xwjFSAAdwAb7WtijeKesoaPL0p5/aYZptzGwURvuLkjyWJ3v2W+DnjXhWunmlVaGjqEkj0x1FljmRtIGp2vqdlN7djgKzifM5fwllzPUaoaqKJZOQ55LMxaB2QXsR5lO4NrYquE+G4Uzavo3UsUhqlhZj5hdNO9rBiY3IO3bBWfCaVqWii9pRJadpXZ9BcAu4kATcbAjrcXOCXNvDmnqK4Vplmje6MVQqFLLbcki9iAARffAYXEHkyh0F70tYrMPRZomQH+kQj/WwXiqjq87y+WnIfnQQiYL+SRG8cgf0IS1wfQY1jJ+C6OmEwjiuJxaVXOtWFybFW2tdj274m5Tw7S0pJp6eGEkWLIgViPQnrb4YDBuG8lnfLMzpRFI0iS08iAKfMyS8t9O2/lBOC1MizNqGgRaSnlWJDHLT1KIHsGIBDMRZStuhuCBsca+BhYAE8LODZcvSd5ygknYHlRm6Iq6rAE9T5vsA3PXB3hYWIEcNh8cMwHUgfXio6wPeIFJzctrUAueRKwHxVS4/VggvjzmiDKynowKn5EWxB8f1JUxR206hzNVhZtyCpY/lbdPS2PNJZIQbHSJo9JsQdUZcGxt08yD0O3ocW8ccVMZ2kUSywypGkbi8dvpdTOuxe2gC1wPPffbFpW8Dzw0k1XPBpVo0kj0PZU1yovmAB20tsuq9u+xxpLAXqOFi1/Cv+Ypf6L/APrCwNNl/ufaq9LUxn8mZXHyaNVP3pjVxjDfAevHtlUgAUSR6wo6DS/QfAB7fVjcQcZaPbHWOcOMEIjGa+OeQyVFHHLEpYwOS4AueUykEgDrYhT8r+mNKw2KMQoM/qM1raBab2hY4o4lqRciLUhYuxKkggrYb7k9tsM3AeZQCtpIoY5IKp0KyGQKFCOzI2+4Ok2It22vjccOMFZknhe4OWss6K1Gqh20s2phKZSF3FluzDftbF1R+HUEc9ZKZHYViyo8dgFCyHUbG17g3+3BkcLAZhxn4ZaqOCnoBvHM0n0snZ0sxuRtuFNgMHeQ5JFToCsMMcrKvNaNQNTAC9yACRfFpbCwD4WBKq8SssjBLVabMy2VXY3BsdlU7fHoexxb5VxHT1FMapHtAA5LuCgAXqTq7fHGrx5TzibWxOFfAC3izRXuqVLxDrMsLaPv3t9WDTLK+OoiSaFg8cgDKwuLj5EAj5EYZceWPnNG0q+FjMODuM6iXNJ4pzemmlqI6U2AAaAi4Ft90IJv36d8XPGDtW1UeWRuyIUM9WybNyb6VjB7a2O/ew9MbvDZlq/VNjGGdXvoZWtsdJBsfjbpj0LWFz0HU4BKvgI0uubKGWmnZFjKv5oioNydwSH6bm/ToL3wL8ecHzx0gqaytmqiksRli92HllwGsq73sfe2xrHiwys/N9zbQKrjejV3iSVZpkjkk5cZ1XCLqI1Dyg29TiPw9x5BVzxwBJI3lgSePXazqQSwUg7lbH+afTFvk+RUsMWmnhjjSRbEqoBKsO56n68ZbwrlclTk0EtOP8Ny6eXl376WDNGfgyMBb1AxccOOy/wdtD4sz+KIrRmR456tJI4XWMuEYgqHa3QKSD9VzYb4xjIJMqVZI80qJ53jlZEVHlaJkHRl0/G/fB5lvEsOY5plzxjzJT1POjIs0bnSCrX9CD9Rx75HUUmW5rmMTtDTRstNLFqIQWKaXC32Hm7D1x7cf6eNx1d63/aUX8JZhTT0qGjvyE+jQFWWwUDbz7mwtvvi4OKLIuL6atkZKZpJQgN5RG4iuCBpDsACd72GLw4485Ze5pp8seJVJyszrE7CUsPk6rIP2sLI+OKiCKSnkJqKaSJojDI5AAO10YbqRgu8XMvUZzEzorpPHGSruYkLANH5nXdBshvgbzHK8uhjEYq0llEyNIYla3Kay8uGVgUOm5ZmbY2HcEYgDtHz+0f8MLG5f3sso/hk3+0Q/wDTwsADeEVby81pvSTmRn5NGxH9YLj6TGPlzLcwZa2jqGhSEmRHvGCqyfSaS+ksQvcWWw22Ax9RjEV0MPhYWIhYWFhYBYrc6zyGk5POYrzpUhQgEjW17Xt0G3XFlgG8ZQBl4kPWOencH084H6jj048ZllJfUE0Gf071UlIJB7REqs0Z2NmAYWv72xBNulxirquOaaKeqglEkZpkWRmK3DI2kakCksQCwB2HXAV4oZPLLmOXzUriGeZGCydBrQa1BIHcEjcH47Yh5Rn7z57Re0RGGo5M1NUxkDSxCSOjL2IYkfZ6Wx0Y8GNx8Xn1/ibXmY+LN45JKKhqKiOMEvMwMcSgd7gEn5G2JmX5bmlfyZp6xKaA6ZBFSg6mU7gNIexHXr6W74M80y1JaaWnsAskUkdgLABlK7AfPAr4QZvzaBYHP01IWhkXuArME+rT5f8AVOM+LHwXLDHWvcZ9wwxpa+tiosqNVpYcvnFUkiUXUm8ik6WN7bjtjUKFKmupaiCuo1pQ8ZRQsokvqVgTYDyFTYjc3Py3GeK+KIsszrmzB+XNQoDoUE61lkt1I7D17jBJw9xTUVjq60TwUu5M1QwjcixtoQXvvbqbW743y3LKTLXpOyMu4d4ylFNFlF4qZgZoZKuZvKF1vcKpAGqx0gk/Z1xrNdImU5aTFG8qU0Y0qu7EXA1E+gvqY9gCcCuR8P0zJWQV3s8wkqpZYljbW6q3cGPzIceDcLVUVHWUtLPPNDNGEgjljKcu7DWC728pS4Ftt+mLyZceeXnrvv5pNg7K5q9aGnqfZVWnpqn2vn6vOwMhDi17ldyDtuBg+fOIqDNp6ioOmmr4acxTkEorRoFMZIva4832YuMmyGZcsShkij08gxSFpe7A6ioRG7k2JI7YsMs4feKmipmkjaONAg1RazYbDd2tt093Gc+bG29fGey6RqfxBy+SZIYp+a8jBRy0Zhc+pAsB8cXPEOWLVU00Dmyyxsmr0JGzfGxsfqx4U+Qon5cnyTTCP/JVT9+PcZNB3jDfFyZD9shJxzWyXeKqThCpNJSRwVlTA00V0Gh7nQpslx7xaw32x5cKZZDRGo5Aq5RPK0pVomSNSfzNYUfC/ew9MFkMSpsqhfkAP1Y7vhc7d/MDVNkypUtVQ0SJNIul3eQJe5uTaNX3Pc9TiPm/BMdZOs9SsBcKF/Fu40gki+qQKep/Jxf/AIXh9o9m5i87RzOX30XtfEtpACASATewvubbm3rth4s5d7FdTZKEUIJZFQbBI9ESgegESrYfXizw9sNjIxn+6Ho9qSX4yxn7A4/UcZ/4ecPSVVbAeS7wrMolYR60XYtZ77AG1t/XubA7D460evLQ46xTxN9TBoz+0PsxgWX5tPTEmCaSInY6HK3+duuEK+kv73WXfwOH+af+bCx85/uirf4VUf0z/wDHCwTbynopoxd43j6bshXcjUvUdbb/ACx9Y5FWiemgmH/aRRP/ADkDf24+bBm96Gqp6l5efz4ZYw+osWAEbhy++ybgH4Y3Pwqq+ZlVLv7imP8AmMVH3WwrQvvhXwH8QV2YpV6aeIyQcsEWQbOVk2JYgHdQeu1x1uMQvYs5m3aVIAQQVXSLeQ7gqGYHUet9rXwBw9SoIUuoYkAC4vf5YiZjncEClpJUFgW06gWIAv5VvdjbAnL4eNM0cs1SRMABI6AkuLRru1130qwvbq17bWxMo/DikQWYySHvuFB8wboo2GwFvhgiwfjai1KomLFmVRpjdhdr2udNhsCTvcWxx4hZIa2hlp1ZEZtJUubLdWB3OJtJwxSRrpECHdWu95DqW+k3e+41Hf42xNbLYS5cxRlyb6igLX+ZF8XHK42WegFqigp5kofaKrXNRlWvBuGcKAbqqsbbDpbvjy4wys1klLPTRSienlVxIYtF4wd0JmKG3/zg3VQOm3y2/Vhy2NTkyl3BAE9QekKJ/LluR9SKR9+POHL5gWPMhjLnU3Kh8zG1rlnYgm3fTiZNWxo6RvIivJflozAM+kXOgE3awO9umO6moSNWeRlRFF2ZiFUD1JOwGMdivkyJHIaV5JWX3WZgpX+SY1W2PX8C099RhRm/Ocaz9r3OKqh48y+aXlR1UbPvYbjURvZSRZj8B17YopfFFJWZKCjqaxxsbIY0U/xmIJX6xj0nFyXrRtoKbCwFh6DYfdgbzbj7L6aSSKapVJI9OtdLsQSLi2lTqPra9u9sCuUTZpnMPNFTHQQMzKVhVmn8pKsCxI0G/cEHp8sDmcUvsWeRino5KuR4SLVB2lmA1tLG8gsSFAuR3v649uPgxtsyvc+H3TbVuGeLKavWRqZnZYyoZmRkG97WLDfob+nfqMD1T4pQapPZ6epqY4r65ok+jFupuxFx8cW3DGYV8rFauhip49NwyzBjf0KgEH53xm+acNVTV9ZlNHIkFNKoq9JuAUOhCg07hdZI0jsv1YcfHx3Ky+nz+xbWyZbXJPDHMl9EiB1uLGxF9x2wGZz4p08OsxQ1FRHGSsk0aWiDA6bBmsG37jb44qq/PK56LMKBoUjq6enjKmnJKNExAYIBurcsNYfLpbBDwzxDlYoIUE9MsSRRho5HQMCACdaMbltQPbc+uMzimPdm+/Q2lHjql/B5r1YtENtNvPzL6RHbs1/qtv0wO5lNxDoSeJacFm/eigEqliRrd2Fz2NiN+mK2n4dlrqOqnpQE1ZgKylRxpVxGCguOysSSPkMX/wC7qskHLjymsWpO30i6adW7sZSLFR1G29rd8bmMx/bJe+9+goc14hXXleckGNdT0tWoBOm9weguQrBj8bLi74ZoZMyrFzScFIEBFFCeuk7GV/i29h8uwF4XFnC7w5GlKA0snNhL6FJu7y6nIA3tckXx5twMtJtSZxPTMNxG8iyJ8uWCL/WDjVywuHV1e57J21HDHFNlWaPyo1kWSaUKNbxwOkbN3KmQKPvxNp6qRmF4GRd7szpcellUtf7RjisaVHiHSc7LatB15TMPmvnH6sYl4Z5rQKZ48wWEJyW5cjR3ffUHUMoJLFW277bY+i6mASIyHo6sp+TAj+3Hx1JGVYqwN1Olh3upsR8Ohwh6Dn2zIP4PU/0r4WBH2in/AIM/+0H/AKeHxRY5Dw+axJZXqYo+WfOZW8248rEk+YM/k2uQSO2Nd8BazVRSxn/s5rj5OoP6w2MLpoGkkUJHrZm8sYBN772AB1W+R6Y1fwFmaOqrIHBViiEobgho3ZSLHoRrt9WJSNrGOsc3x1iBYWFhYBYWHwicA1sZ740wyJSR1kMjJJSyowKnbznl3I6HcgfIkd8aHih47yd6ygqKdAC8ijSCbDUrq4ue24x68WXhzlKy3iXila2mp55FMFfl9TCZIyNJszKGKA/kllU27W9Dcl/EQWvzeChm/eyU/tRjvYSyatKhrbkKLm3wOPHjngJavLo3lAFdT0yjWhFpHSMakJI8wLA2PUE+hOPYUdLmVFSNVs0FTHGtmifTPGw8p06QxsbXsR0I746bnhqWdec+m2UbxX4Vo0pHqkiEdSghjgMZKefnDSFRSFZtzvYm3yGNEoY9KLcAMQpewtdrC5+3ARk3CsMcqTM2YV8ke8ZnuEQ+qiXQL/E36DBd7RUHpAq/y5Rf7I1Yffjn5M94zHe9NSAzgCqFNX5hlz3B5rVEIINjG4DNY27XH2/A468VMzSjly2scMRDUOG0gFtDxMGAuQL/AF4LPYp2cuXgRradSQlpNN721u/S+9tOOnyXX+NmnkGxsSqAH1HLRSPtw/Fnj8Vn1NBrKeNqiuKmjoJBCSC09SwiTT3KhdRbb0uMU/GclUM0SehelB9naHW8oY+ZtXmjUFvKbEbG/wB2D/8AANObFohIR0MhMh/rk4nwxBBZQqgdlFh9gwnLJd44mghwjl0dEjkCoqqiVtc8xiKs7/DmaQqjsL47qOGIJZDKMrphJe+qZlBJ63KxK4J+eC/Cxi8mW97FYkFTYDXDGAOiRs1vkWYD+rh1yxz+MqZ2+AKRj/y0DffiyBwhjG1V65LB3TX+kZpP94xxLigVPcVV/kgD9WPW2GOCFfDHDlcc2wCx8rceUop8yq00AjnMwBv0YiTaxuOtvlfH1Rj518c6PRmZbtJDE/13dD+ziik/dof4Dlv+yj/nwsDHMH8XCxU7aB4Z5lSU2YGWrkiUxxERugLRmQ9WLD8vSSLgW3PTF3wvnELcRvJA+qKpMgBsQCWjDnY/x1P24eg8PMtYaZas8yOnSWZoW1QoN9TGRgV3N7LtsOncgnDlYkGY07xltCVMWkt1Kc0KSbW3K3+3ErT6qGKc8U0g1XmAsWFirAtpHmKDTeRR6rcYubWxQR8F0geRyjsZA4YGRtOlySygKRYXJPqNt9haIgS+ItIshT6Rl+i0yKt1bXqJIvbyoACT8fhivPHNQNZFOJCFRljRZS2lo1dXJVW1KzOEsADe/WxwXUmQUsX4uniXZR7gJsvu7nfbFkot02xVA02ZZtIPo4FQMmoeXSykSlSp5rbsUAI2A3wVM9RpQBIdRRS7NIwAe3mAVUOoX+IxYYa+Arlpak+9Oij0jhsf50jt+rD/AIJvbXPUN8pOX/uguLHDjERXpkdODcwox/Occxv5z3OJ6IB0AHy2/Vh8K2AfDWw+GwCth8I4YHBT3w1sK+ETghWw4GFhDBTHDDDk4bBD2wrYWFgETjk4cnDE4Dm2Ma8f6ULJQz9vPGxsOzLIOtx+dsQRjZsZv470mrLhJ3imjP1NdP7Riqpv3ewf/bvsP/RwsYphYqND4PzKmkposvrJfZ4jUPLINBQSx6NacyW/ltJ0Nuirgc4kighkVaZJAykuXeeOa4JvGF5I0AaQG3u3m37YqMwpHifRIQWAUmzagLqGAuO4BG3bBY3DUQy+KQrMtTynqbgAxvAZFQat7oVFmG2+rAj6LyypEsMUg6PGjfaoOJgwKeF1ZzcqpD1KoYz843aP9SjBUMZHQw9sMDhE4B8K2PGWdUF3ZVHqxCj7TiLNnECKzGRbKpYkHV5QSpO3WxVh/qn0wFiMIYj0lSsiK6bqwDA9Nj+o49r4Do4bDjCwDjDYcnDAYKRw+EcMMA+GIw2OhghYRGGvhYKRwhhHCwQ+FhsPgrm2Gx0MI4DjAx4mUXOyusW1yItYHxjYSD9nBQcR66ASRuh6OjL9oIwR8eaxhYtf3KSeh+zCxWtRepka1sdRWroheafRT05kADyGzSaWa1wt9ug1bHYWx6y8F1VJQtVm+uUSJJGBfRB1Z2dSVNyBte2/c46zCWirKaipEqH9pjKxq7xaYQr6AUuNwobe5BJJY9Dh88z3MqSmkoJpoDGgFK8Qs0ioUuu5AJUoNmF7bA2OKy0bwJrNdA8Z6xzN9jAN+u+D7NKtooy6RPMQVGhLaiCwBPmNrAG/1Yx7+58rfpauEnqkcgH8lijftLjZqqRlRmVC7KpIQEAsQLgAnYE9N8ZUL5pXZh7W0cKDkqEkVgo3VTGWRmZTcuOYthvstiN8Tcvoal5dVQ5VI9Bj0PfXdVL8weobUAPzSPTEfOK+svByI2UywyM0ZQMEl0eUSSC4UhyvwsjX6jECPLczeMnmvFKYoRdpFYcwNIJCAAQtwI22Hci+KLT9z0skVRFPKHEkwkjJBkMcQZfo/Nb8lSLj889bXL1+U0sLrLI+i9QjKDYjXIWUJ5gbKzuxsLde1sV1FwpVc1ZJq1mKMjBQzEWDA2IuAbgEXt3OJT5bR0xqUlnCCrkaYoSqBWQqx0EDa10J1Hc7jqcApvECiRiup7LfWRHsgBAud7kEkAaQfqxEqvEunUkJFO7D1CIPeCA+Zr++dPTsfr8qiqymKeXmRefUWLlGdXZl1kKRcEdNjYX6dMJOOKWI2ipvNeRVChUJ0IJN9Vit7n4XHc4A3oqoSRpIvuuiuL9bMAw+44kXxEyusE8MUoBAkRXsQQRqANiCAdvliXiIa2FbCwr4BXw4GGwxOA6OGvhXw2rAOcOBjgnD68A5OGvjkthi2A7vhXx568LVgPS+Ob4ra7PaaEXlnhjH8aRV/WcDlb4pZXFt7UHPpHG7/eF0/fgDUnHOrGWV/jfRr+Lhnk9CdKD7yT92BzMfHCpIvDSRICbBpC8m/X8nQL2I2+IxRrf7m4PzcLGIf358x9Kb+iP/AD4WCbU/AmUwPIairm5FPC8dzpJLSNcqoPRbW1E2Owxc8QcFxtW1AGYUpBDmMPUhpmkt5I3LnYk9Wv8ADAicxmphLTRzq0TMC/L0vE5AsCCy77bXxDSlflh9BMevlagNtZXVp23uRv8AHfFVoHhAslLm6xSqUZopYyp+IWRSCNmB0ggjY4+gwMfNeSZlKmY5fNOjxkNFDdk0BlQ8kWWw06UZQfiL98fSmIqiqqqraKJ1hMMntCLJFdZSYDJoLahYDynWdr7WxScPZbmgqIpKiViimzKZAbrobXdV8r3kIKnqFQdOmDm+HvgM/HAFRIxaate5UoSC7syXkKhyWUNu/TTawsPXFjS+HdMurW8khbTqJI3sjKeoJIN72JNrD0wX3wr4Cng4WpFVU5KuF1W5l5Dubm+om/1/LE6hyyGHUY40TVa9h6KFFh+SLACwxJvhr4I9CcIY89WET3xB2WwxbFPX8SUkP42pgT5yLf7L4HK/xYyyK9pmlI7RRs33my/fgDvVhi2MkrPHOnH4qlnb4uyJ9ylsUdZ4zVzxtJDSxJGpCtIdcgUt0B90AnAbtqw2rHzLVeJebTB2FQyottXKjRAoJsLkLcXO3XFdN+EKqmeqeaSSJGKsWmIJIAJIUsNQAIvb1xVfTOYcRUkH46pgjPo8qA/Ze/3YHq/xSyyP/wCo5n6NGf7wLY+dsp4enqV1U8ZlOsRlEGpwSuoFgB5UNiNR2uDgj4ghpaOnSneiBrZI+Y8nNktCGJMYALkO2n3ugw0NCzDxypluIaaaU/xmWMf+4/dihrfGyrZdUVJFGt9Idi8g1Wva9lF7b2wOfu2p1p6Om9ihliiVfaOYgDySXNzG6G62B6nrfcYjZqDmLqKGneOngj81wqxq4VnkkcoNCllUfHy29MEe1f4q5nL0qOWP82ir95BP34HK3iCrl/G1NRJ/Kmdh9hawxXWNr2Ntt+1zcgX+o/ZidmNG1PpAlR1mhjfVGSQVJuVNwCGV1sR6rip2gEXNzc37+v8AxwQcNcKTVhl0skQijaVmmJRSovexItYEbk7DErLc8hp6OKNooKsu8r6JVYNTtYJ5WB8weyv6eW1r49+AM0mkr6ZHnYRh2blGTSrkktylW9jrchdPTfAQfbI6IsaOoeSRkkhkk0cvSNaMHgYMSAwW19jYnpfFzlWSoMokmqdLxcxZYhHKI5QxbkyC8ilD5VB0C7Gw+eBPOKKSGV1miMLkluWdityTaxNwPS/bFtPlFS+X00ii9OXqNKKSTrXd5WFrWKrpuOgj+JuHHNyv/JV/9PD/ANHCxXfgKf8ANX+kj/5sLBPYZeJGV0Cw0tVl4ZY52lBBDAeTSNlf3bEH53PXAvw7xNUULs9NJoZgAwIDK1jcXB9DffrucaDWZO4yqimWOOtSGee0MWt4ykoKjWB5i6yb9Ba4HxIzXwRZhG0y+x0MtPpjkg3iVk/ygFr6gx0stie5ODWkfjniL2qpWSKRmjSKIRKQw5bKill83U8wE3ub7b7Y+m6WpEiJIOjqrfzgD/bj5Hzeh9nlMfMiltbzwvzI9+wbufX0wZ03i7WxQRQxrCvLRU1FS7EAWBNyADiWG30XfDM1tzsPjt+vHzll/FOb5i0qrWmJYo3lcgiFQii580a3+04C6nNJ5t5JppO51yO/23Jw0PqvMOKKOD8bVQJ8DIt/sBvgcrPFvLE92Z5T/m4nt9rADGHcO0tE8EzSRVBljhmfmCRRThgBy7iwa5YhNNzcsO3TqpycUa0VUTFWRypzWhF7LpIDJLa9gGIB6XIIthoafWeOEN7QUsshvYanVbn5KGP1YHcx8aq4sVSGnhtsQyu7g/HUwH9XAJnueGonE6RR0xUIFSAaEUobgqABY33x5U0D1c7lnjRmLyySyMERbtdmPzZgAALkkADDSbENZ4l5nKbGqKAm3kVUG57kC4GKrMnlmimlnqJphHIIwxLSRM5uRuzbXVWYbdsR+IKCGF1EFStSpW7MFKWcEhhY76SRdT3BGPfMsuhjoqeRKi80l2kg3tp1yKjrcAXAUqRvvuDvirEOkypjOkT2RWYBpBZlA0h2IK7MQpvbHnnCQpLKlO5lhuOXK6aX07HobaTe6nbe3xxD6C1zbcgdhfrtgg4SghXm1VSqyRU4X6Etp50jkqidzpFizWB2HxwEOyzQQxw08hqI+aZHTzB476xdQCdS3970ti14ZJnpZ8vQaZZnWdXJVYysSMxV2Pug2uD01Wv1xHqM/aSqR4W9ijVrRCK6rCp7+TdierNuT32AGO62tnMzqOTK80PswSFdScu6hBEF6G6qwt6m43IwVXGkqIOYhjlS94XBU2JJHl6WJuBa31dcW2YVEiU9Nls/LjjEwndwC8sZk1LpcXspCnUUG+63sdsRjxFUo0bSazNTlUR5CxCaAVCGM7al63O4K4fJqN55VelQ8yCFqibmuHVmjYanW43vcHSe99ziC3z/ACyPLJp6ZKucSwrHMpDARPKChClALhgCSCSenTHlxHkNbUr7c/JcPAk7pG6qYYbWW8bEFVNiRpuL3wN5jnFRU2E00s1iWXmMXILBQbE772G3Qdupxf5PmeYVcK0UTF4olQGmSyPJHrLEfnSAd7HYEG3XFAlDCXZUQXZiFUepJsPvxcStWUYmoWVozIV1x2DMTYr5SL9QSDp6g2xquX8E01PUrLRTJrjkZZVqGXyrZWdqdtNmkiFxr3sbg74E8szeCmWsqIofbWL3Wchl9mVy4jYSyKzlyWGwtv3wTQV4VqoI5itWZBTuNMyxqCzWYMB5vd3HUbje1r41ringyKemVWSloC1TqjlUM/Mi5TEBtgUaxuVOxKi3xCskrKCWJaavgZWieEw8l7yytPYytI5OkiwjNjYr06g4KeLPEF6eGnWmiqoXYgM1QNLskIsBpIIIYMLsLHYdcRQnxvkNClLRz0kgCNHMhZ0cPPJHIFvpAIQm7bm3QA/AOo8zlhVlikaMMysSps11DBSGHmFtTdD3xpuR5xHm9I1JXGUVGpBFULE0ial2DELsrWaznYMtje4vis/vcUxR3izOKYJJy2CxohL7bRmWdUfqN723xUod4dRV1TNWxQO8cw0shkZmGhlDjQ4Cu3c7+X44u+M+NldXho2Zo5lUTSyIFk0jpCgsNEIN3sO8jWsNseXFOXwrUjL4hSRBGUpUs3nN49455ASNWs29FIHY4DQ0fLYFW5l10teyhd9QI6k9N8Epc0fmL/NGFjw5hwsE2M8jpsySl5kU0lPSXZua0pjhG4Uny3O5IFgLk9BfFZXyeQUSRQySiVw1Qg1vK7PZOXIQGCEWFtr33xdPmElRlNSZlUIlRCIFjjCIsrEtIbL6pt8yMB1Js6dffXp73vDpfv6YNDPijhyNJI5aiR6d5ow5phAZH1r9Gyxuh5ZLFSRcgrqFximXOaV44qeaFhDFLIySxlBUGNzfS9xoc/HboMenEdRWS1761kWoRwViQXaO3nXQI777hiV6kk98XvCOYTVc/wDhMscVOBMKiTQkZe6Mx5h06XYNpNjv3ANiQFtV5ZS0cKVcCVZo50kDxo3NjljFlCTEgNCzgm5/II23tgX4Pz6PL5xO1Izxyh425lyoiMgJ5RYASMFGk6uvqLnBX7XVZPCqUsBmpwRepMjMsk7KdLRLG5EaeYWUr5z13tjwySrpqEKmY1LyVL6JOXJE9RFThwJGDoW2kbbVp3A+ZuVTcdZA4g9vRlkgqKl3BiDBFjZV5OpCo5bDzKb+owNUfEc8VNNTI/0E3voVB7g+UndL2F7dcaBl1Is4zUUs7FKyRYIJpAx5jKOa8ZVV8qlfKJCosCBgZ4dzTLYUSOopJHluzPUFg2iQXCBYhYPGDuVY7kfYR4wcOvHM8UJFVULyAvKjLxRvIWB1lwDdRps2kqCxvuBiy8SeFI8talUKJFZDrkDkcyVDZ/Lc8vYqbgm9z06YruAM/wDZKiRCz8upQ07SptIuprLIne4O5HofUDHnx1wbLlkqxyMJEddSyKpAJuQwIJ2YW9dxbAQOHaHnyOgA1NHKqAso+kKnlhdRF2L2Ufyr4KOOjeKlnhQyNPTKJ5+SSl1tFoQMCsJBVtQWzX3vvgZzvJJqCqETsBIpjdJBfTZrMj9Lix6i2xB641NaRKWGTMaTMGFG0NpY4lYl6g/RkgNYw3kYMdgR8rYEZ9PwdJJ+D4qeJjNUwNI2prHUJGBJB2RFUAg23ueuPeu4W1pFFCxqa0TvBIIxZI1jjVVTe2oCxPMtbYgnYaqPhfieagqBUxhXk0up5mpgdQsSbMCT364K8kzd6ATV8QaeeREMvk/weFpnMhEhUgliLWAtpvvgI/FPDkiJCk8MNIYIY1kneUapjoBsqJcuV90WG9rE7YoajLvZhDKp50TMHWaPmICVbeO7KDHILXNumoWv1x70uuvSpeoqVDU8LSRiRhqZjIvkVm3IsWsL7Ei2KuhpzJDOebpESpIYzqs4LrHtby6gWXr139MRRdl/iBEpzET0plhrGaRIS4skjatRLWuCbg6l38oxdZLlbV0CSUc0dDSR080FQC3MlDNI0jq2oDWH8hButtxt3y2GVNEga1yFKnSSdQboCCNFx1uDfF9l3GT+ztSVKLPTOI1P5MyKnuctxsdPYOGHbYYCTFnNFTAQxxCoW+tq3QY6gPsV5AL+RUsNmNmOq4scW/Ddc0PNzGsgqnm8irU2CALNG0YdBIoUuthY7jzdO+Kes8PatKT2w6DGY0kCAkzFGYC7IF8tgbk3ttjyq/EGtlpGpJZFljbqzAmTqGHmB6D0tgLzi+joatAaGeWWopoYo+WyH6WNLBnjI7jVcgdbMbb3I9SUtYuX1Vk0UolgMpZdLNJfSgUkb2JBI+Ix7eH0sZqoVKMswMrJMspWxETkBlO1tuoIPzx58O8UCnWojnT2yKojS6O7qBKrB1J3vsb3I67WOKBkDewH1dcazleW1ppTlEjGGcrz4HcjQ8ZAD06sRdT5gSBexUjYda3gzK3qoeYBHSwwuWjfRrleTUZTyZGIu8fLsAexsdV8SMwoFNHWI61IM9Tzkkkpw2rS3LceUWjYu1ywHa2CSBitWuy+FUWo0RGZ7rDLcLOgTUr6ejgadtxtgalm1szN5mYlmPS5JuenS59MaBw9HBLElBPeSFnaSLQNE4ldQPK9yirZSSGVuvbbFJXcOw82UQvLy0J069JOgEC5YBQzb30gXt0B64FUMsjSksEFlUbIvlVFsLnv82JuSdziWlRBIgWZTG6IwWWJQdZ6oJUJAPddYN7abg2JwZ8MU9DRyR1CzVZkQOWTQoVxYqU2NyDcfAgH0xG4X4PdJaeqI5sCSRghdLFn18tI9N7+Zx1ItpIPrgaDf7ja/wDgsn3f8cPj6G/dMfzaT/az/wBLD4bNMx8G/drv0cX+8OM/g/fS/wCkL/vcPhYHq1jin/GlR+n/AP18OB3Mv3vn36Sl/wDUphYWCrv+57/EVn6Wn/8AdjOON/8AGNZ+mf8AswsLBGm+AP4uo+Y/VjIM2/fE36WX9tsLCwHND+Oi/SR/tjBj4m/jZP08n6jhYWAqeOPx8H+i037BxIpP8XP/ACan9uDDYWAEh1xoPhz/AIvzj/Rj+xUYWFgRnvcfPBHk37xzD+RTf+pTCwsFDUvXHUXvL8x+vCwsEa9F/jyP9Cf2JsZrnvSD9EP2mw+FgV5cO/j1+Uv+6fFcOgwsLAax4ee7lH6et/XFgmj92v8A0Un++GHwsRQon4n/AMVP2MRabr9T/sthYWKghyv8Sv8AKf8AZbF54dfvWp/1P2XwsLBWG4WFhYiv/9k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SEhQUExQVFRUWFxUYGBYYFx0YGBwXHBcYFxweGh0YHCggGBwlHB0cITEhJSksLi4uHCAzODMsNygtLisBCgoKDg0OGhAQFy0cHBwsLCwsLCwsLCwsLCwsLCwsLS0tLCwsLC8sLCwsKywuLCwvLCwsLCwsLCwrLCwsLCwsLP/AABEIAOEA4QMBIgACEQEDEQH/xAAcAAABBQEBAQAAAAAAAAAAAAAGAAEEBQcCAwj/xABUEAACAQIEBAMEBAcJDQcFAAABAgMEEQAFEiEGEzFBByJRFDJhcSOBkaEVM0JSc7GyFjRUYnKSk6LBCBckNVNjdIKUs9HS00NVg6O0wuFEZZXF4v/EABgBAQEBAQEAAAAAAAAAAAAAAAABAgQD/8QAKBEBAQACAgAEBAcAAAAAAAAAAAECEQMhEjFBgVFhcdETIiMykaGx/9oADAMBAAIRAxEAPwDPeEaKGtq0irZ5lEnlVwdRLn3QzPfSD62O9sS8pkbLa+pkj88dLK8MiPtzIWkaEhrXtsL9DvbbtivzcwCGlmp3jSVY4keNNXM5qamaVr7Kb6QLXva+Ocw4nElQKhKeFGKWmRhzI5ZDu7spsBqbzWHQ23wRe+IeSQUnsk1M/LknTmtEnMCoDurRFwGUb20k3B7AYHeG3KzrKY0kjRlMwkXXGI2dUJk9Bdhv1vbEzPuPKqtgEE/KZFYMGEQVxa9gpHuixtsOm2Ljg3ifL6WiqEmp2kqJbodgyvGSCLE20BepXuVU3F9gPvGGtalpqNqYII1kJWyHykJ9G0bqQIyATb1v8DjOeCsjaoaqqZElmlpkjqEj6maRjrXWCCXUgajbcj545zHOKvMIKWhjRqgQswieO+t0VdK81LnSQttydh9uKKPiCpjgNMHYIsgcDzB43W6kIb3QG9iuB5NIo8mjp4aysrXamzEAzfR+flrO+lGVdJCu76k946b38pOM1FQCI4pJmEepnlIjOpZHsr3BN5GsoFz6n44bNeJKupULPUSygC3ma+1w1j+duAd72PTFn7Jl8dIkzSyzVMqORENOiOVWAPNsdZDXJHS9j1wNnrOEJ0iimpy8sNVZYyFsWXW1xJYkJYopN9vMN9jimr6eNBGEdpJTq5q6QERr6Qitc6ze51DaxFu+JC8VVYpvZBO/ItYRiwsNRfYgarXJuL9DivVIuSx1MJg62X8gxlTcjvqDW+o4CTVZWVafSQyQEB3NgC19Nhbrdg1vULfE+jqmoJYWJ3dLyBHjlVqdyLx23VSbG4JuLjbFXleby0+oRsNLaS8bqrxvpuV1o4Kta57dz64JW4XatRqtJ6BdfLLQo/KKMxEdjHY8u72HoSbjY4DyzgU9b7RLAs3tW0gijW8CQgAMN1D3QAXPS52viwzrMvwnT0sNJBFz1DRmGPWZRBEictWZ9pRfU1x06W6k98R5MmTpFBLqlmmEc0wQ8oIi600K4uzXa++w8vTfFDk3E6wVFLMtPEns4I1IDrdihXW5JszAnUBsL7dMRVzQ8QUEcTUMtLUiHWskjia0zzxggh1toEdyRYbiwPXoSLxllsJSeFnfko4paIwqscUhA3ZxdiWLHzX3sSe2BnNeDa6rC17cgrUR855NccUaHpZiWChiAD8bm9iDiry/hI1FJLPTzLLJANU8GnSVTfzIxNpALG+w6bXwBRnPFVW2WsZzHO1Q7xyMLaqeJirrGNGwZyrMAxOkILjcYBs9zZZmXTEsaJEkUa6i5VFYtcsbanJJ3sBYkAdLXHEs8UWX0FNCBdlNVM3cyv8ARqPgFVSPrGPfJJBQzrzJ6arpDLGJoVZZNYZLahG6kkqD7y+lr4o54d4OzBWinSiWZXBAjlKlSroyhpEDh0SxJDG2639L8ZlxjXx1UhkmD6XYNDfmUrWbdQlypj22t92LbL+Pny6oqkhEc0clSG59yzGBW2RL7adGw9LnAdnGYNV1csqr5p5WZVA/PbyqAO/QfHBErOOI6mpUxWWKBmuIIl0RBtTNcDfzXY3JPS1+gxX1uWTworyRuiOToYjyNbY6SNm+Y+rBRUZ0KfLaKNWQ1VPWTSMjD6SPSdlPqjHqD16dsRuP+LJK+VVdozFDcRmJSqWYJewbckWt9W1u4oaiK7agTvuoOm4372Nu3Y4Lqfi+nMaippFqJkihi5sh1FkRyWUjbQdDELILkaVvfFU+XoIjHHPDIWlBUrHJzWIRwqgaejE20/nEYqa9ZIzypFZGjLAoy6WDG1w2177d+mCeS74wz5cwm56xiDTEiGMyBlCpsoj2BOx3W2x377Vmc5WIBARKknOgjmIW901j3G/jDBJx1lWWRlHoqq+qNCYApkAOm/40GwYm11PTc/DAnDTOoWcxlohIFLEHllhZijEeoPTuDgCfh5pMs9ir764qnnxvEuxMauY2Qk7HUQD26YGaqn88oUFVQt5SQSqh9ABP5RFwDb4npjUa2uqauijnhqaWho7GBaYiy8wjSyG4YG51MrbWFzsbnFFnfAdVlaLWVPJmAkCNGdThgwIOskC1+nrex7YFgB04bBl+6jL/APueD/aJP+GFgmgpMijTpbUNKkkrpsx6jqb2PfvgqpcjhXL/AGqULomjmVSzWkWqjZggiUe8jXGoHYDe4IF+uL+DqqGctY1aSm6TxDWHubWIW+g32t06WxK4w4eqIo6al9inDQoumVC0iSGRVeW4CkAiUkCxGw3B2OC6DeRcOy1KySrG7QQaWmdNN1Q9dIcgMQLm18SUy+lqZysLNSwRw3eWc6yXUHchTZS5soUHEzhqJaWpEFeZ6dHaB2A0hfK+tDMrKdSfLp1N8EHEPHUsAj9ho0ooCxc6o1YTMOoO2lkVr2KnfYgjBdIvCHDvNpEnoK4Q1zs0bxNKsV0vay23ufKftxB4g8OK+neS8bTgaDzEBYuz2J0ruxIa97gbC/fHNTwjmNXO7mn1vLGs4KBViZGAZdB2W9iBp67YiycR1lG7QxVBQrdZGjYtzJLWZmZ92Ye5cbDRt6kBhl9dvqwQUPCrNFzZZYowyyGKPWHmldULBERL2ubC7W69ztiBU008sRq5GaROYYjIzl21KqtvckhbMBfpc2xM4ZkWHXVaTJJTgOi9FWTUqxyOb3cBjfSB1AvtgkVE0M1LIupJIZVswDKVYX6GzDocd5o2ty4dpNVvOUCXbSAQFBsACLD5Y8KqWSVnkcvIx8zObk7nqT23wRcMyQSK0U6qZJ3hp45GUtyUPvOqrYlvdAP698FW9THQ8ulinp1gSoSNoqyMsJV3VXMyObOvM1nV+bYjpgWzXKZaWd4gdTxhXLREsApVZA1wBawKknoDgv404zqIq+phRIlhj/wfkvChVo47KNVxcg2uBe1iMBlZndRLPJUGRlkkuGZPJ5SoQqNPRdIAt6DBWh5fxHFXUcJzGGKqkWrjplYkrM0bjUSDGym6kj4H0vvgM4jp/ZXmogrBTNHLrlj5ci2V1AADtdLP1vvbF54ccJzPLS1vKL06yy302uGij1qW1GyoX2v20n1GBniYTvMZ5xIDOObG0jBmaJidB1AAEW22AHwGILSnypHjkpo6zmBL1EhAK0wSNHF0DkNJJ5gNlAAJ97riAIK2CNqdVcJUKJWEY18yNbjdo7koN7rewPXHeR0VLLDNzqh6aZQCrEaoWQlV0aUHMLkm+1wApuMeOWVXLeBJ+YaZJmf6MlGudKO0bWuDZV2/i9jiioeQkb72AAPXYdBi7hyCpSopli0tJNy3geNg63JFmJF9OlutxtY4uuPmouZViFTz2qgystuUIBH1BBNy5bUR+cMUVDVKsBLVEyyxhxBHGNIUuRqZpL7KRe6jc7b4IK6ThOlqZqiCZvwdWRjaFmBp2NveVm3Ck76RsARb0wIZ7kU9DLy6iMoQTpJF0cA9UJFnXp9ouN8MtTNPHHCUM6x+4VUtIq/mBgD5O+kg27WwQS8O5tWx06GlmdaePlRErosl77mQj5fIDAT8mjp0pHzGSmhqJJWECRFQIYZ7sC7KtkSIpoIBF9V7WG+AaePRMUkYMFfzmIqQRfzcu1l6Xt2xoGXeEmaPGY35UEbMrMjyhrsoIU6Y9QuAxHXvi/oPAj/LVf1Rx/2scBRcaZlG0UQy6pjSkjhhbks4WbmobrZSpbX0JINiRcnbAjBnamGoSeJJJJQWSo0JzkkLhmJYi7KwuPUX2IxtuX+DGXx7uaib+VIFH2Rqp+/BHQcB5dD7lHDcd2XWfta+IPnThPNYKcl2oxVzhgYgzHQo7/RqDrb0JuBttjuTiWqghqaV4kCTyc1kmi86sehW9u1rXBGwsBj6mgp0jFkVUHoqhR9wxhPjbC0OZxTRtpaSFQG27Fo2vfa1msfgcBmeX18kEiyxNpdN1awax3F7MCL7nftifVZ5W1d45Jp59W5jJLX0+a+kenW/a2JXEdFDTc6nkRnq1kF51e0BjZVfZAPe3t6WJPoMG/hnweDIZq9ihnSdEpnurzRlCZHfuiD1Ntx8r1NVku2FjReXlf8AAT/+Q/8AnCwPCCqZpllESOyvrEYCuQNerT1U2tq7j54MKniiphpKyhqqieOpjlBRldyzsSwlSSQNuliCMUXBFRSx1cbVcbuoZdADaAJAQVL9yt7bD78FHGXD+Z1kpZ8vhSR2aS8Onm6BtaQ6/ONx5ityR9WCs6lVju2o3vYm+9utietsGHEOcvNQoK7W1QxWWkYIFVaY+RluLXUldgL2I3O+In4OionNPmkM4YKsicmRdQ1j3WDeWxsDcbgjv2542zymqvZvZo5oxBCISJWVvKpumnT82v63GCLHIuLcwSiFNRGZ9JLSMsbSPEpIVFTqFTb06kjAZNGysVkDBgfMDcNfvfULg/MYIuBM89kkldpXWPlsWiVinPYXCxlgNh5mN8D9TKpZjpChm1AaibDfa7Hzdep32+eBRXnHHb1VKtLJAgjTTp5TtF02GpQCr9Adx13xR8PZYlRIyS1CUyLG7mR+lxbStgbm7EdN+u2PLLqGSU2jjeXYiyIzWJBAPkHUHf6sE1BwLmkkbRLTOsbsGbWFS7AWW5bzWHp8cFenhHViOraMU7VBl0xtuTGkDNZ3dAPOOgu3lUMb4quMc4hknaOlggggiYpHJEg1sA1tZktqN+o/twUZb4NZgSGaSCHruJGLC/X3F/twQ0HgdGLc6rZvhHGFH9YnEGYcUcVzV6QrMsV4dQDoml2B0gaj6AL0xQFbGx6euPo+i8IctS2pJZT/ABpWUfZHpwQ0HB9BBblUkCkd9AZv5zXOGxhGRcW1EVC1DTQTOru7c1HkEtyVI0CIHljyi4BIN29cTqigzrMYEimotekBRPNAscwW97CSTSQPkN+98fQcSBRZQFHwFv1Y6vgr58ofBauf8Y8EXzYufsUf24I6LwQ6GetZvgkVv6zuf1YPV4zpzmBy4CUzgXJ0jljyCQb6r7gjtbFFl/iSKuCqenhCTQBSsc8irr383Q7aVBPXtgO6Hwiy5Lalllt+fJb7kAxe0XA+XRe5RU9/Vow5+174hZdxnGmXirrHiXzMjck8xS4Y2VLE3a3a/riNlPibSVPOWJZhLFG8gjkUIXVBc6SGYXtvY2Nt8AaQwqgsiqo9FUKPux3fGOV3jBUtCJ6eiUQrJy3eR9Q1EalUabEErve2PDi/xBneqhiSqNBTyU8UyyCPmMzSRh11bFgoPl8vSx69hptmFgW8OMxkno1MtVDVyKzAyxX+YDgqp1DpfSLi2CoYiGGFhEYWAVsY5/dEUfko5rdDNGfrCOv7LfbjYjjP/G+j5mWOw6xyRv8AeUP3NgrNOHOLGyqOrp5A0s94uUr2eAbKx6m4urdtthi94l44WqgBSopYzPTLzxpPtESa7SxRP+WWsSENj3/KGMglkJJJJJPcm5xOyTLJZzK8QUmnjNQ2oi2hCt9jsx36HYgHGmdjvRwz/lKr7JP+GFit/vlL/wB20H9EP+XD4LtCzytfMjA0NC6yxxxxtJHrcPoGxtp2PxLE2AGL/Isnz8SmaOGTmsix86bl6xGLkBTK1wPXbsMaZ4O1nMyqD/NmSM/6rG39UjBsMTYw6o8Ks0rZObW1UWuwXUSZGCi5AsqqBuT3xbUPgZCPxtXK38hFX7C2r9WNcw+GwB0HhJlkXWKSY+sshP3LpX7sEdDwtRw/iqWBflGpP2kYuDjJ/HnNpY0pokkeONy7SFCVJC2FjbqBcm3S9vTAarGRby2t8On3Ye+M54d4OqMur5JYZC1Boa6PIS7fR3Bta1w4G/oTgQl47zSaCavimjjihnSP2cRg7PupJIuR0B3Hc7Yit0viHXZtDCoeWaONSbBndVBPoCTvjFavMJK/M6ZHqaiKnroYW5aTMFXVGUdUBOkfSI19vXAzleUCSjzIPqM9HodPMdKgTaJrKTYXC7/IYo3vOuNqGkYJPOFYpzAArtdLFgQVUruBtvvity/xMop6eonQyWp1DujLZypNlK72Nzt1274x/MqoCHJKg7iMNG197inqEax/1W6emJwolrc0zKOiIkjngnKaB5TtFILf+KAPngaGNH4rzcymNRRiGmqTaOUSam06tGrpbZiLg2NtxfFBmHiBVzVVSntsVAIZSkUbxkq1pGU8xwjFSAAdwAb7WtijeKesoaPL0p5/aYZptzGwURvuLkjyWJ3v2W+DnjXhWunmlVaGjqEkj0x1FljmRtIGp2vqdlN7djgKzifM5fwllzPUaoaqKJZOQ55LMxaB2QXsR5lO4NrYquE+G4Uzavo3UsUhqlhZj5hdNO9rBiY3IO3bBWfCaVqWii9pRJadpXZ9BcAu4kATcbAjrcXOCXNvDmnqK4Vplmje6MVQqFLLbcki9iAARffAYXEHkyh0F70tYrMPRZomQH+kQj/WwXiqjq87y+WnIfnQQiYL+SRG8cgf0IS1wfQY1jJ+C6OmEwjiuJxaVXOtWFybFW2tdj274m5Tw7S0pJp6eGEkWLIgViPQnrb4YDBuG8lnfLMzpRFI0iS08iAKfMyS8t9O2/lBOC1MizNqGgRaSnlWJDHLT1KIHsGIBDMRZStuhuCBsca+BhYAE8LODZcvSd5ygknYHlRm6Iq6rAE9T5vsA3PXB3hYWIEcNh8cMwHUgfXio6wPeIFJzctrUAueRKwHxVS4/VggvjzmiDKynowKn5EWxB8f1JUxR206hzNVhZtyCpY/lbdPS2PNJZIQbHSJo9JsQdUZcGxt08yD0O3ocW8ccVMZ2kUSywypGkbi8dvpdTOuxe2gC1wPPffbFpW8Dzw0k1XPBpVo0kj0PZU1yovmAB20tsuq9u+xxpLAXqOFi1/Cv+Ypf6L/APrCwNNl/ufaq9LUxn8mZXHyaNVP3pjVxjDfAevHtlUgAUSR6wo6DS/QfAB7fVjcQcZaPbHWOcOMEIjGa+OeQyVFHHLEpYwOS4AueUykEgDrYhT8r+mNKw2KMQoM/qM1raBab2hY4o4lqRciLUhYuxKkggrYb7k9tsM3AeZQCtpIoY5IKp0KyGQKFCOzI2+4Ok2It22vjccOMFZknhe4OWss6K1Gqh20s2phKZSF3FluzDftbF1R+HUEc9ZKZHYViyo8dgFCyHUbG17g3+3BkcLAZhxn4ZaqOCnoBvHM0n0snZ0sxuRtuFNgMHeQ5JFToCsMMcrKvNaNQNTAC9yACRfFpbCwD4WBKq8SssjBLVabMy2VXY3BsdlU7fHoexxb5VxHT1FMapHtAA5LuCgAXqTq7fHGrx5TzibWxOFfAC3izRXuqVLxDrMsLaPv3t9WDTLK+OoiSaFg8cgDKwuLj5EAj5EYZceWPnNG0q+FjMODuM6iXNJ4pzemmlqI6U2AAaAi4Ft90IJv36d8XPGDtW1UeWRuyIUM9WybNyb6VjB7a2O/ew9MbvDZlq/VNjGGdXvoZWtsdJBsfjbpj0LWFz0HU4BKvgI0uubKGWmnZFjKv5oioNydwSH6bm/ToL3wL8ecHzx0gqaytmqiksRli92HllwGsq73sfe2xrHiwys/N9zbQKrjejV3iSVZpkjkk5cZ1XCLqI1Dyg29TiPw9x5BVzxwBJI3lgSePXazqQSwUg7lbH+afTFvk+RUsMWmnhjjSRbEqoBKsO56n68ZbwrlclTk0EtOP8Ny6eXl376WDNGfgyMBb1AxccOOy/wdtD4sz+KIrRmR456tJI4XWMuEYgqHa3QKSD9VzYb4xjIJMqVZI80qJ53jlZEVHlaJkHRl0/G/fB5lvEsOY5plzxjzJT1POjIs0bnSCrX9CD9Rx75HUUmW5rmMTtDTRstNLFqIQWKaXC32Hm7D1x7cf6eNx1d63/aUX8JZhTT0qGjvyE+jQFWWwUDbz7mwtvvi4OKLIuL6atkZKZpJQgN5RG4iuCBpDsACd72GLw4485Ze5pp8seJVJyszrE7CUsPk6rIP2sLI+OKiCKSnkJqKaSJojDI5AAO10YbqRgu8XMvUZzEzorpPHGSruYkLANH5nXdBshvgbzHK8uhjEYq0llEyNIYla3Kay8uGVgUOm5ZmbY2HcEYgDtHz+0f8MLG5f3sso/hk3+0Q/wDTwsADeEVby81pvSTmRn5NGxH9YLj6TGPlzLcwZa2jqGhSEmRHvGCqyfSaS+ksQvcWWw22Ax9RjEV0MPhYWIhYWFhYBYrc6zyGk5POYrzpUhQgEjW17Xt0G3XFlgG8ZQBl4kPWOencH084H6jj048ZllJfUE0Gf071UlIJB7REqs0Z2NmAYWv72xBNulxirquOaaKeqglEkZpkWRmK3DI2kakCksQCwB2HXAV4oZPLLmOXzUriGeZGCydBrQa1BIHcEjcH47Yh5Rn7z57Re0RGGo5M1NUxkDSxCSOjL2IYkfZ6Wx0Y8GNx8Xn1/ibXmY+LN45JKKhqKiOMEvMwMcSgd7gEn5G2JmX5bmlfyZp6xKaA6ZBFSg6mU7gNIexHXr6W74M80y1JaaWnsAskUkdgLABlK7AfPAr4QZvzaBYHP01IWhkXuArME+rT5f8AVOM+LHwXLDHWvcZ9wwxpa+tiosqNVpYcvnFUkiUXUm8ik6WN7bjtjUKFKmupaiCuo1pQ8ZRQsokvqVgTYDyFTYjc3Py3GeK+KIsszrmzB+XNQoDoUE61lkt1I7D17jBJw9xTUVjq60TwUu5M1QwjcixtoQXvvbqbW743y3LKTLXpOyMu4d4ylFNFlF4qZgZoZKuZvKF1vcKpAGqx0gk/Z1xrNdImU5aTFG8qU0Y0qu7EXA1E+gvqY9gCcCuR8P0zJWQV3s8wkqpZYljbW6q3cGPzIceDcLVUVHWUtLPPNDNGEgjljKcu7DWC728pS4Ftt+mLyZceeXnrvv5pNg7K5q9aGnqfZVWnpqn2vn6vOwMhDi17ldyDtuBg+fOIqDNp6ioOmmr4acxTkEorRoFMZIva4832YuMmyGZcsShkij08gxSFpe7A6ioRG7k2JI7YsMs4feKmipmkjaONAg1RazYbDd2tt093Gc+bG29fGey6RqfxBy+SZIYp+a8jBRy0Zhc+pAsB8cXPEOWLVU00Dmyyxsmr0JGzfGxsfqx4U+Qon5cnyTTCP/JVT9+PcZNB3jDfFyZD9shJxzWyXeKqThCpNJSRwVlTA00V0Gh7nQpslx7xaw32x5cKZZDRGo5Aq5RPK0pVomSNSfzNYUfC/ew9MFkMSpsqhfkAP1Y7vhc7d/MDVNkypUtVQ0SJNIul3eQJe5uTaNX3Pc9TiPm/BMdZOs9SsBcKF/Fu40gki+qQKep/Jxf/AIXh9o9m5i87RzOX30XtfEtpACASATewvubbm3rth4s5d7FdTZKEUIJZFQbBI9ESgegESrYfXizw9sNjIxn+6Ho9qSX4yxn7A4/UcZ/4ecPSVVbAeS7wrMolYR60XYtZ77AG1t/XubA7D460evLQ46xTxN9TBoz+0PsxgWX5tPTEmCaSInY6HK3+duuEK+kv73WXfwOH+af+bCx85/uirf4VUf0z/wDHCwTbynopoxd43j6bshXcjUvUdbb/ACx9Y5FWiemgmH/aRRP/ADkDf24+bBm96Gqp6l5efz4ZYw+osWAEbhy++ybgH4Y3Pwqq+ZlVLv7imP8AmMVH3WwrQvvhXwH8QV2YpV6aeIyQcsEWQbOVk2JYgHdQeu1x1uMQvYs5m3aVIAQQVXSLeQ7gqGYHUet9rXwBw9SoIUuoYkAC4vf5YiZjncEClpJUFgW06gWIAv5VvdjbAnL4eNM0cs1SRMABI6AkuLRru1130qwvbq17bWxMo/DikQWYySHvuFB8wboo2GwFvhgiwfjai1KomLFmVRpjdhdr2udNhsCTvcWxx4hZIa2hlp1ZEZtJUubLdWB3OJtJwxSRrpECHdWu95DqW+k3e+41Hf42xNbLYS5cxRlyb6igLX+ZF8XHK42WegFqigp5kofaKrXNRlWvBuGcKAbqqsbbDpbvjy4wys1klLPTRSienlVxIYtF4wd0JmKG3/zg3VQOm3y2/Vhy2NTkyl3BAE9QekKJ/LluR9SKR9+POHL5gWPMhjLnU3Kh8zG1rlnYgm3fTiZNWxo6RvIivJflozAM+kXOgE3awO9umO6moSNWeRlRFF2ZiFUD1JOwGMdivkyJHIaV5JWX3WZgpX+SY1W2PX8C099RhRm/Ocaz9r3OKqh48y+aXlR1UbPvYbjURvZSRZj8B17YopfFFJWZKCjqaxxsbIY0U/xmIJX6xj0nFyXrRtoKbCwFh6DYfdgbzbj7L6aSSKapVJI9OtdLsQSLi2lTqPra9u9sCuUTZpnMPNFTHQQMzKVhVmn8pKsCxI0G/cEHp8sDmcUvsWeRino5KuR4SLVB2lmA1tLG8gsSFAuR3v649uPgxtsyvc+H3TbVuGeLKavWRqZnZYyoZmRkG97WLDfob+nfqMD1T4pQapPZ6epqY4r65ok+jFupuxFx8cW3DGYV8rFauhip49NwyzBjf0KgEH53xm+acNVTV9ZlNHIkFNKoq9JuAUOhCg07hdZI0jsv1YcfHx3Ky+nz+xbWyZbXJPDHMl9EiB1uLGxF9x2wGZz4p08OsxQ1FRHGSsk0aWiDA6bBmsG37jb44qq/PK56LMKBoUjq6enjKmnJKNExAYIBurcsNYfLpbBDwzxDlYoIUE9MsSRRho5HQMCACdaMbltQPbc+uMzimPdm+/Q2lHjql/B5r1YtENtNvPzL6RHbs1/qtv0wO5lNxDoSeJacFm/eigEqliRrd2Fz2NiN+mK2n4dlrqOqnpQE1ZgKylRxpVxGCguOysSSPkMX/wC7qskHLjymsWpO30i6adW7sZSLFR1G29rd8bmMx/bJe+9+goc14hXXleckGNdT0tWoBOm9weguQrBj8bLi74ZoZMyrFzScFIEBFFCeuk7GV/i29h8uwF4XFnC7w5GlKA0snNhL6FJu7y6nIA3tckXx5twMtJtSZxPTMNxG8iyJ8uWCL/WDjVywuHV1e57J21HDHFNlWaPyo1kWSaUKNbxwOkbN3KmQKPvxNp6qRmF4GRd7szpcellUtf7RjisaVHiHSc7LatB15TMPmvnH6sYl4Z5rQKZ48wWEJyW5cjR3ffUHUMoJLFW277bY+i6mASIyHo6sp+TAj+3Hx1JGVYqwN1Olh3upsR8Ohwh6Dn2zIP4PU/0r4WBH2in/AIM/+0H/AKeHxRY5Dw+axJZXqYo+WfOZW8248rEk+YM/k2uQSO2Nd8BazVRSxn/s5rj5OoP6w2MLpoGkkUJHrZm8sYBN772AB1W+R6Y1fwFmaOqrIHBViiEobgho3ZSLHoRrt9WJSNrGOsc3x1iBYWFhYBYWHwicA1sZ740wyJSR1kMjJJSyowKnbznl3I6HcgfIkd8aHih47yd6ygqKdAC8ijSCbDUrq4ue24x68WXhzlKy3iXila2mp55FMFfl9TCZIyNJszKGKA/kllU27W9Dcl/EQWvzeChm/eyU/tRjvYSyatKhrbkKLm3wOPHjngJavLo3lAFdT0yjWhFpHSMakJI8wLA2PUE+hOPYUdLmVFSNVs0FTHGtmifTPGw8p06QxsbXsR0I746bnhqWdec+m2UbxX4Vo0pHqkiEdSghjgMZKefnDSFRSFZtzvYm3yGNEoY9KLcAMQpewtdrC5+3ARk3CsMcqTM2YV8ke8ZnuEQ+qiXQL/E36DBd7RUHpAq/y5Rf7I1Yffjn5M94zHe9NSAzgCqFNX5hlz3B5rVEIINjG4DNY27XH2/A468VMzSjly2scMRDUOG0gFtDxMGAuQL/AF4LPYp2cuXgRradSQlpNN721u/S+9tOOnyXX+NmnkGxsSqAH1HLRSPtw/Fnj8Vn1NBrKeNqiuKmjoJBCSC09SwiTT3KhdRbb0uMU/GclUM0SehelB9naHW8oY+ZtXmjUFvKbEbG/wB2D/8AANObFohIR0MhMh/rk4nwxBBZQqgdlFh9gwnLJd44mghwjl0dEjkCoqqiVtc8xiKs7/DmaQqjsL47qOGIJZDKMrphJe+qZlBJ63KxK4J+eC/Cxi8mW97FYkFTYDXDGAOiRs1vkWYD+rh1yxz+MqZ2+AKRj/y0DffiyBwhjG1V65LB3TX+kZpP94xxLigVPcVV/kgD9WPW2GOCFfDHDlcc2wCx8rceUop8yq00AjnMwBv0YiTaxuOtvlfH1Rj518c6PRmZbtJDE/13dD+ziik/dof4Dlv+yj/nwsDHMH8XCxU7aB4Z5lSU2YGWrkiUxxERugLRmQ9WLD8vSSLgW3PTF3wvnELcRvJA+qKpMgBsQCWjDnY/x1P24eg8PMtYaZas8yOnSWZoW1QoN9TGRgV3N7LtsOncgnDlYkGY07xltCVMWkt1Kc0KSbW3K3+3ErT6qGKc8U0g1XmAsWFirAtpHmKDTeRR6rcYubWxQR8F0geRyjsZA4YGRtOlySygKRYXJPqNt9haIgS+ItIshT6Rl+i0yKt1bXqJIvbyoACT8fhivPHNQNZFOJCFRljRZS2lo1dXJVW1KzOEsADe/WxwXUmQUsX4uniXZR7gJsvu7nfbFkot02xVA02ZZtIPo4FQMmoeXSykSlSp5rbsUAI2A3wVM9RpQBIdRRS7NIwAe3mAVUOoX+IxYYa+Arlpak+9Oij0jhsf50jt+rD/AIJvbXPUN8pOX/uguLHDjERXpkdODcwox/Occxv5z3OJ6IB0AHy2/Vh8K2AfDWw+GwCth8I4YHBT3w1sK+ETghWw4GFhDBTHDDDk4bBD2wrYWFgETjk4cnDE4Dm2Ma8f6ULJQz9vPGxsOzLIOtx+dsQRjZsZv470mrLhJ3imjP1NdP7Riqpv3ewf/bvsP/RwsYphYqND4PzKmkposvrJfZ4jUPLINBQSx6NacyW/ltJ0Nuirgc4kighkVaZJAykuXeeOa4JvGF5I0AaQG3u3m37YqMwpHifRIQWAUmzagLqGAuO4BG3bBY3DUQy+KQrMtTynqbgAxvAZFQat7oVFmG2+rAj6LyypEsMUg6PGjfaoOJgwKeF1ZzcqpD1KoYz843aP9SjBUMZHQw9sMDhE4B8K2PGWdUF3ZVHqxCj7TiLNnECKzGRbKpYkHV5QSpO3WxVh/qn0wFiMIYj0lSsiK6bqwDA9Nj+o49r4Do4bDjCwDjDYcnDAYKRw+EcMMA+GIw2OhghYRGGvhYKRwhhHCwQ+FhsPgrm2Gx0MI4DjAx4mUXOyusW1yItYHxjYSD9nBQcR66ASRuh6OjL9oIwR8eaxhYtf3KSeh+zCxWtRepka1sdRWroheafRT05kADyGzSaWa1wt9ug1bHYWx6y8F1VJQtVm+uUSJJGBfRB1Z2dSVNyBte2/c46zCWirKaipEqH9pjKxq7xaYQr6AUuNwobe5BJJY9Dh88z3MqSmkoJpoDGgFK8Qs0ioUuu5AJUoNmF7bA2OKy0bwJrNdA8Z6xzN9jAN+u+D7NKtooy6RPMQVGhLaiCwBPmNrAG/1Yx7+58rfpauEnqkcgH8lijftLjZqqRlRmVC7KpIQEAsQLgAnYE9N8ZUL5pXZh7W0cKDkqEkVgo3VTGWRmZTcuOYthvstiN8Tcvoal5dVQ5VI9Bj0PfXdVL8weobUAPzSPTEfOK+svByI2UywyM0ZQMEl0eUSSC4UhyvwsjX6jECPLczeMnmvFKYoRdpFYcwNIJCAAQtwI22Hci+KLT9z0skVRFPKHEkwkjJBkMcQZfo/Nb8lSLj889bXL1+U0sLrLI+i9QjKDYjXIWUJ5gbKzuxsLde1sV1FwpVc1ZJq1mKMjBQzEWDA2IuAbgEXt3OJT5bR0xqUlnCCrkaYoSqBWQqx0EDa10J1Hc7jqcApvECiRiup7LfWRHsgBAud7kEkAaQfqxEqvEunUkJFO7D1CIPeCA+Zr++dPTsfr8qiqymKeXmRefUWLlGdXZl1kKRcEdNjYX6dMJOOKWI2ipvNeRVChUJ0IJN9Vit7n4XHc4A3oqoSRpIvuuiuL9bMAw+44kXxEyusE8MUoBAkRXsQQRqANiCAdvliXiIa2FbCwr4BXw4GGwxOA6OGvhXw2rAOcOBjgnD68A5OGvjkthi2A7vhXx568LVgPS+Ob4ra7PaaEXlnhjH8aRV/WcDlb4pZXFt7UHPpHG7/eF0/fgDUnHOrGWV/jfRr+Lhnk9CdKD7yT92BzMfHCpIvDSRICbBpC8m/X8nQL2I2+IxRrf7m4PzcLGIf358x9Kb+iP/AD4WCbU/AmUwPIairm5FPC8dzpJLSNcqoPRbW1E2Owxc8QcFxtW1AGYUpBDmMPUhpmkt5I3LnYk9Wv8ADAicxmphLTRzq0TMC/L0vE5AsCCy77bXxDSlflh9BMevlagNtZXVp23uRv8AHfFVoHhAslLm6xSqUZopYyp+IWRSCNmB0ggjY4+gwMfNeSZlKmY5fNOjxkNFDdk0BlQ8kWWw06UZQfiL98fSmIqiqqqraKJ1hMMntCLJFdZSYDJoLahYDynWdr7WxScPZbmgqIpKiViimzKZAbrobXdV8r3kIKnqFQdOmDm+HvgM/HAFRIxaate5UoSC7syXkKhyWUNu/TTawsPXFjS+HdMurW8khbTqJI3sjKeoJIN72JNrD0wX3wr4Cng4WpFVU5KuF1W5l5Dubm+om/1/LE6hyyGHUY40TVa9h6KFFh+SLACwxJvhr4I9CcIY89WET3xB2WwxbFPX8SUkP42pgT5yLf7L4HK/xYyyK9pmlI7RRs33my/fgDvVhi2MkrPHOnH4qlnb4uyJ9ylsUdZ4zVzxtJDSxJGpCtIdcgUt0B90AnAbtqw2rHzLVeJebTB2FQyottXKjRAoJsLkLcXO3XFdN+EKqmeqeaSSJGKsWmIJIAJIUsNQAIvb1xVfTOYcRUkH46pgjPo8qA/Ze/3YHq/xSyyP/wCo5n6NGf7wLY+dsp4enqV1U8ZlOsRlEGpwSuoFgB5UNiNR2uDgj4ghpaOnSneiBrZI+Y8nNktCGJMYALkO2n3ugw0NCzDxypluIaaaU/xmWMf+4/dihrfGyrZdUVJFGt9Idi8g1Wva9lF7b2wOfu2p1p6Om9ihliiVfaOYgDySXNzG6G62B6nrfcYjZqDmLqKGneOngj81wqxq4VnkkcoNCllUfHy29MEe1f4q5nL0qOWP82ir95BP34HK3iCrl/G1NRJ/Kmdh9hawxXWNr2Ntt+1zcgX+o/ZidmNG1PpAlR1mhjfVGSQVJuVNwCGV1sR6rip2gEXNzc37+v8AxwQcNcKTVhl0skQijaVmmJRSovexItYEbk7DErLc8hp6OKNooKsu8r6JVYNTtYJ5WB8weyv6eW1r49+AM0mkr6ZHnYRh2blGTSrkktylW9jrchdPTfAQfbI6IsaOoeSRkkhkk0cvSNaMHgYMSAwW19jYnpfFzlWSoMokmqdLxcxZYhHKI5QxbkyC8ilD5VB0C7Gw+eBPOKKSGV1miMLkluWdityTaxNwPS/bFtPlFS+X00ii9OXqNKKSTrXd5WFrWKrpuOgj+JuHHNyv/JV/9PD/ANHCxXfgKf8ANX+kj/5sLBPYZeJGV0Cw0tVl4ZY52lBBDAeTSNlf3bEH53PXAvw7xNUULs9NJoZgAwIDK1jcXB9DffrucaDWZO4yqimWOOtSGee0MWt4ykoKjWB5i6yb9Ba4HxIzXwRZhG0y+x0MtPpjkg3iVk/ygFr6gx0stie5ODWkfjniL2qpWSKRmjSKIRKQw5bKill83U8wE3ub7b7Y+m6WpEiJIOjqrfzgD/bj5Hzeh9nlMfMiltbzwvzI9+wbufX0wZ03i7WxQRQxrCvLRU1FS7EAWBNyADiWG30XfDM1tzsPjt+vHzll/FOb5i0qrWmJYo3lcgiFQii580a3+04C6nNJ5t5JppO51yO/23Jw0PqvMOKKOD8bVQJ8DIt/sBvgcrPFvLE92Z5T/m4nt9rADGHcO0tE8EzSRVBljhmfmCRRThgBy7iwa5YhNNzcsO3TqpycUa0VUTFWRypzWhF7LpIDJLa9gGIB6XIIthoafWeOEN7QUsshvYanVbn5KGP1YHcx8aq4sVSGnhtsQyu7g/HUwH9XAJnueGonE6RR0xUIFSAaEUobgqABY33x5U0D1c7lnjRmLyySyMERbtdmPzZgAALkkADDSbENZ4l5nKbGqKAm3kVUG57kC4GKrMnlmimlnqJphHIIwxLSRM5uRuzbXVWYbdsR+IKCGF1EFStSpW7MFKWcEhhY76SRdT3BGPfMsuhjoqeRKi80l2kg3tp1yKjrcAXAUqRvvuDvirEOkypjOkT2RWYBpBZlA0h2IK7MQpvbHnnCQpLKlO5lhuOXK6aX07HobaTe6nbe3xxD6C1zbcgdhfrtgg4SghXm1VSqyRU4X6Etp50jkqidzpFizWB2HxwEOyzQQxw08hqI+aZHTzB476xdQCdS3970ti14ZJnpZ8vQaZZnWdXJVYysSMxV2Pug2uD01Wv1xHqM/aSqR4W9ijVrRCK6rCp7+TdierNuT32AGO62tnMzqOTK80PswSFdScu6hBEF6G6qwt6m43IwVXGkqIOYhjlS94XBU2JJHl6WJuBa31dcW2YVEiU9Nls/LjjEwndwC8sZk1LpcXspCnUUG+63sdsRjxFUo0bSazNTlUR5CxCaAVCGM7al63O4K4fJqN55VelQ8yCFqibmuHVmjYanW43vcHSe99ziC3z/ACyPLJp6ZKucSwrHMpDARPKChClALhgCSCSenTHlxHkNbUr7c/JcPAk7pG6qYYbWW8bEFVNiRpuL3wN5jnFRU2E00s1iWXmMXILBQbE772G3Qdupxf5PmeYVcK0UTF4olQGmSyPJHrLEfnSAd7HYEG3XFAlDCXZUQXZiFUepJsPvxcStWUYmoWVozIV1x2DMTYr5SL9QSDp6g2xquX8E01PUrLRTJrjkZZVqGXyrZWdqdtNmkiFxr3sbg74E8szeCmWsqIofbWL3Wchl9mVy4jYSyKzlyWGwtv3wTQV4VqoI5itWZBTuNMyxqCzWYMB5vd3HUbje1r41ringyKemVWSloC1TqjlUM/Mi5TEBtgUaxuVOxKi3xCskrKCWJaavgZWieEw8l7yytPYytI5OkiwjNjYr06g4KeLPEF6eGnWmiqoXYgM1QNLskIsBpIIIYMLsLHYdcRQnxvkNClLRz0kgCNHMhZ0cPPJHIFvpAIQm7bm3QA/AOo8zlhVlikaMMysSps11DBSGHmFtTdD3xpuR5xHm9I1JXGUVGpBFULE0ial2DELsrWaznYMtje4vis/vcUxR3izOKYJJy2CxohL7bRmWdUfqN723xUod4dRV1TNWxQO8cw0shkZmGhlDjQ4Cu3c7+X44u+M+NldXho2Zo5lUTSyIFk0jpCgsNEIN3sO8jWsNseXFOXwrUjL4hSRBGUpUs3nN49455ASNWs29FIHY4DQ0fLYFW5l10teyhd9QI6k9N8Epc0fmL/NGFjw5hwsE2M8jpsySl5kU0lPSXZua0pjhG4Uny3O5IFgLk9BfFZXyeQUSRQySiVw1Qg1vK7PZOXIQGCEWFtr33xdPmElRlNSZlUIlRCIFjjCIsrEtIbL6pt8yMB1Js6dffXp73vDpfv6YNDPijhyNJI5aiR6d5ow5phAZH1r9Gyxuh5ZLFSRcgrqFximXOaV44qeaFhDFLIySxlBUGNzfS9xoc/HboMenEdRWS1761kWoRwViQXaO3nXQI777hiV6kk98XvCOYTVc/wDhMscVOBMKiTQkZe6Mx5h06XYNpNjv3ANiQFtV5ZS0cKVcCVZo50kDxo3NjljFlCTEgNCzgm5/II23tgX4Pz6PL5xO1Izxyh425lyoiMgJ5RYASMFGk6uvqLnBX7XVZPCqUsBmpwRepMjMsk7KdLRLG5EaeYWUr5z13tjwySrpqEKmY1LyVL6JOXJE9RFThwJGDoW2kbbVp3A+ZuVTcdZA4g9vRlkgqKl3BiDBFjZV5OpCo5bDzKb+owNUfEc8VNNTI/0E3voVB7g+UndL2F7dcaBl1Is4zUUs7FKyRYIJpAx5jKOa8ZVV8qlfKJCosCBgZ4dzTLYUSOopJHluzPUFg2iQXCBYhYPGDuVY7kfYR4wcOvHM8UJFVULyAvKjLxRvIWB1lwDdRps2kqCxvuBiy8SeFI8talUKJFZDrkDkcyVDZ/Lc8vYqbgm9z06YruAM/wDZKiRCz8upQ07SptIuprLIne4O5HofUDHnx1wbLlkqxyMJEddSyKpAJuQwIJ2YW9dxbAQOHaHnyOgA1NHKqAso+kKnlhdRF2L2Ufyr4KOOjeKlnhQyNPTKJ5+SSl1tFoQMCsJBVtQWzX3vvgZzvJJqCqETsBIpjdJBfTZrMj9Lix6i2xB641NaRKWGTMaTMGFG0NpY4lYl6g/RkgNYw3kYMdgR8rYEZ9PwdJJ+D4qeJjNUwNI2prHUJGBJB2RFUAg23ueuPeu4W1pFFCxqa0TvBIIxZI1jjVVTe2oCxPMtbYgnYaqPhfieagqBUxhXk0up5mpgdQsSbMCT364K8kzd6ATV8QaeeREMvk/weFpnMhEhUgliLWAtpvvgI/FPDkiJCk8MNIYIY1kneUapjoBsqJcuV90WG9rE7YoajLvZhDKp50TMHWaPmICVbeO7KDHILXNumoWv1x70uuvSpeoqVDU8LSRiRhqZjIvkVm3IsWsL7Ei2KuhpzJDOebpESpIYzqs4LrHtby6gWXr139MRRdl/iBEpzET0plhrGaRIS4skjatRLWuCbg6l38oxdZLlbV0CSUc0dDSR080FQC3MlDNI0jq2oDWH8hButtxt3y2GVNEga1yFKnSSdQboCCNFx1uDfF9l3GT+ztSVKLPTOI1P5MyKnuctxsdPYOGHbYYCTFnNFTAQxxCoW+tq3QY6gPsV5AL+RUsNmNmOq4scW/Ddc0PNzGsgqnm8irU2CALNG0YdBIoUuthY7jzdO+Kes8PatKT2w6DGY0kCAkzFGYC7IF8tgbk3ttjyq/EGtlpGpJZFljbqzAmTqGHmB6D0tgLzi+joatAaGeWWopoYo+WyH6WNLBnjI7jVcgdbMbb3I9SUtYuX1Vk0UolgMpZdLNJfSgUkb2JBI+Ix7eH0sZqoVKMswMrJMspWxETkBlO1tuoIPzx58O8UCnWojnT2yKojS6O7qBKrB1J3vsb3I67WOKBkDewH1dcazleW1ppTlEjGGcrz4HcjQ8ZAD06sRdT5gSBexUjYda3gzK3qoeYBHSwwuWjfRrleTUZTyZGIu8fLsAexsdV8SMwoFNHWI61IM9Tzkkkpw2rS3LceUWjYu1ywHa2CSBitWuy+FUWo0RGZ7rDLcLOgTUr6ejgadtxtgalm1szN5mYlmPS5JuenS59MaBw9HBLElBPeSFnaSLQNE4ldQPK9yirZSSGVuvbbFJXcOw82UQvLy0J069JOgEC5YBQzb30gXt0B64FUMsjSksEFlUbIvlVFsLnv82JuSdziWlRBIgWZTG6IwWWJQdZ6oJUJAPddYN7abg2JwZ8MU9DRyR1CzVZkQOWTQoVxYqU2NyDcfAgH0xG4X4PdJaeqI5sCSRghdLFn18tI9N7+Zx1ItpIPrgaDf7ja/wDgsn3f8cPj6G/dMfzaT/az/wBLD4bNMx8G/drv0cX+8OM/g/fS/wCkL/vcPhYHq1jin/GlR+n/AP18OB3Mv3vn36Sl/wDUphYWCrv+57/EVn6Wn/8AdjOON/8AGNZ+mf8AswsLBGm+AP4uo+Y/VjIM2/fE36WX9tsLCwHND+Oi/SR/tjBj4m/jZP08n6jhYWAqeOPx8H+i037BxIpP8XP/ACan9uDDYWAEh1xoPhz/AIvzj/Rj+xUYWFgRnvcfPBHk37xzD+RTf+pTCwsFDUvXHUXvL8x+vCwsEa9F/jyP9Cf2JsZrnvSD9EP2mw+FgV5cO/j1+Uv+6fFcOgwsLAax4ee7lH6et/XFgmj92v8A0Un++GHwsRQon4n/AMVP2MRabr9T/sthYWKghyv8Sv8AKf8AZbF54dfvWp/1P2XwsLBWG4WFhYiv/9k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husd.org/cms/lib07/AZ01001450/Centricity/Domain/1942/Interactive%20Note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0308"/>
            <a:ext cx="6013938" cy="60139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021354">
            <a:off x="434507" y="2168814"/>
            <a:ext cx="514492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YOUR NAME &amp; Desk #</a:t>
            </a:r>
          </a:p>
          <a:p>
            <a:pPr algn="ctr"/>
            <a:r>
              <a:rPr lang="en-US" sz="4000" b="1" dirty="0" smtClean="0"/>
              <a:t>Ms. Santos</a:t>
            </a:r>
          </a:p>
          <a:p>
            <a:pPr algn="ctr"/>
            <a:r>
              <a:rPr lang="en-US" sz="4000" b="1" dirty="0" smtClean="0"/>
              <a:t>Math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58" t="13020" r="8223" b="5208"/>
          <a:stretch/>
        </p:blipFill>
        <p:spPr>
          <a:xfrm>
            <a:off x="2377440" y="901338"/>
            <a:ext cx="8658861" cy="59566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09805"/>
            <a:ext cx="10515600" cy="691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PERIOD ONLY Team Practice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5108" y="1934308"/>
            <a:ext cx="23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D60093"/>
                </a:solidFill>
              </a:rPr>
              <a:t>22x</a:t>
            </a:r>
            <a:r>
              <a:rPr lang="en-US" sz="3600" b="1" baseline="30000" dirty="0" smtClean="0">
                <a:solidFill>
                  <a:srgbClr val="D60093"/>
                </a:solidFill>
              </a:rPr>
              <a:t>2</a:t>
            </a:r>
            <a:r>
              <a:rPr lang="en-US" sz="3600" b="1" dirty="0" smtClean="0">
                <a:solidFill>
                  <a:srgbClr val="D60093"/>
                </a:solidFill>
              </a:rPr>
              <a:t>y + 18x</a:t>
            </a:r>
            <a:endParaRPr lang="en-US" sz="3600" b="1" dirty="0">
              <a:solidFill>
                <a:srgbClr val="D600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0080" y="3625222"/>
            <a:ext cx="23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17r</a:t>
            </a:r>
            <a:r>
              <a:rPr lang="en-US" sz="3600" b="1" baseline="30000" dirty="0" smtClean="0">
                <a:solidFill>
                  <a:schemeClr val="accent5"/>
                </a:solidFill>
              </a:rPr>
              <a:t>3</a:t>
            </a:r>
            <a:r>
              <a:rPr lang="en-US" sz="3600" b="1" dirty="0" smtClean="0">
                <a:solidFill>
                  <a:schemeClr val="accent5"/>
                </a:solidFill>
              </a:rPr>
              <a:t> + 6xy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279" y="5787851"/>
            <a:ext cx="23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8d + 33y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#2 Multiplying Polynomials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Binomials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387686"/>
              </p:ext>
            </p:extLst>
          </p:nvPr>
        </p:nvGraphicFramePr>
        <p:xfrm>
          <a:off x="1290349" y="1346056"/>
          <a:ext cx="8996651" cy="358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469"/>
                <a:gridCol w="436418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(x + 3)(x</a:t>
                      </a:r>
                      <a:r>
                        <a:rPr lang="en-US" sz="2800" baseline="0" dirty="0" smtClean="0"/>
                        <a:t> + 4)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Steps - FOIL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 smtClean="0"/>
                        <a:t>1</a:t>
                      </a:r>
                      <a:r>
                        <a:rPr lang="en-US" sz="2500" b="1" dirty="0" smtClean="0"/>
                        <a:t>. Multiply the FIRST terms</a:t>
                      </a:r>
                      <a:endParaRPr lang="en-US" sz="2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 smtClean="0"/>
                        <a:t>2</a:t>
                      </a:r>
                      <a:r>
                        <a:rPr lang="en-US" sz="2500" b="1" dirty="0" smtClean="0"/>
                        <a:t>. Multiply the OUTTER terms</a:t>
                      </a:r>
                      <a:endParaRPr lang="en-US" sz="2500" b="1" dirty="0"/>
                    </a:p>
                  </a:txBody>
                  <a:tcPr/>
                </a:tc>
              </a:tr>
              <a:tr h="619904">
                <a:tc>
                  <a:txBody>
                    <a:bodyPr/>
                    <a:lstStyle/>
                    <a:p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 smtClean="0"/>
                        <a:t>3</a:t>
                      </a:r>
                      <a:r>
                        <a:rPr lang="en-US" sz="2500" b="1" dirty="0" smtClean="0"/>
                        <a:t>. Multiply</a:t>
                      </a:r>
                      <a:r>
                        <a:rPr lang="en-US" sz="2500" b="1" baseline="0" dirty="0" smtClean="0"/>
                        <a:t> the INNER terms</a:t>
                      </a:r>
                      <a:endParaRPr lang="en-US" sz="2500" b="1" dirty="0" smtClean="0"/>
                    </a:p>
                  </a:txBody>
                  <a:tcPr/>
                </a:tc>
              </a:tr>
              <a:tr h="644236">
                <a:tc>
                  <a:txBody>
                    <a:bodyPr/>
                    <a:lstStyle/>
                    <a:p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 smtClean="0"/>
                        <a:t>4</a:t>
                      </a:r>
                      <a:r>
                        <a:rPr lang="en-US" sz="2500" b="1" dirty="0" smtClean="0"/>
                        <a:t>. Multiply the LAST terms</a:t>
                      </a:r>
                      <a:endParaRPr lang="en-US" sz="2500" b="1" dirty="0"/>
                    </a:p>
                  </a:txBody>
                  <a:tcPr/>
                </a:tc>
              </a:tr>
              <a:tr h="706582">
                <a:tc>
                  <a:txBody>
                    <a:bodyPr/>
                    <a:lstStyle/>
                    <a:p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 smtClean="0"/>
                        <a:t>5</a:t>
                      </a:r>
                      <a:r>
                        <a:rPr lang="en-US" sz="2500" b="1" dirty="0" smtClean="0"/>
                        <a:t>. Combine Like</a:t>
                      </a:r>
                      <a:r>
                        <a:rPr lang="en-US" sz="2500" b="1" baseline="0" dirty="0" smtClean="0"/>
                        <a:t> Terms &amp; Write </a:t>
                      </a:r>
                      <a:br>
                        <a:rPr lang="en-US" sz="2500" b="1" baseline="0" dirty="0" smtClean="0"/>
                      </a:br>
                      <a:r>
                        <a:rPr lang="en-US" sz="2500" b="1" baseline="0" dirty="0" smtClean="0"/>
                        <a:t>     in descending order</a:t>
                      </a:r>
                      <a:endParaRPr lang="en-US" sz="25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946390" y="1813728"/>
            <a:ext cx="4344237" cy="494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6390" y="2307771"/>
            <a:ext cx="4344237" cy="494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6389" y="2801814"/>
            <a:ext cx="4344237" cy="610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6389" y="3411971"/>
            <a:ext cx="4344237" cy="74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6389" y="4159961"/>
            <a:ext cx="4344237" cy="702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1125"/>
            <a:ext cx="10515600" cy="257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Multiplying Polynomials	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265016"/>
              </p:ext>
            </p:extLst>
          </p:nvPr>
        </p:nvGraphicFramePr>
        <p:xfrm>
          <a:off x="1277649" y="469901"/>
          <a:ext cx="8996651" cy="6508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469"/>
                <a:gridCol w="4364182"/>
              </a:tblGrid>
              <a:tr h="547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800" b="1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800" dirty="0" smtClean="0"/>
                        <a:t> + 4x -</a:t>
                      </a:r>
                      <a:r>
                        <a:rPr lang="en-US" sz="2800" baseline="0" dirty="0" smtClean="0"/>
                        <a:t> 2</a:t>
                      </a:r>
                      <a:r>
                        <a:rPr lang="en-US" sz="2800" dirty="0" smtClean="0"/>
                        <a:t>)(x</a:t>
                      </a:r>
                      <a:r>
                        <a:rPr lang="en-US" sz="2800" baseline="0" dirty="0" smtClean="0"/>
                        <a:t> + 6)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Steps – Box Method</a:t>
                      </a:r>
                      <a:endParaRPr lang="en-US" sz="2800" dirty="0"/>
                    </a:p>
                  </a:txBody>
                  <a:tcPr/>
                </a:tc>
              </a:tr>
              <a:tr h="113104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5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500" b="1" dirty="0" smtClean="0"/>
                        <a:t>Draw the box</a:t>
                      </a:r>
                      <a:endParaRPr lang="en-US" sz="2500" b="1" dirty="0"/>
                    </a:p>
                  </a:txBody>
                  <a:tcPr/>
                </a:tc>
              </a:tr>
              <a:tr h="156764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x   +  6 </a:t>
                      </a:r>
                    </a:p>
                    <a:p>
                      <a:pPr algn="l"/>
                      <a:r>
                        <a:rPr lang="en-US" sz="2500" b="1" dirty="0" smtClean="0"/>
                        <a:t>             x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500" b="1" dirty="0" smtClean="0"/>
                        <a:t>                          </a:t>
                      </a:r>
                    </a:p>
                    <a:p>
                      <a:pPr algn="l"/>
                      <a:r>
                        <a:rPr lang="en-US" sz="2500" b="1" dirty="0" smtClean="0"/>
                        <a:t>            +4x</a:t>
                      </a:r>
                    </a:p>
                    <a:p>
                      <a:pPr algn="l"/>
                      <a:r>
                        <a:rPr lang="en-US" sz="2500" b="1" dirty="0" smtClean="0"/>
                        <a:t>            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2.</a:t>
                      </a:r>
                      <a:r>
                        <a:rPr lang="en-US" sz="2500" b="1" baseline="0" dirty="0" smtClean="0"/>
                        <a:t> Label your rows and columns</a:t>
                      </a:r>
                      <a:endParaRPr lang="en-US" sz="2500" b="1" dirty="0"/>
                    </a:p>
                  </a:txBody>
                  <a:tcPr/>
                </a:tc>
              </a:tr>
              <a:tr h="156764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x   +  6 </a:t>
                      </a:r>
                    </a:p>
                    <a:p>
                      <a:pPr algn="l"/>
                      <a:r>
                        <a:rPr lang="en-US" sz="2500" b="1" dirty="0" smtClean="0"/>
                        <a:t>             x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500" b="1" dirty="0" smtClean="0"/>
                        <a:t>                          </a:t>
                      </a:r>
                    </a:p>
                    <a:p>
                      <a:pPr algn="l"/>
                      <a:r>
                        <a:rPr lang="en-US" sz="2500" b="1" dirty="0" smtClean="0"/>
                        <a:t>            +4x</a:t>
                      </a:r>
                    </a:p>
                    <a:p>
                      <a:pPr algn="l"/>
                      <a:r>
                        <a:rPr lang="en-US" sz="2500" b="1" dirty="0" smtClean="0"/>
                        <a:t>            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3. Multiply into the box</a:t>
                      </a:r>
                      <a:endParaRPr lang="en-US" sz="2500" b="1" dirty="0"/>
                    </a:p>
                  </a:txBody>
                  <a:tcPr/>
                </a:tc>
              </a:tr>
              <a:tr h="828189">
                <a:tc>
                  <a:txBody>
                    <a:bodyPr/>
                    <a:lstStyle/>
                    <a:p>
                      <a:pPr algn="ctr"/>
                      <a:r>
                        <a:rPr lang="en-US" sz="2500" b="1" baseline="0" dirty="0" smtClean="0"/>
                        <a:t>4x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2500" b="1" baseline="0" dirty="0" smtClean="0"/>
                        <a:t>+ 6x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2500" b="1" baseline="0" dirty="0" smtClean="0"/>
                        <a:t>= </a:t>
                      </a:r>
                      <a:r>
                        <a:rPr lang="en-US" sz="2500" b="1" baseline="0" dirty="0" smtClean="0">
                          <a:solidFill>
                            <a:srgbClr val="FF0000"/>
                          </a:solidFill>
                        </a:rPr>
                        <a:t>10x</a:t>
                      </a:r>
                      <a:r>
                        <a:rPr lang="en-US" sz="2400" b="1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2500" b="1" baseline="0" dirty="0" smtClean="0"/>
                        <a:t>-2x + 24x = </a:t>
                      </a:r>
                      <a:r>
                        <a:rPr lang="en-US" sz="2500" b="1" baseline="0" dirty="0" smtClean="0">
                          <a:solidFill>
                            <a:srgbClr val="0070C0"/>
                          </a:solidFill>
                        </a:rPr>
                        <a:t>22x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4. </a:t>
                      </a:r>
                      <a:r>
                        <a:rPr lang="en-US" sz="2500" b="1" dirty="0" smtClean="0"/>
                        <a:t>Combine</a:t>
                      </a:r>
                      <a:r>
                        <a:rPr lang="en-US" sz="2500" b="1" baseline="0" dirty="0" smtClean="0"/>
                        <a:t> Like Terms (Add the peanuts!)</a:t>
                      </a:r>
                      <a:endParaRPr lang="en-US" sz="2500" b="1" dirty="0"/>
                    </a:p>
                  </a:txBody>
                  <a:tcPr/>
                </a:tc>
              </a:tr>
              <a:tr h="74629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+ 10x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500" b="1" baseline="0" dirty="0" smtClean="0">
                          <a:solidFill>
                            <a:schemeClr val="dk1"/>
                          </a:solidFill>
                        </a:rPr>
                        <a:t> + 22x – 12</a:t>
                      </a:r>
                      <a:endParaRPr lang="en-US" sz="2800" b="1" baseline="300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5. Write in descending order</a:t>
                      </a:r>
                      <a:endParaRPr lang="en-US" sz="25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66891"/>
              </p:ext>
            </p:extLst>
          </p:nvPr>
        </p:nvGraphicFramePr>
        <p:xfrm>
          <a:off x="2932672" y="1076420"/>
          <a:ext cx="137621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109"/>
                <a:gridCol w="68810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2215"/>
              </p:ext>
            </p:extLst>
          </p:nvPr>
        </p:nvGraphicFramePr>
        <p:xfrm>
          <a:off x="2895726" y="2601575"/>
          <a:ext cx="14385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282"/>
                <a:gridCol w="71928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50080"/>
              </p:ext>
            </p:extLst>
          </p:nvPr>
        </p:nvGraphicFramePr>
        <p:xfrm>
          <a:off x="2891200" y="4207035"/>
          <a:ext cx="1396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418"/>
                <a:gridCol w="7065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6x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4x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+24x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-2x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-12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2891200" y="4131182"/>
            <a:ext cx="1261700" cy="818763"/>
          </a:xfrm>
          <a:custGeom>
            <a:avLst/>
            <a:gdLst>
              <a:gd name="connsiteX0" fmla="*/ 26171 w 1183252"/>
              <a:gd name="connsiteY0" fmla="*/ 613175 h 818763"/>
              <a:gd name="connsiteX1" fmla="*/ 1136514 w 1183252"/>
              <a:gd name="connsiteY1" fmla="*/ 221289 h 818763"/>
              <a:gd name="connsiteX2" fmla="*/ 918800 w 1183252"/>
              <a:gd name="connsiteY2" fmla="*/ 25346 h 818763"/>
              <a:gd name="connsiteX3" fmla="*/ 396286 w 1183252"/>
              <a:gd name="connsiteY3" fmla="*/ 787346 h 818763"/>
              <a:gd name="connsiteX4" fmla="*/ 26171 w 1183252"/>
              <a:gd name="connsiteY4" fmla="*/ 613175 h 81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252" h="818763">
                <a:moveTo>
                  <a:pt x="26171" y="613175"/>
                </a:moveTo>
                <a:cubicBezTo>
                  <a:pt x="149542" y="518832"/>
                  <a:pt x="987743" y="319260"/>
                  <a:pt x="1136514" y="221289"/>
                </a:cubicBezTo>
                <a:cubicBezTo>
                  <a:pt x="1285285" y="123318"/>
                  <a:pt x="1042171" y="-68997"/>
                  <a:pt x="918800" y="25346"/>
                </a:cubicBezTo>
                <a:cubicBezTo>
                  <a:pt x="795429" y="119689"/>
                  <a:pt x="545057" y="682117"/>
                  <a:pt x="396286" y="787346"/>
                </a:cubicBezTo>
                <a:cubicBezTo>
                  <a:pt x="247515" y="892575"/>
                  <a:pt x="-97200" y="707518"/>
                  <a:pt x="26171" y="61317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1515568">
            <a:off x="2969696" y="4500936"/>
            <a:ext cx="1324196" cy="898018"/>
          </a:xfrm>
          <a:custGeom>
            <a:avLst/>
            <a:gdLst>
              <a:gd name="connsiteX0" fmla="*/ 26171 w 1183252"/>
              <a:gd name="connsiteY0" fmla="*/ 613175 h 818763"/>
              <a:gd name="connsiteX1" fmla="*/ 1136514 w 1183252"/>
              <a:gd name="connsiteY1" fmla="*/ 221289 h 818763"/>
              <a:gd name="connsiteX2" fmla="*/ 918800 w 1183252"/>
              <a:gd name="connsiteY2" fmla="*/ 25346 h 818763"/>
              <a:gd name="connsiteX3" fmla="*/ 396286 w 1183252"/>
              <a:gd name="connsiteY3" fmla="*/ 787346 h 818763"/>
              <a:gd name="connsiteX4" fmla="*/ 26171 w 1183252"/>
              <a:gd name="connsiteY4" fmla="*/ 613175 h 81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252" h="818763">
                <a:moveTo>
                  <a:pt x="26171" y="613175"/>
                </a:moveTo>
                <a:cubicBezTo>
                  <a:pt x="149542" y="518832"/>
                  <a:pt x="987743" y="319260"/>
                  <a:pt x="1136514" y="221289"/>
                </a:cubicBezTo>
                <a:cubicBezTo>
                  <a:pt x="1285285" y="123318"/>
                  <a:pt x="1042171" y="-68997"/>
                  <a:pt x="918800" y="25346"/>
                </a:cubicBezTo>
                <a:cubicBezTo>
                  <a:pt x="795429" y="119689"/>
                  <a:pt x="545057" y="682117"/>
                  <a:pt x="396286" y="787346"/>
                </a:cubicBezTo>
                <a:cubicBezTo>
                  <a:pt x="247515" y="892575"/>
                  <a:pt x="-97200" y="707518"/>
                  <a:pt x="26171" y="61317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92800" y="2239108"/>
            <a:ext cx="4470400" cy="1488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2800" y="3847961"/>
            <a:ext cx="4540738" cy="1559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14293" y="6260124"/>
            <a:ext cx="4237892" cy="750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26015" y="5458488"/>
            <a:ext cx="4437185" cy="750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14293" y="1011465"/>
            <a:ext cx="4344237" cy="1122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00271" y="2239107"/>
            <a:ext cx="2487844" cy="1500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14008" y="1023185"/>
            <a:ext cx="2685422" cy="1192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91198" y="4211865"/>
            <a:ext cx="377650" cy="360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51403" y="4217883"/>
            <a:ext cx="377650" cy="360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91198" y="4569455"/>
            <a:ext cx="377650" cy="360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51402" y="4595741"/>
            <a:ext cx="501497" cy="360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91197" y="4949247"/>
            <a:ext cx="501497" cy="360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16452" y="4967668"/>
            <a:ext cx="501497" cy="360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53796" y="5372516"/>
            <a:ext cx="2534319" cy="793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033953" y="6260124"/>
            <a:ext cx="3220218" cy="597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53796" y="3814005"/>
            <a:ext cx="2345634" cy="1513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Multiplying Polynomials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 smtClean="0"/>
              <a:t>Now you try!: Simplify (2x – 3)(4x + 2)</a:t>
            </a:r>
          </a:p>
        </p:txBody>
      </p:sp>
    </p:spTree>
    <p:extLst>
      <p:ext uri="{BB962C8B-B14F-4D97-AF65-F5344CB8AC3E}">
        <p14:creationId xmlns:p14="http://schemas.microsoft.com/office/powerpoint/2010/main" val="75137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Practice – Multiplying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Each group has a set of squares containing multiplied polynomials and their simplified answers. With your table group, work out the problems and match them with the answers until you have a completed grid.</a:t>
            </a:r>
          </a:p>
          <a:p>
            <a:pPr marL="228600" lvl="1">
              <a:spcBef>
                <a:spcPts val="1000"/>
              </a:spcBef>
            </a:pPr>
            <a:r>
              <a:rPr lang="en-US" sz="3000" dirty="0" smtClean="0"/>
              <a:t>When you finish, </a:t>
            </a:r>
            <a:r>
              <a:rPr lang="en-US" sz="3000" u="sng" dirty="0" smtClean="0"/>
              <a:t>take a picture of the grid </a:t>
            </a:r>
            <a:r>
              <a:rPr lang="en-US" sz="3000" dirty="0" smtClean="0"/>
              <a:t>and text it to </a:t>
            </a:r>
            <a:r>
              <a:rPr lang="en-US" sz="3000" dirty="0" smtClean="0"/>
              <a:t>me at </a:t>
            </a:r>
            <a:r>
              <a:rPr lang="en-US" sz="3600" b="1" dirty="0">
                <a:solidFill>
                  <a:srgbClr val="00B050"/>
                </a:solidFill>
              </a:rPr>
              <a:t>(</a:t>
            </a:r>
            <a:r>
              <a:rPr lang="en-US" sz="3600" b="1" dirty="0" smtClean="0">
                <a:solidFill>
                  <a:srgbClr val="00B050"/>
                </a:solidFill>
              </a:rPr>
              <a:t>940)784-3726</a:t>
            </a:r>
            <a:r>
              <a:rPr lang="en-US" sz="3000" dirty="0" smtClean="0"/>
              <a:t>. </a:t>
            </a:r>
            <a:r>
              <a:rPr lang="en-US" sz="3000" dirty="0" smtClean="0"/>
              <a:t>Include the </a:t>
            </a:r>
            <a:r>
              <a:rPr lang="en-US" sz="3000" b="1" dirty="0" smtClean="0"/>
              <a:t>names</a:t>
            </a:r>
            <a:r>
              <a:rPr lang="en-US" sz="3000" dirty="0" smtClean="0"/>
              <a:t> of everyone in your </a:t>
            </a:r>
            <a:r>
              <a:rPr lang="en-US" sz="3000" dirty="0" smtClean="0"/>
              <a:t>team &amp; your </a:t>
            </a:r>
            <a:r>
              <a:rPr lang="en-US" sz="3000" b="1" dirty="0" smtClean="0"/>
              <a:t>team color</a:t>
            </a:r>
            <a:r>
              <a:rPr lang="en-US" sz="3000" dirty="0" smtClean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10158" b="22539"/>
          <a:stretch/>
        </p:blipFill>
        <p:spPr>
          <a:xfrm>
            <a:off x="2162629" y="-14651"/>
            <a:ext cx="7257141" cy="68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02"/>
            <a:ext cx="10515600" cy="1325563"/>
          </a:xfrm>
        </p:spPr>
        <p:txBody>
          <a:bodyPr/>
          <a:lstStyle/>
          <a:p>
            <a:r>
              <a:rPr lang="en-US" dirty="0" smtClean="0"/>
              <a:t>Partner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01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1. When Ms. Higgins </a:t>
            </a:r>
            <a:r>
              <a:rPr lang="en-US" sz="3200" dirty="0" smtClean="0"/>
              <a:t>(AFM &amp; </a:t>
            </a:r>
            <a:r>
              <a:rPr lang="en-US" sz="3200" dirty="0" err="1" smtClean="0"/>
              <a:t>Precalc</a:t>
            </a:r>
            <a:r>
              <a:rPr lang="en-US" sz="3200" dirty="0" smtClean="0"/>
              <a:t> teacher) gets </a:t>
            </a:r>
            <a:r>
              <a:rPr lang="en-US" sz="3200" dirty="0" smtClean="0"/>
              <a:t>a house, she wants to have a pool in the backyard surrounded by brick. The shaded area below represents where the bricks would be. Find the area of bricked portion.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576582" y="2857995"/>
            <a:ext cx="5777218" cy="2492890"/>
            <a:chOff x="4038855" y="3990109"/>
            <a:chExt cx="5777218" cy="2492890"/>
          </a:xfrm>
        </p:grpSpPr>
        <p:sp>
          <p:nvSpPr>
            <p:cNvPr id="4" name="Rectangle 3"/>
            <p:cNvSpPr/>
            <p:nvPr/>
          </p:nvSpPr>
          <p:spPr>
            <a:xfrm>
              <a:off x="5576582" y="3990109"/>
              <a:ext cx="4239491" cy="20158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06233" y="4589318"/>
              <a:ext cx="2701637" cy="11222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38855" y="4791018"/>
              <a:ext cx="1890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x</a:t>
              </a:r>
              <a:r>
                <a:rPr lang="en-US" sz="2800" b="1" baseline="30000" dirty="0"/>
                <a:t>2</a:t>
              </a:r>
              <a:r>
                <a:rPr lang="en-US" sz="2800" b="1" dirty="0"/>
                <a:t> +2x - 3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12985" y="4115068"/>
              <a:ext cx="97833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/>
                <a:t>x</a:t>
              </a:r>
              <a:r>
                <a:rPr lang="en-US" sz="2500" b="1" dirty="0" smtClean="0"/>
                <a:t> + 2</a:t>
              </a:r>
              <a:endParaRPr lang="en-US" sz="25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29566" y="4911900"/>
              <a:ext cx="103375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x – 2 </a:t>
              </a:r>
              <a:endParaRPr lang="en-US" sz="25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8117" y="6005945"/>
              <a:ext cx="11255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/>
                <a:t>x</a:t>
              </a:r>
              <a:r>
                <a:rPr lang="en-US" sz="2500" b="1" dirty="0" smtClean="0"/>
                <a:t> + 3</a:t>
              </a:r>
              <a:endParaRPr lang="en-US" sz="2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44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782" y="-13277"/>
            <a:ext cx="10515600" cy="1325563"/>
          </a:xfrm>
        </p:spPr>
        <p:txBody>
          <a:bodyPr/>
          <a:lstStyle/>
          <a:p>
            <a:r>
              <a:rPr lang="en-US" dirty="0" smtClean="0"/>
              <a:t>Partner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782" y="11724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2</a:t>
            </a:r>
            <a:r>
              <a:rPr lang="en-US" sz="3200" dirty="0" smtClean="0"/>
              <a:t>. What is the area of the shaded portion?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49828" y="1801700"/>
            <a:ext cx="6400546" cy="3078266"/>
            <a:chOff x="1349828" y="1801700"/>
            <a:chExt cx="6400546" cy="3078266"/>
          </a:xfrm>
        </p:grpSpPr>
        <p:sp>
          <p:nvSpPr>
            <p:cNvPr id="4" name="Rectangle 3"/>
            <p:cNvSpPr/>
            <p:nvPr/>
          </p:nvSpPr>
          <p:spPr>
            <a:xfrm>
              <a:off x="1349828" y="1801700"/>
              <a:ext cx="4449411" cy="24305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76319" y="2647218"/>
              <a:ext cx="1674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5</a:t>
              </a:r>
              <a:r>
                <a:rPr lang="en-US" sz="3200" dirty="0" smtClean="0"/>
                <a:t>x + 6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1194" y="4295191"/>
              <a:ext cx="2426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2</a:t>
              </a:r>
              <a:r>
                <a:rPr lang="en-US" sz="3200" dirty="0" smtClean="0"/>
                <a:t>x</a:t>
              </a:r>
              <a:r>
                <a:rPr lang="en-US" sz="3200" baseline="30000" dirty="0" smtClean="0"/>
                <a:t>2</a:t>
              </a:r>
              <a:r>
                <a:rPr lang="en-US" sz="3200" dirty="0" smtClean="0"/>
                <a:t> </a:t>
              </a:r>
              <a:r>
                <a:rPr lang="en-US" sz="3200" dirty="0"/>
                <a:t>+</a:t>
              </a:r>
              <a:r>
                <a:rPr lang="en-US" sz="3200" dirty="0" smtClean="0"/>
                <a:t> 4x – 1 </a:t>
              </a:r>
              <a:endParaRPr lang="en-US" sz="3200" dirty="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349828" y="2331964"/>
              <a:ext cx="4449411" cy="12152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0"/>
              <a:endCxn id="7" idx="3"/>
            </p:cNvCxnSpPr>
            <p:nvPr/>
          </p:nvCxnSpPr>
          <p:spPr>
            <a:xfrm>
              <a:off x="3574534" y="2331964"/>
              <a:ext cx="0" cy="1215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554184" y="2861164"/>
              <a:ext cx="1674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2x – 1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72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Polynomials &amp; Quadratics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#1 Adding and Subtracting </a:t>
            </a:r>
            <a:r>
              <a:rPr lang="en-US" dirty="0"/>
              <a:t>P</a:t>
            </a:r>
            <a:r>
              <a:rPr lang="en-US" dirty="0" smtClean="0"/>
              <a:t>olynomials</a:t>
            </a:r>
            <a:endParaRPr lang="en-US" dirty="0"/>
          </a:p>
          <a:p>
            <a:r>
              <a:rPr lang="en-US" dirty="0" smtClean="0"/>
              <a:t>#2 Multiplying Polynomials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HOMEWORK PACKET</a:t>
            </a:r>
          </a:p>
          <a:p>
            <a:r>
              <a:rPr lang="en-US" dirty="0" smtClean="0"/>
              <a:t>#1 Adding &amp; Subtracting Polynomials</a:t>
            </a:r>
          </a:p>
          <a:p>
            <a:r>
              <a:rPr lang="en-US" dirty="0" smtClean="0"/>
              <a:t>#2 Multiplying Polynomials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584" y="0"/>
            <a:ext cx="10515600" cy="855785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Exit Ticket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6462"/>
            <a:ext cx="12191999" cy="570913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Glue notes onto page 2.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One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of the community gardens being built outside the Freshman Academy has a length of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(4x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3) feet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and a width of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(5x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12) feet. In your Warm Up, you found the perimeter of this garden to be 18x – 30 ft. What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is the area of the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garden from your Warm Up?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Write a letter to the National Garden Fencing Association requesting the correct amount of fencing to enclose the garden, assuming x = 3 ft. (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  <a:t>Hint: Refer to #2 from your Warm Up!)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57" y="365125"/>
            <a:ext cx="5167086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Warm Up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On Loose (Leaf)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Simplify the following: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6x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(5 + 3x)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4b(-5b – 3)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5y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(y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 + 4)</a:t>
            </a:r>
          </a:p>
          <a:p>
            <a:pPr marL="514350" indent="-51435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Then update your table of contents when you’re done. (just #2) Example is on the yellow chart paper. (Date is 8/29)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046" y="410308"/>
            <a:ext cx="40561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ANNOUNCEMENTS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Take out homework for me to stamp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Turn in Crazy Ones Extra Credit if you did it!</a:t>
            </a:r>
          </a:p>
          <a:p>
            <a:pPr>
              <a:buFont typeface="Arial" pitchFamily="34" charset="0"/>
              <a:buChar char="•"/>
            </a:pP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31" t="9549" r="14956" b="11111"/>
          <a:stretch/>
        </p:blipFill>
        <p:spPr>
          <a:xfrm>
            <a:off x="1562100" y="0"/>
            <a:ext cx="8737600" cy="687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891" t="7292" r="10859" b="8680"/>
          <a:stretch/>
        </p:blipFill>
        <p:spPr>
          <a:xfrm>
            <a:off x="1295400" y="0"/>
            <a:ext cx="9385301" cy="70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Vocabulary	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3" y="1417782"/>
            <a:ext cx="10821007" cy="462741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Terms</a:t>
            </a:r>
            <a:r>
              <a:rPr lang="en-US" sz="3200" dirty="0" smtClean="0">
                <a:solidFill>
                  <a:srgbClr val="00B050"/>
                </a:solidFill>
              </a:rPr>
              <a:t>:</a:t>
            </a:r>
            <a:r>
              <a:rPr lang="en-US" sz="3200" dirty="0" smtClean="0"/>
              <a:t> Parts of an expression separated by + or – signs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Variable</a:t>
            </a:r>
            <a:r>
              <a:rPr lang="en-US" sz="3200" dirty="0" smtClean="0">
                <a:solidFill>
                  <a:srgbClr val="00B050"/>
                </a:solidFill>
              </a:rPr>
              <a:t>:</a:t>
            </a:r>
            <a:r>
              <a:rPr lang="en-US" sz="3200" dirty="0" smtClean="0"/>
              <a:t> A quantity that can change, represented by a letter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Constant</a:t>
            </a:r>
            <a:r>
              <a:rPr lang="en-US" sz="3200" dirty="0" smtClean="0">
                <a:solidFill>
                  <a:srgbClr val="00B050"/>
                </a:solidFill>
              </a:rPr>
              <a:t>:</a:t>
            </a:r>
            <a:r>
              <a:rPr lang="en-US" sz="3200" dirty="0" smtClean="0"/>
              <a:t> A term with no variables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Monomial</a:t>
            </a:r>
            <a:r>
              <a:rPr lang="en-US" sz="3200" dirty="0" smtClean="0">
                <a:solidFill>
                  <a:srgbClr val="00B050"/>
                </a:solidFill>
              </a:rPr>
              <a:t>:</a:t>
            </a:r>
            <a:r>
              <a:rPr lang="en-US" sz="3200" dirty="0" smtClean="0"/>
              <a:t> the product of constants and variables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Polynomial</a:t>
            </a:r>
            <a:r>
              <a:rPr lang="en-US" sz="3200" dirty="0" smtClean="0">
                <a:solidFill>
                  <a:srgbClr val="00B050"/>
                </a:solidFill>
              </a:rPr>
              <a:t>:</a:t>
            </a:r>
            <a:r>
              <a:rPr lang="en-US" sz="3200" dirty="0" smtClean="0"/>
              <a:t> when monomials are combined</a:t>
            </a:r>
          </a:p>
          <a:p>
            <a:pPr lvl="1"/>
            <a:r>
              <a:rPr lang="en-US" dirty="0" smtClean="0"/>
              <a:t>Examples of Polynomials:</a:t>
            </a:r>
          </a:p>
          <a:p>
            <a:pPr lvl="2"/>
            <a:r>
              <a:rPr lang="en-US" dirty="0" smtClean="0"/>
              <a:t>Monomial: 4x</a:t>
            </a:r>
            <a:r>
              <a:rPr lang="en-US" baseline="30000" dirty="0" smtClean="0"/>
              <a:t>2</a:t>
            </a:r>
          </a:p>
          <a:p>
            <a:pPr lvl="2"/>
            <a:r>
              <a:rPr lang="en-US" dirty="0" smtClean="0"/>
              <a:t>Binomial: 4x</a:t>
            </a:r>
            <a:r>
              <a:rPr lang="en-US" baseline="30000" dirty="0" smtClean="0"/>
              <a:t>2</a:t>
            </a:r>
            <a:r>
              <a:rPr lang="en-US" dirty="0" smtClean="0"/>
              <a:t> + 3xy</a:t>
            </a:r>
          </a:p>
          <a:p>
            <a:pPr lvl="2"/>
            <a:r>
              <a:rPr lang="en-US" dirty="0" smtClean="0"/>
              <a:t>Trinomial: </a:t>
            </a:r>
            <a:r>
              <a:rPr lang="en-US" dirty="0"/>
              <a:t>4x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smtClean="0"/>
              <a:t>3xy – 2y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7419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We write polynomials so that the powers of one variable are in descending order</a:t>
            </a:r>
          </a:p>
          <a:p>
            <a:r>
              <a:rPr lang="en-US" sz="3600" dirty="0" smtClean="0"/>
              <a:t>Example: 6x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+ 5 – 8x – 2x</a:t>
            </a:r>
            <a:r>
              <a:rPr lang="en-US" sz="3600" baseline="30000" dirty="0" smtClean="0"/>
              <a:t>3</a:t>
            </a:r>
            <a:r>
              <a:rPr lang="en-US" sz="3600" baseline="30000" dirty="0"/>
              <a:t> 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dirty="0" smtClean="0">
                <a:solidFill>
                  <a:srgbClr val="0070C0"/>
                </a:solidFill>
              </a:rPr>
              <a:t>-2x</a:t>
            </a:r>
            <a:r>
              <a:rPr lang="en-US" sz="3600" baseline="30000" dirty="0" smtClean="0">
                <a:solidFill>
                  <a:srgbClr val="0070C0"/>
                </a:solidFill>
              </a:rPr>
              <a:t>3</a:t>
            </a:r>
            <a:r>
              <a:rPr lang="en-US" sz="3600" dirty="0" smtClean="0">
                <a:solidFill>
                  <a:srgbClr val="0070C0"/>
                </a:solidFill>
              </a:rPr>
              <a:t> + 6x</a:t>
            </a:r>
            <a:r>
              <a:rPr lang="en-US" sz="3600" baseline="30000" dirty="0" smtClean="0">
                <a:solidFill>
                  <a:srgbClr val="0070C0"/>
                </a:solidFill>
              </a:rPr>
              <a:t>2</a:t>
            </a:r>
            <a:r>
              <a:rPr lang="en-US" sz="3600" dirty="0" smtClean="0">
                <a:solidFill>
                  <a:srgbClr val="0070C0"/>
                </a:solidFill>
              </a:rPr>
              <a:t> – 8x + 5</a:t>
            </a:r>
          </a:p>
          <a:p>
            <a:endParaRPr lang="en-US" sz="3600" dirty="0"/>
          </a:p>
          <a:p>
            <a:r>
              <a:rPr lang="en-US" sz="3600" dirty="0" smtClean="0"/>
              <a:t>Now you try!</a:t>
            </a:r>
          </a:p>
          <a:p>
            <a:r>
              <a:rPr lang="en-US" sz="3600" dirty="0" smtClean="0"/>
              <a:t>What is the correct way to write 8x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– 2x</a:t>
            </a:r>
            <a:r>
              <a:rPr lang="en-US" sz="3600" baseline="30000" dirty="0" smtClean="0"/>
              <a:t>6</a:t>
            </a:r>
            <a:r>
              <a:rPr lang="en-US" sz="3600" dirty="0" smtClean="0"/>
              <a:t> + 10 + 3x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                    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-2x</a:t>
            </a:r>
            <a:r>
              <a:rPr lang="en-US" sz="3600" baseline="30000" dirty="0" smtClean="0">
                <a:solidFill>
                  <a:srgbClr val="0070C0"/>
                </a:solidFill>
              </a:rPr>
              <a:t>6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+ 8x</a:t>
            </a:r>
            <a:r>
              <a:rPr lang="en-US" sz="3600" baseline="30000" dirty="0" smtClean="0">
                <a:solidFill>
                  <a:srgbClr val="0070C0"/>
                </a:solidFill>
              </a:rPr>
              <a:t>2 </a:t>
            </a:r>
            <a:r>
              <a:rPr lang="en-US" sz="3600" dirty="0" smtClean="0">
                <a:solidFill>
                  <a:srgbClr val="0070C0"/>
                </a:solidFill>
              </a:rPr>
              <a:t>+ 3x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+10</a:t>
            </a:r>
          </a:p>
        </p:txBody>
      </p:sp>
    </p:spTree>
    <p:extLst>
      <p:ext uri="{BB962C8B-B14F-4D97-AF65-F5344CB8AC3E}">
        <p14:creationId xmlns:p14="http://schemas.microsoft.com/office/powerpoint/2010/main" val="19899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#1 Adding &amp; Subtracting Polynomials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Polynomials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970741"/>
              </p:ext>
            </p:extLst>
          </p:nvPr>
        </p:nvGraphicFramePr>
        <p:xfrm>
          <a:off x="0" y="1320799"/>
          <a:ext cx="1219200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421"/>
                <a:gridCol w="6332579"/>
              </a:tblGrid>
              <a:tr h="87401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/>
                        <a:t>(4x</a:t>
                      </a:r>
                      <a:r>
                        <a:rPr lang="en-US" sz="4400" baseline="30000" dirty="0" smtClean="0"/>
                        <a:t>2</a:t>
                      </a:r>
                      <a:r>
                        <a:rPr lang="en-US" sz="4400" baseline="0" dirty="0" smtClean="0"/>
                        <a:t> – x + 4) + (2x</a:t>
                      </a:r>
                      <a:r>
                        <a:rPr lang="en-US" sz="4400" baseline="30000" dirty="0" smtClean="0"/>
                        <a:t>2</a:t>
                      </a:r>
                      <a:r>
                        <a:rPr lang="en-US" sz="4400" baseline="0" dirty="0" smtClean="0"/>
                        <a:t> + 5x + 2)</a:t>
                      </a:r>
                      <a:endParaRPr lang="en-US" sz="4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796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500" b="1" dirty="0" smtClean="0"/>
                        <a:t>Steps</a:t>
                      </a:r>
                      <a:endParaRPr lang="en-US" sz="2500" b="1" dirty="0"/>
                    </a:p>
                  </a:txBody>
                  <a:tcPr/>
                </a:tc>
              </a:tr>
              <a:tr h="796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500" b="1" dirty="0" smtClean="0"/>
                        <a:t>Distribute</a:t>
                      </a:r>
                      <a:r>
                        <a:rPr lang="en-US" sz="2500" b="1" baseline="0" dirty="0" smtClean="0"/>
                        <a:t> invisible 1s</a:t>
                      </a:r>
                      <a:endParaRPr lang="en-US" sz="2500" b="1" dirty="0" smtClean="0"/>
                    </a:p>
                  </a:txBody>
                  <a:tcPr/>
                </a:tc>
              </a:tr>
              <a:tr h="917106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2. Combine like</a:t>
                      </a:r>
                      <a:r>
                        <a:rPr lang="en-US" sz="2500" b="1" baseline="0" dirty="0" smtClean="0"/>
                        <a:t> terms</a:t>
                      </a:r>
                    </a:p>
                    <a:p>
                      <a:endParaRPr lang="en-US" sz="2500" dirty="0"/>
                    </a:p>
                  </a:txBody>
                  <a:tcPr/>
                </a:tc>
              </a:tr>
              <a:tr h="856880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baseline="0" dirty="0" smtClean="0"/>
                        <a:t>3. in descending order</a:t>
                      </a:r>
                      <a:endParaRPr lang="en-US" sz="2500" b="1" dirty="0" smtClean="0"/>
                    </a:p>
                    <a:p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931877" y="2989385"/>
            <a:ext cx="3458308" cy="562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37534" y="3794928"/>
            <a:ext cx="3458308" cy="562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4620" y="4607728"/>
            <a:ext cx="3458308" cy="562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4359</TotalTime>
  <Words>1277</Words>
  <Application>Microsoft Office PowerPoint</Application>
  <PresentationFormat>Widescreen</PresentationFormat>
  <Paragraphs>184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Wingdings 3</vt:lpstr>
      <vt:lpstr>Office Theme</vt:lpstr>
      <vt:lpstr>ANNOUNCEMENTS  -Pick up Notes from front  -Turn in Parent Survey/    Media Release Form -Turn in Calculator    Financial Form -Sit in assigned seat</vt:lpstr>
      <vt:lpstr>Setting Up Your Interactive Student Notebook</vt:lpstr>
      <vt:lpstr>Unit 1: Polynomials &amp; Quadratics</vt:lpstr>
      <vt:lpstr>PowerPoint Presentation</vt:lpstr>
      <vt:lpstr>PowerPoint Presentation</vt:lpstr>
      <vt:lpstr>Vocabulary </vt:lpstr>
      <vt:lpstr>Polynomials </vt:lpstr>
      <vt:lpstr>#1 Adding &amp; Subtracting Polynomials</vt:lpstr>
      <vt:lpstr>Adding Polynomials</vt:lpstr>
      <vt:lpstr>BRAIN BREAK</vt:lpstr>
      <vt:lpstr>Subtracting Polynomials</vt:lpstr>
      <vt:lpstr>Adding &amp; Subtracting Polynomials</vt:lpstr>
      <vt:lpstr>Team Practice</vt:lpstr>
      <vt:lpstr>Partner Practice</vt:lpstr>
      <vt:lpstr>BRAIN BREAK</vt:lpstr>
      <vt:lpstr>Individual Practice</vt:lpstr>
      <vt:lpstr>Homework</vt:lpstr>
      <vt:lpstr>Exit Ticket</vt:lpstr>
      <vt:lpstr>ANNOUNCEMENTS -Pick up Notes from front  -Turn in Parent Survey/    Media Release Form -Turn in Calculator    Financial Form - Pick up Warm Up sheet      from file. - Sit in assigned seat</vt:lpstr>
      <vt:lpstr>1st &amp; 3rd PERIODS ONLY Setting Up Your ISN</vt:lpstr>
      <vt:lpstr>4TH PERIOD ONLY Team Practice</vt:lpstr>
      <vt:lpstr>#2 Multiplying Polynomials</vt:lpstr>
      <vt:lpstr>Multiplying Binomials</vt:lpstr>
      <vt:lpstr>Multiplying Polynomials </vt:lpstr>
      <vt:lpstr>BRAIN BREAK</vt:lpstr>
      <vt:lpstr>PowerPoint Presentation</vt:lpstr>
      <vt:lpstr>Team Practice – Multiplying Puzzle</vt:lpstr>
      <vt:lpstr>Partner Practice</vt:lpstr>
      <vt:lpstr>Partner Practice</vt:lpstr>
      <vt:lpstr>BRAIN BREAK</vt:lpstr>
      <vt:lpstr>Homework</vt:lpstr>
      <vt:lpstr>Exit Ticket</vt:lpstr>
      <vt:lpstr>Warm Up On Loose (Leaf)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Expressions &amp; Equations</dc:title>
  <dc:creator>Caroline Northedge</dc:creator>
  <cp:lastModifiedBy>Santos, Francine C.</cp:lastModifiedBy>
  <cp:revision>116</cp:revision>
  <dcterms:created xsi:type="dcterms:W3CDTF">2014-08-09T22:22:26Z</dcterms:created>
  <dcterms:modified xsi:type="dcterms:W3CDTF">2015-01-27T02:44:44Z</dcterms:modified>
</cp:coreProperties>
</file>