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77" r:id="rId4"/>
    <p:sldId id="268" r:id="rId5"/>
    <p:sldId id="258" r:id="rId6"/>
    <p:sldId id="269" r:id="rId7"/>
    <p:sldId id="270" r:id="rId8"/>
    <p:sldId id="278" r:id="rId9"/>
    <p:sldId id="275" r:id="rId10"/>
    <p:sldId id="273" r:id="rId11"/>
    <p:sldId id="271" r:id="rId12"/>
    <p:sldId id="264" r:id="rId13"/>
    <p:sldId id="265" r:id="rId14"/>
    <p:sldId id="279" r:id="rId15"/>
    <p:sldId id="266" r:id="rId16"/>
    <p:sldId id="267" r:id="rId17"/>
    <p:sldId id="274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712" autoAdjust="0"/>
  </p:normalViewPr>
  <p:slideViewPr>
    <p:cSldViewPr snapToGrid="0">
      <p:cViewPr varScale="1">
        <p:scale>
          <a:sx n="62" d="100"/>
          <a:sy n="62" d="100"/>
        </p:scale>
        <p:origin x="4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A6D0E-3AD5-4446-8C24-9ED741E66DF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F1B3-FFDE-47CA-AE00-86B3344B3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 You will be able to come</a:t>
            </a:r>
            <a:r>
              <a:rPr lang="en-US" baseline="0" dirty="0" smtClean="0"/>
              <a:t> up with the Midpoint Formula without me telling you.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What’s the mid(</a:t>
            </a:r>
            <a:r>
              <a:rPr lang="en-US" baseline="0" dirty="0" err="1" smtClean="0"/>
              <a:t>dle</a:t>
            </a:r>
            <a:r>
              <a:rPr lang="en-US" baseline="0" dirty="0" smtClean="0"/>
              <a:t>) point of x/y? </a:t>
            </a:r>
            <a:r>
              <a:rPr lang="en-US" i="1" baseline="0" dirty="0" smtClean="0"/>
              <a:t>(3,6)</a:t>
            </a:r>
          </a:p>
          <a:p>
            <a:pPr marL="0" indent="0">
              <a:buNone/>
            </a:pPr>
            <a:r>
              <a:rPr lang="en-US" i="0" baseline="0" dirty="0" smtClean="0"/>
              <a:t>How did you get that? </a:t>
            </a:r>
            <a:r>
              <a:rPr lang="en-US" i="1" baseline="0" dirty="0" smtClean="0"/>
              <a:t>Divide big # by 2</a:t>
            </a:r>
          </a:p>
          <a:p>
            <a:pPr marL="0" indent="0">
              <a:buNone/>
            </a:pPr>
            <a:r>
              <a:rPr lang="en-US" i="0" baseline="0" dirty="0" smtClean="0"/>
              <a:t>What’s the relationship between the two x-/y-coordinates and the midpoint? </a:t>
            </a:r>
            <a:r>
              <a:rPr lang="en-US" i="1" baseline="0" dirty="0" smtClean="0"/>
              <a:t>Same distance, half of the whole thing</a:t>
            </a:r>
          </a:p>
          <a:p>
            <a:pPr marL="0" indent="0">
              <a:buNone/>
            </a:pPr>
            <a:r>
              <a:rPr lang="en-US" i="0" u="sng" dirty="0" smtClean="0"/>
              <a:t>What’s similar/different from the last problem?</a:t>
            </a:r>
          </a:p>
          <a:p>
            <a:pPr marL="0" indent="0">
              <a:buNone/>
            </a:pPr>
            <a:r>
              <a:rPr lang="en-US" i="0" u="none" dirty="0" smtClean="0"/>
              <a:t>2. What’s the mid(</a:t>
            </a:r>
            <a:r>
              <a:rPr lang="en-US" i="0" u="none" dirty="0" err="1" smtClean="0"/>
              <a:t>dle</a:t>
            </a:r>
            <a:r>
              <a:rPr lang="en-US" i="0" u="none" dirty="0" smtClean="0"/>
              <a:t>) point</a:t>
            </a:r>
            <a:r>
              <a:rPr lang="en-US" i="0" u="none" baseline="0" dirty="0" smtClean="0"/>
              <a:t> of x’s/y’s? </a:t>
            </a:r>
            <a:r>
              <a:rPr lang="en-US" i="0" u="sng" baseline="0" dirty="0" smtClean="0"/>
              <a:t>CALL OUT</a:t>
            </a:r>
            <a:r>
              <a:rPr lang="en-US" i="0" u="none" baseline="0" dirty="0" smtClean="0"/>
              <a:t> </a:t>
            </a:r>
            <a:r>
              <a:rPr lang="en-US" i="1" u="none" baseline="0" dirty="0" smtClean="0"/>
              <a:t>(4,8)</a:t>
            </a:r>
          </a:p>
          <a:p>
            <a:pPr marL="0" indent="0">
              <a:buNone/>
            </a:pPr>
            <a:r>
              <a:rPr lang="en-US" i="0" u="none" baseline="0" dirty="0" smtClean="0"/>
              <a:t>Is it still big # divided by 2? </a:t>
            </a:r>
            <a:r>
              <a:rPr lang="en-US" i="1" u="none" baseline="0" dirty="0" smtClean="0"/>
              <a:t>No</a:t>
            </a:r>
            <a:endParaRPr lang="en-US" i="0" u="none" baseline="0" dirty="0" smtClean="0"/>
          </a:p>
          <a:p>
            <a:pPr marL="0" indent="0">
              <a:buNone/>
            </a:pPr>
            <a:r>
              <a:rPr lang="en-US" i="0" u="none" baseline="0" dirty="0" smtClean="0"/>
              <a:t>How can we use both x-/y-coordinates to find our midpoint? </a:t>
            </a:r>
            <a:r>
              <a:rPr lang="en-US" i="0" u="sng" baseline="0" dirty="0" smtClean="0"/>
              <a:t>TURN &amp; TALK</a:t>
            </a:r>
            <a:r>
              <a:rPr lang="en-US" i="0" u="none" baseline="0" dirty="0" smtClean="0"/>
              <a:t> </a:t>
            </a:r>
            <a:r>
              <a:rPr lang="en-US" i="1" u="none" baseline="0" dirty="0" smtClean="0"/>
              <a:t>add both x-/y-coordinates together then divide by 2 </a:t>
            </a:r>
            <a:r>
              <a:rPr lang="en-US" i="0" u="sng" baseline="0" dirty="0" smtClean="0"/>
              <a:t>SHARE OUT</a:t>
            </a:r>
          </a:p>
          <a:p>
            <a:pPr marL="0" indent="0">
              <a:buNone/>
            </a:pPr>
            <a:r>
              <a:rPr lang="en-US" i="1" u="sng" dirty="0" smtClean="0"/>
              <a:t>Possible incorrect response: 6 - 2 = 4, 12 – 4 = 8 (DO</a:t>
            </a:r>
            <a:r>
              <a:rPr lang="en-US" i="1" u="sng" baseline="0" dirty="0" smtClean="0"/>
              <a:t> NOT WRITE ON BOARD)</a:t>
            </a:r>
          </a:p>
          <a:p>
            <a:pPr marL="0" indent="0">
              <a:buNone/>
            </a:pPr>
            <a:r>
              <a:rPr lang="en-US" i="0" u="none" baseline="0" dirty="0" smtClean="0"/>
              <a:t>3. Use the formula you and your partner came up with in the last problem to find the midpoint </a:t>
            </a:r>
            <a:r>
              <a:rPr lang="en-US" i="0" u="sng" baseline="0" dirty="0" smtClean="0"/>
              <a:t>first</a:t>
            </a:r>
            <a:r>
              <a:rPr lang="en-US" i="0" u="none" baseline="0" dirty="0" smtClean="0"/>
              <a:t>.</a:t>
            </a:r>
          </a:p>
          <a:p>
            <a:pPr marL="0" indent="0">
              <a:buNone/>
            </a:pPr>
            <a:r>
              <a:rPr lang="en-US" i="0" u="sng" baseline="0" dirty="0" smtClean="0"/>
              <a:t>Reinforce/check answers with number lines</a:t>
            </a:r>
          </a:p>
          <a:p>
            <a:pPr marL="0" indent="0">
              <a:buNone/>
            </a:pPr>
            <a:r>
              <a:rPr lang="en-US" i="0" u="none" baseline="0" dirty="0" smtClean="0"/>
              <a:t>4. Let’s use the formula [(x1+x2)/2], [(y1+y2)/2] to find the midpoint together. </a:t>
            </a:r>
            <a:r>
              <a:rPr lang="en-US" i="0" u="sng" baseline="0" dirty="0" smtClean="0"/>
              <a:t>WORK OUT ON BOARD</a:t>
            </a:r>
          </a:p>
          <a:p>
            <a:pPr marL="0" indent="0">
              <a:buNone/>
            </a:pPr>
            <a:r>
              <a:rPr lang="en-US" i="0" u="sng" dirty="0" smtClean="0"/>
              <a:t>Reinforce/check with number lines</a:t>
            </a:r>
            <a:endParaRPr lang="en-US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9F1B3-FFDE-47CA-AE00-86B3344B37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9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2A4E-2B23-4C79-8330-1C97F998186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E85A-35C3-4312-BD59-AC309A1FF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0" y="8560"/>
            <a:ext cx="3175000" cy="273464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</a:t>
            </a:r>
            <a:r>
              <a:rPr lang="en-US" sz="3000" dirty="0" smtClean="0">
                <a:solidFill>
                  <a:srgbClr val="0070C0"/>
                </a:solidFill>
              </a:rPr>
              <a:t>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all materials from front desk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WARM </a:t>
            </a:r>
            <a:r>
              <a:rPr lang="en-US" sz="4000" b="1" dirty="0" smtClean="0">
                <a:solidFill>
                  <a:srgbClr val="FF0000"/>
                </a:solidFill>
              </a:rPr>
              <a:t>UP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2377"/>
            <a:ext cx="866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Update TOC.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Update Data Tracker (Green Tab) – Find your # in the chart below and fill in the bar graph for your Unit </a:t>
            </a:r>
            <a:r>
              <a:rPr lang="en-US" sz="2400" dirty="0" smtClean="0">
                <a:solidFill>
                  <a:srgbClr val="FF0000"/>
                </a:solidFill>
              </a:rPr>
              <a:t>1, Unit 2, &amp; Unit 3 </a:t>
            </a:r>
            <a:r>
              <a:rPr lang="en-US" sz="2400" dirty="0">
                <a:solidFill>
                  <a:srgbClr val="FF0000"/>
                </a:solidFill>
              </a:rPr>
              <a:t>mastery.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80642"/>
              </p:ext>
            </p:extLst>
          </p:nvPr>
        </p:nvGraphicFramePr>
        <p:xfrm>
          <a:off x="480445" y="1842037"/>
          <a:ext cx="4093900" cy="49808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94338"/>
                <a:gridCol w="1099854"/>
                <a:gridCol w="1099854"/>
                <a:gridCol w="1099854"/>
              </a:tblGrid>
              <a:tr h="47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File #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 1 %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2 %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 3 %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53.5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71.5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57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19484"/>
              </p:ext>
            </p:extLst>
          </p:nvPr>
        </p:nvGraphicFramePr>
        <p:xfrm>
          <a:off x="5019001" y="1842029"/>
          <a:ext cx="3997998" cy="50159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75731"/>
                <a:gridCol w="1074089"/>
                <a:gridCol w="1074089"/>
                <a:gridCol w="1074089"/>
              </a:tblGrid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File #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1 %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2 %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 3 %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118.5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92.4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Example 4:</a:t>
            </a:r>
            <a:r>
              <a:rPr lang="en-US" sz="3600" i="1" dirty="0"/>
              <a:t> Find an endpoint given an endpoint and </a:t>
            </a:r>
            <a:r>
              <a:rPr lang="en-US" sz="3600" i="1" dirty="0" smtClean="0"/>
              <a:t>the midpoint</a:t>
            </a:r>
            <a:br>
              <a:rPr lang="en-US" sz="3600" i="1" dirty="0" smtClean="0"/>
            </a:br>
            <a:r>
              <a:rPr lang="en-US" sz="3600" dirty="0"/>
              <a:t>Given endpoint A(-4, 1) and midpoint B(-1, 2). </a:t>
            </a:r>
            <a:r>
              <a:rPr lang="en-US" sz="3600" dirty="0" smtClean="0"/>
              <a:t>Find the coordinates </a:t>
            </a:r>
            <a:r>
              <a:rPr lang="en-US" sz="3600" dirty="0"/>
              <a:t>for endpoint C.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814" y="1690689"/>
            <a:ext cx="10922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--Write </a:t>
            </a:r>
            <a:r>
              <a:rPr lang="en-US" sz="2800" b="1" dirty="0"/>
              <a:t>an equation using the given endpoint and midpoint</a:t>
            </a:r>
            <a:r>
              <a:rPr lang="en-US" sz="2800" b="1" dirty="0" smtClean="0"/>
              <a:t>.</a:t>
            </a:r>
          </a:p>
          <a:p>
            <a:pPr marL="514350" indent="-514350"/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365864"/>
            <a:ext cx="1204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--</a:t>
            </a:r>
            <a:r>
              <a:rPr lang="en-US" sz="2800" b="1" dirty="0" smtClean="0"/>
              <a:t>Set </a:t>
            </a:r>
            <a:r>
              <a:rPr lang="en-US" sz="2800" b="1" dirty="0"/>
              <a:t>up two equations, one for the x-coordinate and one for the y-coordinate.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974" y="2107769"/>
            <a:ext cx="3239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y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) = (-1, 2)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(x</a:t>
            </a:r>
            <a:r>
              <a:rPr lang="en-US" sz="2800" baseline="-25000" dirty="0" smtClean="0">
                <a:solidFill>
                  <a:srgbClr val="7030A0"/>
                </a:solidFill>
              </a:rPr>
              <a:t>1</a:t>
            </a:r>
            <a:r>
              <a:rPr lang="en-US" sz="2800" dirty="0" smtClean="0">
                <a:solidFill>
                  <a:srgbClr val="7030A0"/>
                </a:solidFill>
              </a:rPr>
              <a:t>, y</a:t>
            </a:r>
            <a:r>
              <a:rPr lang="en-US" sz="2800" baseline="-25000" dirty="0" smtClean="0">
                <a:solidFill>
                  <a:srgbClr val="7030A0"/>
                </a:solidFill>
              </a:rPr>
              <a:t>1</a:t>
            </a:r>
            <a:r>
              <a:rPr lang="en-US" sz="2800" dirty="0" smtClean="0">
                <a:solidFill>
                  <a:srgbClr val="7030A0"/>
                </a:solidFill>
              </a:rPr>
              <a:t>) = (-4, 1)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x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, y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) = endpoint C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32857" y="3985580"/>
                <a:ext cx="1862473" cy="69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66"/>
                    </a:solidFill>
                  </a:rPr>
                  <a:t>-1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−4+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857" y="3985580"/>
                <a:ext cx="1862473" cy="699807"/>
              </a:xfrm>
              <a:prstGeom prst="rect">
                <a:avLst/>
              </a:prstGeom>
              <a:blipFill rotWithShape="0">
                <a:blip r:embed="rId2"/>
                <a:stretch>
                  <a:fillRect l="-6885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459404" y="3985579"/>
                <a:ext cx="1862473" cy="69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04" y="3985579"/>
                <a:ext cx="1862473" cy="699807"/>
              </a:xfrm>
              <a:prstGeom prst="rect">
                <a:avLst/>
              </a:prstGeom>
              <a:blipFill rotWithShape="0">
                <a:blip r:embed="rId3"/>
                <a:stretch>
                  <a:fillRect l="-6885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32856" y="4732408"/>
            <a:ext cx="1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-2 = -4 + x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2856" y="5302649"/>
            <a:ext cx="1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2 = x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9404" y="4732408"/>
            <a:ext cx="1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</a:t>
            </a:r>
            <a:r>
              <a:rPr lang="en-US" sz="2800" dirty="0" smtClean="0">
                <a:solidFill>
                  <a:srgbClr val="0070C0"/>
                </a:solidFill>
              </a:rPr>
              <a:t> = 1 + 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9404" y="5302649"/>
            <a:ext cx="1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 = 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9950" y="5564259"/>
            <a:ext cx="1062878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C(2,3)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971036" y="2294892"/>
                <a:ext cx="3924991" cy="69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dirty="0" smtClean="0">
                    <a:solidFill>
                      <a:srgbClr val="FF0066"/>
                    </a:solidFill>
                  </a:rPr>
                  <a:t>-1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,</a:t>
                </a:r>
                <a:r>
                  <a:rPr lang="en-US" sz="2800" dirty="0" smtClean="0">
                    <a:solidFill>
                      <a:srgbClr val="FF0066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−4+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036" y="2294892"/>
                <a:ext cx="3924991" cy="699807"/>
              </a:xfrm>
              <a:prstGeom prst="rect">
                <a:avLst/>
              </a:prstGeom>
              <a:blipFill rotWithShape="0">
                <a:blip r:embed="rId4"/>
                <a:stretch>
                  <a:fillRect l="-3106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7974" y="2107769"/>
            <a:ext cx="2386738" cy="537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2788" y="2644796"/>
            <a:ext cx="2386738" cy="370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2787" y="2994699"/>
            <a:ext cx="2872541" cy="45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02033" y="2262594"/>
            <a:ext cx="3274062" cy="753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9750" y="5564259"/>
            <a:ext cx="1404555" cy="802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32856" y="4008123"/>
            <a:ext cx="1983781" cy="207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59404" y="3889084"/>
            <a:ext cx="1983781" cy="207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pPr algn="ctr"/>
            <a:r>
              <a:rPr lang="en-US" b="1" u="sng" dirty="0" smtClean="0"/>
              <a:t>PRACTICE PROBLEMS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12192000" cy="1400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Find the midpoint of the line 		</a:t>
            </a:r>
            <a:r>
              <a:rPr lang="en-US" dirty="0" smtClean="0"/>
              <a:t>	4. </a:t>
            </a:r>
            <a:r>
              <a:rPr lang="en-US" dirty="0"/>
              <a:t>Find endpoint C given endpoint </a:t>
            </a:r>
            <a:r>
              <a:rPr lang="en-US" dirty="0" smtClean="0"/>
              <a:t>	 </a:t>
            </a:r>
            <a:br>
              <a:rPr lang="en-US" dirty="0" smtClean="0"/>
            </a:br>
            <a:r>
              <a:rPr lang="en-US" dirty="0" smtClean="0"/>
              <a:t>    segment joining (-6, 5) and (1, 1). 		 A(- 5</a:t>
            </a:r>
            <a:r>
              <a:rPr lang="en-US" dirty="0"/>
              <a:t>, 6) and </a:t>
            </a:r>
            <a:r>
              <a:rPr lang="en-US" dirty="0" smtClean="0"/>
              <a:t>midpoint </a:t>
            </a:r>
            <a:r>
              <a:rPr lang="en-US" dirty="0"/>
              <a:t>B(3, 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7124" y="1964749"/>
            <a:ext cx="195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(11, -2)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935" t="1812" r="299" b="58313"/>
          <a:stretch/>
        </p:blipFill>
        <p:spPr>
          <a:xfrm>
            <a:off x="0" y="1446337"/>
            <a:ext cx="12192000" cy="3017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 smtClean="0"/>
              <a:t>Copy down in Formulas Tab (Purple tab) &amp; Notes</a:t>
            </a:r>
            <a:endParaRPr lang="en-US" sz="5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036738" y="3319866"/>
            <a:ext cx="1822340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4830" y="3319866"/>
            <a:ext cx="1822340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96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Example 1:</a:t>
            </a:r>
            <a:r>
              <a:rPr lang="en-US" b="1" dirty="0"/>
              <a:t> </a:t>
            </a:r>
            <a:r>
              <a:rPr lang="en-US" b="1" i="1" dirty="0"/>
              <a:t>Find the distance between two </a:t>
            </a:r>
            <a:r>
              <a:rPr lang="en-US" b="1" i="1" dirty="0" smtClean="0"/>
              <a:t>points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Find the distance between (-5, -3) and (3, 6</a:t>
            </a:r>
            <a:r>
              <a:rPr lang="en-US" b="1" dirty="0" smtClean="0"/>
              <a:t>). </a:t>
            </a:r>
            <a:br>
              <a:rPr lang="en-US" b="1" dirty="0" smtClean="0"/>
            </a:br>
            <a:r>
              <a:rPr lang="en-US" b="1" dirty="0" smtClean="0"/>
              <a:t>Let </a:t>
            </a:r>
            <a:r>
              <a:rPr lang="en-US" b="1" dirty="0"/>
              <a:t>(x</a:t>
            </a:r>
            <a:r>
              <a:rPr lang="en-US" b="1" baseline="-25000" dirty="0"/>
              <a:t>1</a:t>
            </a:r>
            <a:r>
              <a:rPr lang="en-US" b="1" dirty="0"/>
              <a:t>, y</a:t>
            </a:r>
            <a:r>
              <a:rPr lang="en-US" b="1" baseline="-25000" dirty="0"/>
              <a:t>1</a:t>
            </a:r>
            <a:r>
              <a:rPr lang="en-US" b="1" dirty="0"/>
              <a:t>)  =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66"/>
                </a:solidFill>
              </a:rPr>
              <a:t>-5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-3</a:t>
            </a:r>
            <a:r>
              <a:rPr lang="en-US" b="1" dirty="0" smtClean="0"/>
              <a:t>) </a:t>
            </a:r>
            <a:r>
              <a:rPr lang="en-US" b="1" dirty="0"/>
              <a:t>and (x</a:t>
            </a:r>
            <a:r>
              <a:rPr lang="en-US" b="1" baseline="-25000" dirty="0"/>
              <a:t>2</a:t>
            </a:r>
            <a:r>
              <a:rPr lang="en-US" b="1" dirty="0"/>
              <a:t>, y</a:t>
            </a:r>
            <a:r>
              <a:rPr lang="en-US" b="1" baseline="-25000" dirty="0"/>
              <a:t>2</a:t>
            </a:r>
            <a:r>
              <a:rPr lang="en-US" b="1" dirty="0"/>
              <a:t>) =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66"/>
                </a:solidFill>
              </a:rPr>
              <a:t>3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en-US" b="1" dirty="0" smtClean="0"/>
              <a:t>).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790700"/>
                <a:ext cx="6426200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/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90700"/>
                <a:ext cx="6426200" cy="109446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372"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3102476"/>
                <a:ext cx="5829300" cy="688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 smtClean="0"/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      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      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02476"/>
                <a:ext cx="5829300" cy="68871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615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97000" y="3147127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3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60600" y="3147127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-5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13300" y="3144860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-3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600" y="3147127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6</a:t>
            </a:r>
            <a:endParaRPr 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400" y="4142227"/>
                <a:ext cx="3003386" cy="68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 smtClean="0"/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42227"/>
                <a:ext cx="3003386" cy="68871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5071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965838"/>
                <a:ext cx="3170868" cy="68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 smtClean="0"/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65838"/>
                <a:ext cx="3170868" cy="68871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4808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911600" y="4976787"/>
            <a:ext cx="1435201" cy="636200"/>
            <a:chOff x="3911600" y="4976787"/>
            <a:chExt cx="1435201" cy="636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911600" y="4976787"/>
                  <a:ext cx="1435201" cy="6362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/>
                    <a:t>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145</m:t>
                          </m:r>
                        </m:e>
                      </m:rad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1600" y="4976787"/>
                  <a:ext cx="1435201" cy="636200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l="-11064" t="-3810" b="-3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4254500" y="4976787"/>
              <a:ext cx="1092301" cy="636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6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pPr algn="ctr"/>
            <a:r>
              <a:rPr lang="en-US" b="1" u="sng" dirty="0" smtClean="0"/>
              <a:t>PRACTICE PROBLEMS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12192000" cy="1400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Find the distance between 		</a:t>
            </a:r>
            <a:r>
              <a:rPr lang="en-US" dirty="0" smtClean="0"/>
              <a:t>	2</a:t>
            </a:r>
            <a:r>
              <a:rPr lang="en-US" dirty="0"/>
              <a:t>. The vertices of a triangle are </a:t>
            </a:r>
            <a:r>
              <a:rPr lang="en-US" i="1" dirty="0"/>
              <a:t>T</a:t>
            </a:r>
            <a:r>
              <a:rPr lang="en-US" dirty="0"/>
              <a:t>(2, 1), 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   (-7, 3) and (5, -2). 				     </a:t>
            </a:r>
            <a:r>
              <a:rPr lang="en-US" i="1" dirty="0" smtClean="0"/>
              <a:t>U</a:t>
            </a:r>
            <a:r>
              <a:rPr lang="en-US" dirty="0" smtClean="0"/>
              <a:t>(4</a:t>
            </a:r>
            <a:r>
              <a:rPr lang="en-US" dirty="0"/>
              <a:t>, 6), and </a:t>
            </a:r>
            <a:r>
              <a:rPr lang="en-US" i="1" dirty="0"/>
              <a:t>V</a:t>
            </a:r>
            <a:r>
              <a:rPr lang="en-US" dirty="0"/>
              <a:t>(7,3). </a:t>
            </a:r>
            <a:r>
              <a:rPr lang="en-US" dirty="0" smtClean="0"/>
              <a:t>Classify </a:t>
            </a:r>
            <a:r>
              <a:rPr lang="en-US" dirty="0"/>
              <a:t>D</a:t>
            </a:r>
            <a:r>
              <a:rPr lang="en-US" i="1" dirty="0"/>
              <a:t>TUV</a:t>
            </a:r>
            <a:r>
              <a:rPr lang="en-US" dirty="0"/>
              <a:t>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             scalene</a:t>
            </a:r>
            <a:r>
              <a:rPr lang="en-US" dirty="0"/>
              <a:t>, isosceles, or equilateral.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2372" y="2082512"/>
            <a:ext cx="195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13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Example 2:</a:t>
            </a:r>
            <a:r>
              <a:rPr lang="en-US" b="1" i="1" dirty="0"/>
              <a:t> Classify a triangle using the distance formula.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Classify </a:t>
            </a:r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en-US" b="1" i="1" dirty="0"/>
              <a:t>ABC</a:t>
            </a:r>
            <a:r>
              <a:rPr lang="en-US" b="1" dirty="0"/>
              <a:t> as scalene, isosceles, or equilateral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4598" t="21706" r="793" b="2516"/>
          <a:stretch/>
        </p:blipFill>
        <p:spPr>
          <a:xfrm>
            <a:off x="330200" y="1131889"/>
            <a:ext cx="10579058" cy="4681537"/>
          </a:xfrm>
          <a:prstGeom prst="rect">
            <a:avLst/>
          </a:prstGeom>
        </p:spPr>
      </p:pic>
      <p:sp>
        <p:nvSpPr>
          <p:cNvPr id="4" name="Double Brace 3"/>
          <p:cNvSpPr>
            <a:spLocks noChangeArrowheads="1"/>
          </p:cNvSpPr>
          <p:nvPr/>
        </p:nvSpPr>
        <p:spPr bwMode="auto">
          <a:xfrm rot="16200000">
            <a:off x="8333583" y="3278981"/>
            <a:ext cx="2089149" cy="5068889"/>
          </a:xfrm>
          <a:prstGeom prst="bracePair">
            <a:avLst>
              <a:gd name="adj" fmla="val 8333"/>
            </a:avLst>
          </a:prstGeom>
          <a:solidFill>
            <a:srgbClr val="FFFFFF"/>
          </a:solidFill>
          <a:ln w="1587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0" vert="horz" wrap="square" lIns="274320" tIns="45720" rIns="27432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Scalene </a:t>
            </a: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 sides equal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Isosceles </a:t>
            </a: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 sides equal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Equilateral </a:t>
            </a: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 sides equal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231901"/>
            <a:ext cx="38100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2571751"/>
            <a:ext cx="38100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3911601"/>
            <a:ext cx="38100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5251451"/>
            <a:ext cx="17145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25600" y="4540251"/>
            <a:ext cx="965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6300" y="4540251"/>
            <a:ext cx="965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01800" y="3208338"/>
            <a:ext cx="965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7700" y="1905002"/>
            <a:ext cx="965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1800" y="1901826"/>
            <a:ext cx="965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32900" y="5290206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0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8300" y="5665438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8157" y="6042393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3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63553" y="1901826"/>
            <a:ext cx="59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5</a:t>
            </a:r>
            <a:endParaRPr lang="en-US" sz="4000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038557" y="2225021"/>
                <a:ext cx="1200901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rad>
                    </m:oMath>
                  </m:oMathPara>
                </a14:m>
                <a:endParaRPr lang="en-US" sz="40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557" y="2225021"/>
                <a:ext cx="1200901" cy="780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177256" y="3496936"/>
                <a:ext cx="1200901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0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256" y="3496936"/>
                <a:ext cx="1200901" cy="792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pPr algn="ctr"/>
            <a:r>
              <a:rPr lang="en-US" b="1" u="sng" dirty="0" smtClean="0"/>
              <a:t>PRACTICE PROBLEMS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12192000" cy="1400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Find the distance between 		</a:t>
            </a:r>
            <a:r>
              <a:rPr lang="en-US" dirty="0" smtClean="0"/>
              <a:t>	2</a:t>
            </a:r>
            <a:r>
              <a:rPr lang="en-US" dirty="0"/>
              <a:t>. The vertices of a triangle are </a:t>
            </a:r>
            <a:r>
              <a:rPr lang="en-US" i="1" dirty="0"/>
              <a:t>T</a:t>
            </a:r>
            <a:r>
              <a:rPr lang="en-US" dirty="0"/>
              <a:t>(2, 1), 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   (-7, 3) and (5, -2). 				     </a:t>
            </a:r>
            <a:r>
              <a:rPr lang="en-US" i="1" dirty="0" smtClean="0"/>
              <a:t>U</a:t>
            </a:r>
            <a:r>
              <a:rPr lang="en-US" dirty="0" smtClean="0"/>
              <a:t>(4</a:t>
            </a:r>
            <a:r>
              <a:rPr lang="en-US" dirty="0"/>
              <a:t>, 6), and </a:t>
            </a:r>
            <a:r>
              <a:rPr lang="en-US" i="1" dirty="0"/>
              <a:t>V</a:t>
            </a:r>
            <a:r>
              <a:rPr lang="en-US" dirty="0"/>
              <a:t>(7,3). </a:t>
            </a:r>
            <a:r>
              <a:rPr lang="en-US" dirty="0" smtClean="0"/>
              <a:t>Classify </a:t>
            </a:r>
            <a:r>
              <a:rPr lang="en-US" dirty="0"/>
              <a:t>D</a:t>
            </a:r>
            <a:r>
              <a:rPr lang="en-US" i="1" dirty="0"/>
              <a:t>TUV</a:t>
            </a:r>
            <a:r>
              <a:rPr lang="en-US" dirty="0"/>
              <a:t>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             scalene</a:t>
            </a:r>
            <a:r>
              <a:rPr lang="en-US" dirty="0"/>
              <a:t>, isosceles, or equilateral.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66128" y="2257136"/>
            <a:ext cx="195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isosceles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1 </a:t>
            </a:r>
            <a:r>
              <a:rPr lang="en-US" dirty="0" smtClean="0"/>
              <a:t>Distance &amp; Midpoint Formula in HW </a:t>
            </a:r>
            <a:r>
              <a:rPr lang="en-US" dirty="0" smtClean="0"/>
              <a:t>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14425"/>
            <a:ext cx="5715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Use the triangles to the right to find the coordinates needed to solve the following: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Find the distance of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DF.</a:t>
            </a:r>
          </a:p>
          <a:p>
            <a:pPr marL="514350" indent="-514350">
              <a:buAutoNum type="arabicPeriod"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Find the midpoint of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SQ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42000" y="-1"/>
            <a:ext cx="6450013" cy="6176963"/>
            <a:chOff x="5842000" y="-1"/>
            <a:chExt cx="6450013" cy="61769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-1"/>
              <a:ext cx="6450013" cy="61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8944054" y="0"/>
              <a:ext cx="9445" cy="5892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5400000">
              <a:off x="8928099" y="-152401"/>
              <a:ext cx="12703" cy="6184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5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0" y="8560"/>
            <a:ext cx="3175000" cy="273464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</a:t>
            </a:r>
            <a:r>
              <a:rPr lang="en-US" sz="3000" dirty="0" smtClean="0">
                <a:solidFill>
                  <a:srgbClr val="0070C0"/>
                </a:solidFill>
              </a:rPr>
              <a:t>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all materials from front desk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WARM </a:t>
            </a:r>
            <a:r>
              <a:rPr lang="en-US" sz="4000" b="1" dirty="0" smtClean="0">
                <a:solidFill>
                  <a:srgbClr val="FF0000"/>
                </a:solidFill>
              </a:rPr>
              <a:t>UP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2377"/>
            <a:ext cx="866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Update TOC.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Update Data Tracker (Green Tab) – Find your # in the chart below and fill in the bar graph for your Unit </a:t>
            </a:r>
            <a:r>
              <a:rPr lang="en-US" sz="2400" dirty="0" smtClean="0">
                <a:solidFill>
                  <a:srgbClr val="FF0000"/>
                </a:solidFill>
              </a:rPr>
              <a:t>1, Unit 2, &amp; Unit 3 </a:t>
            </a:r>
            <a:r>
              <a:rPr lang="en-US" sz="2400" dirty="0">
                <a:solidFill>
                  <a:srgbClr val="FF0000"/>
                </a:solidFill>
              </a:rPr>
              <a:t>mastery.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6917"/>
              </p:ext>
            </p:extLst>
          </p:nvPr>
        </p:nvGraphicFramePr>
        <p:xfrm>
          <a:off x="803463" y="1842037"/>
          <a:ext cx="3706544" cy="4990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180"/>
                <a:gridCol w="995788"/>
                <a:gridCol w="995788"/>
                <a:gridCol w="99578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File #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1 %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2 %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3 %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51.5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105.5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01027"/>
              </p:ext>
            </p:extLst>
          </p:nvPr>
        </p:nvGraphicFramePr>
        <p:xfrm>
          <a:off x="4926012" y="1835837"/>
          <a:ext cx="3877026" cy="5022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259"/>
                <a:gridCol w="1041589"/>
                <a:gridCol w="1041589"/>
                <a:gridCol w="1041589"/>
              </a:tblGrid>
              <a:tr h="309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File #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1 %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Unit 2 %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 3 %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64.2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92.6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0" y="8560"/>
            <a:ext cx="3175000" cy="273464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</a:t>
            </a:r>
            <a:r>
              <a:rPr lang="en-US" sz="3000" dirty="0" smtClean="0">
                <a:solidFill>
                  <a:srgbClr val="0070C0"/>
                </a:solidFill>
              </a:rPr>
              <a:t>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all materials from front desk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WARM </a:t>
            </a:r>
            <a:r>
              <a:rPr lang="en-US" sz="4000" b="1" dirty="0" smtClean="0">
                <a:solidFill>
                  <a:srgbClr val="FF0000"/>
                </a:solidFill>
              </a:rPr>
              <a:t>UP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2377"/>
            <a:ext cx="866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Update TOC.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Update Data Tracker (Green Tab) – Find your # in the chart below and fill in the bar graph for your Unit </a:t>
            </a:r>
            <a:r>
              <a:rPr lang="en-US" sz="2400" dirty="0" smtClean="0">
                <a:solidFill>
                  <a:srgbClr val="FF0000"/>
                </a:solidFill>
              </a:rPr>
              <a:t>1, Unit 2, &amp; Unit 3 </a:t>
            </a:r>
            <a:r>
              <a:rPr lang="en-US" sz="2400" dirty="0">
                <a:solidFill>
                  <a:srgbClr val="FF0000"/>
                </a:solidFill>
              </a:rPr>
              <a:t>mastery.</a:t>
            </a:r>
          </a:p>
        </p:txBody>
      </p:sp>
    </p:spTree>
    <p:extLst>
      <p:ext uri="{BB962C8B-B14F-4D97-AF65-F5344CB8AC3E}">
        <p14:creationId xmlns:p14="http://schemas.microsoft.com/office/powerpoint/2010/main" val="17488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0100"/>
          </a:xfrm>
        </p:spPr>
        <p:txBody>
          <a:bodyPr>
            <a:noAutofit/>
          </a:bodyPr>
          <a:lstStyle/>
          <a:p>
            <a:pPr algn="ctr"/>
            <a:r>
              <a:rPr lang="en-US" sz="3500" b="1" u="sng" dirty="0" smtClean="0"/>
              <a:t>CRITICAL THINKING: FIND THE MIDPOINT OF EACH PAIR OF POINTS</a:t>
            </a:r>
            <a:endParaRPr lang="en-US" sz="35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6427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1)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0</a:t>
            </a:r>
            <a:r>
              <a:rPr lang="en-US" sz="2200" dirty="0" smtClean="0"/>
              <a:t>) &amp; (</a:t>
            </a:r>
            <a:r>
              <a:rPr lang="en-US" sz="2200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,1</a:t>
            </a:r>
            <a:r>
              <a:rPr lang="en-US" sz="22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/>
              <a:t>)	</a:t>
            </a:r>
            <a:r>
              <a:rPr lang="en-US" sz="2200" dirty="0"/>
              <a:t>	</a:t>
            </a:r>
            <a:r>
              <a:rPr lang="en-US" sz="2200" b="1" dirty="0" smtClean="0"/>
              <a:t>2)</a:t>
            </a:r>
            <a:r>
              <a:rPr lang="en-US" sz="2200" dirty="0" smtClean="0"/>
              <a:t> (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4</a:t>
            </a:r>
            <a:r>
              <a:rPr lang="en-US" sz="2200" dirty="0" smtClean="0"/>
              <a:t>) &amp; (</a:t>
            </a:r>
            <a:r>
              <a:rPr lang="en-US" sz="2200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,1</a:t>
            </a:r>
            <a:r>
              <a:rPr lang="en-US" sz="22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/>
              <a:t>)		</a:t>
            </a:r>
            <a:r>
              <a:rPr lang="en-US" sz="2200" b="1" dirty="0" smtClean="0"/>
              <a:t>3)</a:t>
            </a:r>
            <a:r>
              <a:rPr lang="en-US" sz="2200" dirty="0" smtClean="0"/>
              <a:t> (</a:t>
            </a:r>
            <a:r>
              <a:rPr lang="en-US" sz="22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6</a:t>
            </a:r>
            <a:r>
              <a:rPr lang="en-US" sz="2200" dirty="0" smtClean="0"/>
              <a:t>) &amp; (</a:t>
            </a:r>
            <a:r>
              <a:rPr lang="en-US" sz="2200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,1</a:t>
            </a:r>
            <a:r>
              <a:rPr lang="en-US" sz="22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/>
              <a:t>)</a:t>
            </a:r>
            <a:r>
              <a:rPr lang="en-US" sz="2200" dirty="0"/>
              <a:t>		</a:t>
            </a:r>
            <a:r>
              <a:rPr lang="en-US" sz="2200" b="1" dirty="0" smtClean="0"/>
              <a:t>4)</a:t>
            </a:r>
            <a:r>
              <a:rPr lang="en-US" sz="2200" dirty="0" smtClean="0"/>
              <a:t> (</a:t>
            </a:r>
            <a:r>
              <a:rPr lang="en-US" sz="2200" dirty="0" smtClean="0">
                <a:solidFill>
                  <a:srgbClr val="FF0000"/>
                </a:solidFill>
              </a:rPr>
              <a:t>-3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-6</a:t>
            </a:r>
            <a:r>
              <a:rPr lang="en-US" sz="2200" dirty="0" smtClean="0"/>
              <a:t>) &amp; (</a:t>
            </a:r>
            <a:r>
              <a:rPr lang="en-US" sz="2200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12</a:t>
            </a:r>
            <a:r>
              <a:rPr lang="en-US" sz="2200" dirty="0" smtClean="0"/>
              <a:t>)</a:t>
            </a:r>
          </a:p>
        </p:txBody>
      </p:sp>
      <p:pic>
        <p:nvPicPr>
          <p:cNvPr id="1030" name="Picture 6" descr="Number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38" y="1763740"/>
            <a:ext cx="44767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L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-7123"/>
          <a:stretch/>
        </p:blipFill>
        <p:spPr bwMode="auto">
          <a:xfrm>
            <a:off x="-1" y="1097314"/>
            <a:ext cx="4043389" cy="6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umber 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59" y="1119364"/>
            <a:ext cx="44767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umber L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6" r="8963"/>
          <a:stretch/>
        </p:blipFill>
        <p:spPr bwMode="auto">
          <a:xfrm>
            <a:off x="8106205" y="1720312"/>
            <a:ext cx="4075463" cy="6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1923727"/>
            <a:ext cx="914400" cy="4934273"/>
            <a:chOff x="0" y="1923727"/>
            <a:chExt cx="914400" cy="4934273"/>
          </a:xfrm>
        </p:grpSpPr>
        <p:pic>
          <p:nvPicPr>
            <p:cNvPr id="1037" name="Pict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2" t="13968" r="52988" b="12662"/>
            <a:stretch>
              <a:fillRect/>
            </a:stretch>
          </p:blipFill>
          <p:spPr bwMode="auto">
            <a:xfrm>
              <a:off x="0" y="1923727"/>
              <a:ext cx="914400" cy="471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37903" y="1923727"/>
              <a:ext cx="19297" cy="4934273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4665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923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76" y="2107703"/>
            <a:ext cx="418454" cy="455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0070C0"/>
                </a:solidFill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51541" y="2542853"/>
            <a:ext cx="914400" cy="3394449"/>
            <a:chOff x="2782538" y="1394527"/>
            <a:chExt cx="914400" cy="3394449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2" t="13968" r="52988" b="34045"/>
            <a:stretch/>
          </p:blipFill>
          <p:spPr bwMode="auto">
            <a:xfrm>
              <a:off x="2782538" y="1394527"/>
              <a:ext cx="914400" cy="334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3220441" y="1394527"/>
              <a:ext cx="17397" cy="339444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18476" y="2624352"/>
            <a:ext cx="41845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4</a:t>
            </a:r>
            <a:endParaRPr lang="en-US" sz="1500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40496" y="1777441"/>
            <a:ext cx="914400" cy="2626056"/>
            <a:chOff x="7282534" y="1760540"/>
            <a:chExt cx="914400" cy="2626056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2" t="13968" r="52988" b="47364"/>
            <a:stretch/>
          </p:blipFill>
          <p:spPr bwMode="auto">
            <a:xfrm>
              <a:off x="7282534" y="1760540"/>
              <a:ext cx="914400" cy="2484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7720437" y="1760540"/>
              <a:ext cx="8321" cy="262605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133975" y="1853860"/>
            <a:ext cx="41845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6</a:t>
            </a:r>
            <a:endParaRPr lang="en-US" sz="15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237185" y="2373883"/>
            <a:ext cx="914400" cy="4427122"/>
            <a:chOff x="8634837" y="2430878"/>
            <a:chExt cx="914400" cy="4427122"/>
          </a:xfrm>
        </p:grpSpPr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2" t="13968" r="52988" b="12662"/>
            <a:stretch>
              <a:fillRect/>
            </a:stretch>
          </p:blipFill>
          <p:spPr bwMode="auto">
            <a:xfrm>
              <a:off x="8634837" y="2430878"/>
              <a:ext cx="914400" cy="281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2" t="13968" r="52988" b="47364"/>
            <a:stretch/>
          </p:blipFill>
          <p:spPr bwMode="auto">
            <a:xfrm>
              <a:off x="8634837" y="5248430"/>
              <a:ext cx="914400" cy="131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9072740" y="2430878"/>
              <a:ext cx="19297" cy="4427122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1813527" y="2517603"/>
            <a:ext cx="41845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rgbClr val="0070C0"/>
                </a:solidFill>
              </a:rPr>
              <a:t>12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11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10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9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8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7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6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5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4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2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1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0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-1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-2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-3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-4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-5</a:t>
            </a:r>
          </a:p>
          <a:p>
            <a:r>
              <a:rPr lang="en-US" sz="1350" dirty="0" smtClean="0">
                <a:solidFill>
                  <a:srgbClr val="0070C0"/>
                </a:solidFill>
              </a:rPr>
              <a:t>-6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1119364"/>
            <a:ext cx="3665942" cy="6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-1853606" y="4062224"/>
            <a:ext cx="4934274" cy="65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53162" y="1782124"/>
            <a:ext cx="3665942" cy="6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1465582" y="3945502"/>
            <a:ext cx="3609870" cy="65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272463" y="1128323"/>
            <a:ext cx="3665942" cy="6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6723629" y="2802019"/>
            <a:ext cx="2820691" cy="65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507707" y="1696130"/>
            <a:ext cx="3665942" cy="6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9504074" y="4258549"/>
            <a:ext cx="4499764" cy="65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#1 </a:t>
            </a:r>
            <a:r>
              <a:rPr lang="en-US" b="1" dirty="0" smtClean="0">
                <a:solidFill>
                  <a:schemeClr val="bg1"/>
                </a:solidFill>
              </a:rPr>
              <a:t>Distance Formula 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Midpoint Formula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 smtClean="0"/>
              <a:t>Copy down in Formulas Tab (Purple tab) &amp; Notes</a:t>
            </a:r>
            <a:endParaRPr lang="en-US" sz="5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250" t="3886" r="2869" b="2689"/>
          <a:stretch/>
        </p:blipFill>
        <p:spPr>
          <a:xfrm>
            <a:off x="253999" y="838201"/>
            <a:ext cx="11684001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100" y="3962400"/>
            <a:ext cx="3975100" cy="13335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8292" y="1751308"/>
            <a:ext cx="2309247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2747" y="2776133"/>
            <a:ext cx="2309247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4331" y="4125778"/>
            <a:ext cx="1341894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7369" y="4125778"/>
            <a:ext cx="1405179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3032" y="5295900"/>
            <a:ext cx="1381932" cy="51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/>
              <a:t>Example 3:</a:t>
            </a:r>
            <a:r>
              <a:rPr lang="en-US" sz="3800" b="1" i="1" dirty="0"/>
              <a:t> Find the midpoint of a line segment.</a:t>
            </a:r>
            <a:r>
              <a:rPr lang="en-US" sz="3800" b="1" dirty="0"/>
              <a:t>		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Find </a:t>
            </a:r>
            <a:r>
              <a:rPr lang="en-US" sz="3800" b="1" dirty="0"/>
              <a:t>the midpoint of the line segment joining (-6, 5) and (2, -3</a:t>
            </a:r>
            <a:r>
              <a:rPr lang="en-US" sz="3800" b="1" dirty="0" smtClean="0"/>
              <a:t>).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Let (x</a:t>
            </a:r>
            <a:r>
              <a:rPr lang="en-US" sz="3800" b="1" baseline="-25000" dirty="0"/>
              <a:t>1</a:t>
            </a:r>
            <a:r>
              <a:rPr lang="en-US" sz="3800" b="1" dirty="0"/>
              <a:t>, y</a:t>
            </a:r>
            <a:r>
              <a:rPr lang="en-US" sz="3800" b="1" baseline="-25000" dirty="0"/>
              <a:t>1</a:t>
            </a:r>
            <a:r>
              <a:rPr lang="en-US" sz="3800" b="1" dirty="0"/>
              <a:t>)  = </a:t>
            </a:r>
            <a:r>
              <a:rPr lang="en-US" sz="3800" b="1" dirty="0" smtClean="0"/>
              <a:t>(</a:t>
            </a:r>
            <a:r>
              <a:rPr lang="en-US" sz="3800" b="1" dirty="0" smtClean="0">
                <a:solidFill>
                  <a:srgbClr val="FF0066"/>
                </a:solidFill>
              </a:rPr>
              <a:t>-6</a:t>
            </a:r>
            <a:r>
              <a:rPr lang="en-US" sz="3800" b="1" dirty="0" smtClean="0"/>
              <a:t>, </a:t>
            </a:r>
            <a:r>
              <a:rPr lang="en-US" sz="3800" b="1" dirty="0" smtClean="0">
                <a:solidFill>
                  <a:srgbClr val="0070C0"/>
                </a:solidFill>
              </a:rPr>
              <a:t>5</a:t>
            </a:r>
            <a:r>
              <a:rPr lang="en-US" sz="3800" b="1" dirty="0" smtClean="0"/>
              <a:t>) </a:t>
            </a:r>
            <a:r>
              <a:rPr lang="en-US" sz="3800" b="1" dirty="0"/>
              <a:t>and (x</a:t>
            </a:r>
            <a:r>
              <a:rPr lang="en-US" sz="3800" b="1" baseline="-25000" dirty="0"/>
              <a:t>2</a:t>
            </a:r>
            <a:r>
              <a:rPr lang="en-US" sz="3800" b="1" dirty="0"/>
              <a:t>, y</a:t>
            </a:r>
            <a:r>
              <a:rPr lang="en-US" sz="3800" b="1" baseline="-25000" dirty="0"/>
              <a:t>2</a:t>
            </a:r>
            <a:r>
              <a:rPr lang="en-US" sz="3800" b="1" dirty="0"/>
              <a:t>) = </a:t>
            </a:r>
            <a:r>
              <a:rPr lang="en-US" sz="3800" b="1" dirty="0" smtClean="0"/>
              <a:t>(</a:t>
            </a:r>
            <a:r>
              <a:rPr lang="en-US" sz="3800" b="1" dirty="0" smtClean="0">
                <a:solidFill>
                  <a:srgbClr val="FF0066"/>
                </a:solidFill>
              </a:rPr>
              <a:t>2</a:t>
            </a:r>
            <a:r>
              <a:rPr lang="en-US" sz="3800" b="1" dirty="0" smtClean="0"/>
              <a:t>, </a:t>
            </a:r>
            <a:r>
              <a:rPr lang="en-US" sz="3800" b="1" dirty="0" smtClean="0">
                <a:solidFill>
                  <a:srgbClr val="0070C0"/>
                </a:solidFill>
              </a:rPr>
              <a:t>-3</a:t>
            </a:r>
            <a:r>
              <a:rPr lang="en-US" sz="3800" b="1" dirty="0" smtClean="0"/>
              <a:t>).</a:t>
            </a:r>
            <a:endParaRPr lang="en-US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018" y="1854765"/>
                <a:ext cx="4430282" cy="1013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i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8" y="1854765"/>
                <a:ext cx="4430282" cy="101354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4264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6017" y="2848171"/>
                <a:ext cx="4079002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i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−6 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4000" i="1" smtClean="0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5 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" y="2848171"/>
                <a:ext cx="4079002" cy="101354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634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6017" y="4025794"/>
                <a:ext cx="2501647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i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" y="4025794"/>
                <a:ext cx="2501647" cy="101354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7561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36900" y="4178624"/>
            <a:ext cx="3441700" cy="707886"/>
            <a:chOff x="3136900" y="4178624"/>
            <a:chExt cx="344170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3136900" y="4178624"/>
              <a:ext cx="3441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= (-2, 1)</a:t>
              </a:r>
              <a:endParaRPr lang="en-US" sz="4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6000" y="4178624"/>
              <a:ext cx="1301750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1" t="13921" r="27917" b="66666"/>
          <a:stretch/>
        </p:blipFill>
        <p:spPr bwMode="auto">
          <a:xfrm>
            <a:off x="7251700" y="1690689"/>
            <a:ext cx="4392041" cy="4303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7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/>
          <a:lstStyle/>
          <a:p>
            <a:pPr algn="ctr"/>
            <a:r>
              <a:rPr lang="en-US" b="1" u="sng" dirty="0" smtClean="0"/>
              <a:t>PRACTICE PROBLEMS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12192000" cy="1400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Find the midpoint of the line 		</a:t>
            </a:r>
            <a:r>
              <a:rPr lang="en-US" dirty="0" smtClean="0"/>
              <a:t>	4. </a:t>
            </a:r>
            <a:r>
              <a:rPr lang="en-US" dirty="0"/>
              <a:t>Find endpoint C given endpoint </a:t>
            </a:r>
            <a:r>
              <a:rPr lang="en-US" dirty="0" smtClean="0"/>
              <a:t>	 </a:t>
            </a:r>
            <a:br>
              <a:rPr lang="en-US" dirty="0" smtClean="0"/>
            </a:br>
            <a:r>
              <a:rPr lang="en-US" dirty="0" smtClean="0"/>
              <a:t>    segment joining (-6, 5) and (1, 1). 		 A(- 5</a:t>
            </a:r>
            <a:r>
              <a:rPr lang="en-US" dirty="0"/>
              <a:t>, 6) and </a:t>
            </a:r>
            <a:r>
              <a:rPr lang="en-US" dirty="0" smtClean="0"/>
              <a:t>midpoint </a:t>
            </a:r>
            <a:r>
              <a:rPr lang="en-US" dirty="0"/>
              <a:t>B(3, 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7836" y="2374900"/>
            <a:ext cx="195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(-2.5, 3)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1006</Words>
  <Application>Microsoft Office PowerPoint</Application>
  <PresentationFormat>Widescreen</PresentationFormat>
  <Paragraphs>417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ANNOUNCEMENTS -Pick up your assigned calculator -Pick up all materials from front desk</vt:lpstr>
      <vt:lpstr>ANNOUNCEMENTS -Pick up your assigned calculator -Pick up all materials from front desk</vt:lpstr>
      <vt:lpstr>ANNOUNCEMENTS -Pick up your assigned calculator -Pick up all materials from front desk</vt:lpstr>
      <vt:lpstr>CRITICAL THINKING: FIND THE MIDPOINT OF EACH PAIR OF POINTS</vt:lpstr>
      <vt:lpstr>#1 Distance Formula &amp; Midpoint Formula</vt:lpstr>
      <vt:lpstr>Copy down in Formulas Tab (Purple tab) &amp; Notes</vt:lpstr>
      <vt:lpstr>Example 3: Find the midpoint of a line segment.   Find the midpoint of the line segment joining (-6, 5) and (2, -3). Let (x1, y1)  = (-6, 5) and (x2, y2) = (2, -3).</vt:lpstr>
      <vt:lpstr>PRACTICE PROBLEMS</vt:lpstr>
      <vt:lpstr>BRAIN BREAK </vt:lpstr>
      <vt:lpstr>Example 4: Find an endpoint given an endpoint and the midpoint Given endpoint A(-4, 1) and midpoint B(-1, 2). Find the coordinates for endpoint C.</vt:lpstr>
      <vt:lpstr>PRACTICE PROBLEMS</vt:lpstr>
      <vt:lpstr>Copy down in Formulas Tab (Purple tab) &amp; Notes</vt:lpstr>
      <vt:lpstr>Example 1: Find the distance between two points Find the distance between (-5, -3) and (3, 6).  Let (x1, y1)  = (-5, -3) and (x2, y2) = (3, 6).</vt:lpstr>
      <vt:lpstr>PRACTICE PROBLEMS</vt:lpstr>
      <vt:lpstr>Example 2: Classify a triangle using the distance formula. Classify DABC as scalene, isosceles, or equilateral.</vt:lpstr>
      <vt:lpstr>PRACTICE PROBLEMS</vt:lpstr>
      <vt:lpstr>BRAIN BREAK 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</dc:creator>
  <cp:lastModifiedBy>Santos, Francine C.</cp:lastModifiedBy>
  <cp:revision>55</cp:revision>
  <dcterms:created xsi:type="dcterms:W3CDTF">2014-10-06T23:58:12Z</dcterms:created>
  <dcterms:modified xsi:type="dcterms:W3CDTF">2015-03-18T01:13:58Z</dcterms:modified>
</cp:coreProperties>
</file>