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2" r:id="rId4"/>
    <p:sldId id="263" r:id="rId5"/>
    <p:sldId id="264" r:id="rId6"/>
    <p:sldId id="266" r:id="rId7"/>
    <p:sldId id="269" r:id="rId8"/>
    <p:sldId id="265" r:id="rId9"/>
    <p:sldId id="259" r:id="rId10"/>
    <p:sldId id="267" r:id="rId11"/>
    <p:sldId id="268" r:id="rId12"/>
    <p:sldId id="270" r:id="rId13"/>
    <p:sldId id="271" r:id="rId14"/>
    <p:sldId id="262" r:id="rId15"/>
    <p:sldId id="260" r:id="rId16"/>
    <p:sldId id="26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3300"/>
    <a:srgbClr val="FF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6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1CE7-9344-480C-BCEC-E2BE02A8F418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91DA-9B79-460B-9E6B-D99AB6DAD9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06142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1CE7-9344-480C-BCEC-E2BE02A8F418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91DA-9B79-460B-9E6B-D99AB6DAD9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572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1CE7-9344-480C-BCEC-E2BE02A8F418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91DA-9B79-460B-9E6B-D99AB6DAD9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1935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1CE7-9344-480C-BCEC-E2BE02A8F418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91DA-9B79-460B-9E6B-D99AB6DAD9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2605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1CE7-9344-480C-BCEC-E2BE02A8F418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91DA-9B79-460B-9E6B-D99AB6DAD9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6083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1CE7-9344-480C-BCEC-E2BE02A8F418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91DA-9B79-460B-9E6B-D99AB6DAD9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2274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1CE7-9344-480C-BCEC-E2BE02A8F418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91DA-9B79-460B-9E6B-D99AB6DAD9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91642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1CE7-9344-480C-BCEC-E2BE02A8F418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91DA-9B79-460B-9E6B-D99AB6DAD9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3353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1CE7-9344-480C-BCEC-E2BE02A8F418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91DA-9B79-460B-9E6B-D99AB6DAD9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4699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1CE7-9344-480C-BCEC-E2BE02A8F418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91DA-9B79-460B-9E6B-D99AB6DAD9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589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1CE7-9344-480C-BCEC-E2BE02A8F418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91DA-9B79-460B-9E6B-D99AB6DAD9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1641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B1CE7-9344-480C-BCEC-E2BE02A8F418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D91DA-9B79-460B-9E6B-D99AB6DAD9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53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24992" y="8560"/>
            <a:ext cx="3067008" cy="265151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3000" b="1" u="sng" dirty="0" smtClean="0">
                <a:solidFill>
                  <a:srgbClr val="0070C0"/>
                </a:solidFill>
              </a:rPr>
              <a:t>ANNOUNCEMENTS</a:t>
            </a:r>
            <a:br>
              <a:rPr lang="en-US" sz="3000" b="1" u="sng" dirty="0" smtClean="0">
                <a:solidFill>
                  <a:srgbClr val="0070C0"/>
                </a:solidFill>
              </a:rPr>
            </a:br>
            <a:r>
              <a:rPr lang="en-US" sz="3000" dirty="0" smtClean="0">
                <a:solidFill>
                  <a:srgbClr val="0070C0"/>
                </a:solidFill>
              </a:rPr>
              <a:t>-Pick up your assigned calculator</a:t>
            </a:r>
            <a:br>
              <a:rPr lang="en-US" sz="3000" dirty="0" smtClean="0">
                <a:solidFill>
                  <a:srgbClr val="0070C0"/>
                </a:solidFill>
              </a:rPr>
            </a:br>
            <a:r>
              <a:rPr lang="en-US" sz="3000" dirty="0" smtClean="0">
                <a:solidFill>
                  <a:srgbClr val="0070C0"/>
                </a:solidFill>
              </a:rPr>
              <a:t>-Sit in old </a:t>
            </a:r>
            <a:r>
              <a:rPr lang="en-US" sz="3000" dirty="0" smtClean="0">
                <a:solidFill>
                  <a:srgbClr val="0070C0"/>
                </a:solidFill>
              </a:rPr>
              <a:t>seats</a:t>
            </a:r>
            <a:endParaRPr lang="en-US" sz="3000" b="1" i="1" dirty="0">
              <a:solidFill>
                <a:srgbClr val="00B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6667" y="-92533"/>
            <a:ext cx="6100688" cy="6314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rgbClr val="FF0000"/>
                </a:solidFill>
              </a:rPr>
              <a:t>WARM </a:t>
            </a:r>
            <a:r>
              <a:rPr lang="en-US" sz="5400" b="1" dirty="0" smtClean="0">
                <a:solidFill>
                  <a:srgbClr val="FF0000"/>
                </a:solidFill>
              </a:rPr>
              <a:t>UP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734042"/>
            <a:ext cx="8665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030" y="538882"/>
            <a:ext cx="1216297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FF0000"/>
                </a:solidFill>
              </a:rPr>
              <a:t>Copy the following into your Vocab Section 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(Purple tab!)</a:t>
            </a:r>
            <a:endParaRPr lang="en-US" sz="3200" dirty="0">
              <a:solidFill>
                <a:srgbClr val="FF0000"/>
              </a:solidFill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00B050"/>
                </a:solidFill>
              </a:rPr>
              <a:t>Radius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smtClean="0"/>
              <a:t>– the distance from the center of</a:t>
            </a:r>
            <a:br>
              <a:rPr lang="en-US" sz="3200" dirty="0" smtClean="0"/>
            </a:br>
            <a:r>
              <a:rPr lang="en-US" sz="3200" dirty="0" smtClean="0"/>
              <a:t>a circle to an endpoint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00B050"/>
                </a:solidFill>
              </a:rPr>
              <a:t>Diameter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smtClean="0"/>
              <a:t>– the distance between two endpoints of a circle that passes through the center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00B050"/>
                </a:solidFill>
              </a:rPr>
              <a:t>Circle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smtClean="0"/>
              <a:t>– the set of all points that are the same distance from the center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 smtClean="0">
                <a:solidFill>
                  <a:srgbClr val="FF0000"/>
                </a:solidFill>
              </a:rPr>
              <a:t>Update your TOC. 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/>
          <a:srcRect l="11532" t="13019" r="11288" b="7869"/>
          <a:stretch/>
        </p:blipFill>
        <p:spPr>
          <a:xfrm>
            <a:off x="7485311" y="1526593"/>
            <a:ext cx="1409700" cy="14186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/>
          <a:srcRect l="13537" t="11225" r="11106" b="6496"/>
          <a:stretch/>
        </p:blipFill>
        <p:spPr>
          <a:xfrm>
            <a:off x="5334000" y="3467100"/>
            <a:ext cx="1571180" cy="157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524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43" y="0"/>
            <a:ext cx="10515600" cy="766989"/>
          </a:xfrm>
        </p:spPr>
        <p:txBody>
          <a:bodyPr/>
          <a:lstStyle/>
          <a:p>
            <a:pPr algn="ctr"/>
            <a:r>
              <a:rPr lang="en-US" b="1" u="sng" dirty="0" smtClean="0"/>
              <a:t>Graphing Circles</a:t>
            </a:r>
            <a:endParaRPr lang="en-US" b="1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/>
          <a:srcRect l="3685" t="5224" r="1095" b="62250"/>
          <a:stretch/>
        </p:blipFill>
        <p:spPr>
          <a:xfrm>
            <a:off x="1320800" y="659428"/>
            <a:ext cx="10247087" cy="212731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098971" y="1233714"/>
            <a:ext cx="3672115" cy="7837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37657" y="2017486"/>
            <a:ext cx="8788400" cy="7692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/>
          <a:srcRect l="3685" t="41746" r="71903" b="40501"/>
          <a:stretch/>
        </p:blipFill>
        <p:spPr>
          <a:xfrm>
            <a:off x="1320801" y="3048000"/>
            <a:ext cx="2627086" cy="11611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/>
          <a:srcRect l="29515" t="47405" r="30969" b="4437"/>
          <a:stretch/>
        </p:blipFill>
        <p:spPr>
          <a:xfrm>
            <a:off x="4013200" y="3708401"/>
            <a:ext cx="4252686" cy="31496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/>
          <a:srcRect l="56150" t="42411" r="22271" b="50931"/>
          <a:stretch/>
        </p:blipFill>
        <p:spPr>
          <a:xfrm>
            <a:off x="6966857" y="3091542"/>
            <a:ext cx="2322286" cy="43542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966858" y="2924628"/>
            <a:ext cx="2322286" cy="7837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320799" y="2917370"/>
            <a:ext cx="2627087" cy="12917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947886" y="3708400"/>
            <a:ext cx="4455885" cy="314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939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37961"/>
          </a:xfrm>
        </p:spPr>
        <p:txBody>
          <a:bodyPr/>
          <a:lstStyle/>
          <a:p>
            <a:pPr algn="ctr"/>
            <a:r>
              <a:rPr lang="en-US" b="1" u="sng" dirty="0" smtClean="0"/>
              <a:t>Graphing Circles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749300"/>
            <a:ext cx="5921829" cy="594178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GT" sz="3600" dirty="0">
                <a:solidFill>
                  <a:srgbClr val="FF0000"/>
                </a:solidFill>
              </a:rPr>
              <a:t>(x – 3)</a:t>
            </a:r>
            <a:r>
              <a:rPr lang="es-GT" sz="3600" baseline="30000" dirty="0">
                <a:solidFill>
                  <a:srgbClr val="FF0000"/>
                </a:solidFill>
              </a:rPr>
              <a:t>2 </a:t>
            </a:r>
            <a:r>
              <a:rPr lang="es-GT" sz="3600" dirty="0">
                <a:solidFill>
                  <a:srgbClr val="FF0000"/>
                </a:solidFill>
              </a:rPr>
              <a:t>+ (y – 2)</a:t>
            </a:r>
            <a:r>
              <a:rPr lang="es-GT" sz="3600" baseline="30000" dirty="0">
                <a:solidFill>
                  <a:srgbClr val="FF0000"/>
                </a:solidFill>
              </a:rPr>
              <a:t>2 </a:t>
            </a:r>
            <a:r>
              <a:rPr lang="es-GT" sz="3600" dirty="0">
                <a:solidFill>
                  <a:srgbClr val="FF0000"/>
                </a:solidFill>
              </a:rPr>
              <a:t>= </a:t>
            </a:r>
            <a:r>
              <a:rPr lang="es-GT" sz="3600" dirty="0" smtClean="0">
                <a:solidFill>
                  <a:srgbClr val="FF0000"/>
                </a:solidFill>
              </a:rPr>
              <a:t>9</a:t>
            </a:r>
          </a:p>
          <a:p>
            <a:pPr marL="0" indent="0">
              <a:buNone/>
            </a:pPr>
            <a:r>
              <a:rPr lang="es-GT" sz="3600" dirty="0"/>
              <a:t>	</a:t>
            </a:r>
            <a:r>
              <a:rPr lang="es-GT" sz="3600" dirty="0" smtClean="0"/>
              <a:t>Center: ________</a:t>
            </a:r>
          </a:p>
          <a:p>
            <a:pPr marL="0" indent="0">
              <a:buNone/>
            </a:pPr>
            <a:r>
              <a:rPr lang="es-GT" sz="3600" dirty="0"/>
              <a:t>	</a:t>
            </a:r>
            <a:r>
              <a:rPr lang="es-GT" sz="3600" dirty="0" err="1" smtClean="0"/>
              <a:t>Radius</a:t>
            </a:r>
            <a:r>
              <a:rPr lang="es-GT" sz="3600" dirty="0" smtClean="0"/>
              <a:t>: ________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s-GT" sz="3600" dirty="0">
                <a:solidFill>
                  <a:srgbClr val="0000FF"/>
                </a:solidFill>
              </a:rPr>
              <a:t>(x – 5)</a:t>
            </a:r>
            <a:r>
              <a:rPr lang="es-GT" sz="3600" baseline="30000" dirty="0">
                <a:solidFill>
                  <a:srgbClr val="0000FF"/>
                </a:solidFill>
              </a:rPr>
              <a:t>2 </a:t>
            </a:r>
            <a:r>
              <a:rPr lang="es-GT" sz="3600" dirty="0">
                <a:solidFill>
                  <a:srgbClr val="0000FF"/>
                </a:solidFill>
              </a:rPr>
              <a:t>+ y</a:t>
            </a:r>
            <a:r>
              <a:rPr lang="es-GT" sz="3600" baseline="30000" dirty="0">
                <a:solidFill>
                  <a:srgbClr val="0000FF"/>
                </a:solidFill>
              </a:rPr>
              <a:t>2 </a:t>
            </a:r>
            <a:r>
              <a:rPr lang="es-GT" sz="3600" dirty="0">
                <a:solidFill>
                  <a:srgbClr val="0000FF"/>
                </a:solidFill>
              </a:rPr>
              <a:t>= </a:t>
            </a:r>
            <a:r>
              <a:rPr lang="es-GT" sz="3600" dirty="0" smtClean="0">
                <a:solidFill>
                  <a:srgbClr val="0000FF"/>
                </a:solidFill>
              </a:rPr>
              <a:t>36</a:t>
            </a:r>
          </a:p>
          <a:p>
            <a:pPr marL="0" indent="0">
              <a:buNone/>
            </a:pPr>
            <a:r>
              <a:rPr lang="es-GT" sz="3600" dirty="0" smtClean="0"/>
              <a:t>	Center: ________</a:t>
            </a:r>
          </a:p>
          <a:p>
            <a:pPr marL="0" indent="0">
              <a:buNone/>
            </a:pPr>
            <a:r>
              <a:rPr lang="es-GT" sz="3600" dirty="0" smtClean="0"/>
              <a:t>	</a:t>
            </a:r>
            <a:r>
              <a:rPr lang="es-GT" sz="3600" dirty="0" err="1" smtClean="0"/>
              <a:t>Radius</a:t>
            </a:r>
            <a:r>
              <a:rPr lang="es-GT" sz="3600" dirty="0" smtClean="0"/>
              <a:t>: ________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3600" dirty="0" smtClean="0">
                <a:solidFill>
                  <a:srgbClr val="008000"/>
                </a:solidFill>
              </a:rPr>
              <a:t>(</a:t>
            </a:r>
            <a:r>
              <a:rPr lang="en-US" sz="3600" dirty="0">
                <a:solidFill>
                  <a:srgbClr val="008000"/>
                </a:solidFill>
              </a:rPr>
              <a:t>x + 4)</a:t>
            </a:r>
            <a:r>
              <a:rPr lang="en-US" sz="3600" baseline="30000" dirty="0">
                <a:solidFill>
                  <a:srgbClr val="008000"/>
                </a:solidFill>
              </a:rPr>
              <a:t>2 </a:t>
            </a:r>
            <a:r>
              <a:rPr lang="en-US" sz="3600" dirty="0">
                <a:solidFill>
                  <a:srgbClr val="008000"/>
                </a:solidFill>
              </a:rPr>
              <a:t>+ (y – 1)</a:t>
            </a:r>
            <a:r>
              <a:rPr lang="en-US" sz="3600" baseline="30000" dirty="0">
                <a:solidFill>
                  <a:srgbClr val="008000"/>
                </a:solidFill>
              </a:rPr>
              <a:t>2 </a:t>
            </a:r>
            <a:r>
              <a:rPr lang="en-US" sz="3600" dirty="0">
                <a:solidFill>
                  <a:srgbClr val="008000"/>
                </a:solidFill>
              </a:rPr>
              <a:t>= </a:t>
            </a:r>
            <a:r>
              <a:rPr lang="en-US" sz="3600" dirty="0" smtClean="0">
                <a:solidFill>
                  <a:srgbClr val="008000"/>
                </a:solidFill>
              </a:rPr>
              <a:t>25</a:t>
            </a:r>
          </a:p>
          <a:p>
            <a:pPr marL="0" indent="0">
              <a:buNone/>
            </a:pPr>
            <a:r>
              <a:rPr lang="es-GT" sz="3600" dirty="0" smtClean="0"/>
              <a:t>	Center: ________</a:t>
            </a:r>
          </a:p>
          <a:p>
            <a:pPr marL="0" indent="0">
              <a:buNone/>
            </a:pPr>
            <a:r>
              <a:rPr lang="es-GT" sz="3600" dirty="0" smtClean="0"/>
              <a:t>	</a:t>
            </a:r>
            <a:r>
              <a:rPr lang="es-GT" sz="3600" dirty="0" err="1" smtClean="0"/>
              <a:t>Radius</a:t>
            </a:r>
            <a:r>
              <a:rPr lang="es-GT" sz="3600" dirty="0" smtClean="0"/>
              <a:t>: ________</a:t>
            </a:r>
          </a:p>
        </p:txBody>
      </p:sp>
      <p:pic>
        <p:nvPicPr>
          <p:cNvPr id="2050" name="Picture 2" descr="http://ritter.tea.state.tx.us/student.assessment/resources/online/2003/grade11/math/no19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829" y="749300"/>
            <a:ext cx="6270171" cy="6150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22285" y="1353457"/>
            <a:ext cx="2017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(3, 2)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22285" y="1957614"/>
            <a:ext cx="2017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3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013370" y="2556331"/>
            <a:ext cx="1654629" cy="162413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flipV="1">
            <a:off x="9797142" y="3323769"/>
            <a:ext cx="116113" cy="8926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flipV="1">
            <a:off x="9782629" y="2506031"/>
            <a:ext cx="116113" cy="8926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flipV="1">
            <a:off x="9782629" y="4163336"/>
            <a:ext cx="116113" cy="8926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flipV="1">
            <a:off x="10609942" y="3323769"/>
            <a:ext cx="116113" cy="8926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flipV="1">
            <a:off x="8940797" y="3323769"/>
            <a:ext cx="116113" cy="8926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322285" y="3241465"/>
            <a:ext cx="2017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</a:rPr>
              <a:t>(5, 0)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 flipV="1">
            <a:off x="10334171" y="3824556"/>
            <a:ext cx="137885" cy="15235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22285" y="3835461"/>
            <a:ext cx="2017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</a:rPr>
              <a:t>6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 flipV="1">
            <a:off x="10334171" y="2219224"/>
            <a:ext cx="137885" cy="15235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 flipV="1">
            <a:off x="8679542" y="3852064"/>
            <a:ext cx="137885" cy="15235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 flipV="1">
            <a:off x="10334171" y="5497034"/>
            <a:ext cx="137885" cy="15235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 flipV="1">
            <a:off x="11985170" y="3868532"/>
            <a:ext cx="137885" cy="15235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8784769" y="2305805"/>
            <a:ext cx="3276601" cy="3277810"/>
          </a:xfrm>
          <a:prstGeom prst="ellipse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15029" y="5060395"/>
            <a:ext cx="2017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8000"/>
                </a:solidFill>
              </a:rPr>
              <a:t>(</a:t>
            </a:r>
            <a:r>
              <a:rPr lang="en-US" sz="2800" dirty="0" smtClean="0">
                <a:solidFill>
                  <a:srgbClr val="008000"/>
                </a:solidFill>
              </a:rPr>
              <a:t>– </a:t>
            </a:r>
            <a:r>
              <a:rPr lang="en-US" sz="2800" b="1" dirty="0" smtClean="0">
                <a:solidFill>
                  <a:srgbClr val="008000"/>
                </a:solidFill>
              </a:rPr>
              <a:t>4, 1)</a:t>
            </a:r>
            <a:endParaRPr lang="en-US" sz="2800" b="1" dirty="0">
              <a:solidFill>
                <a:srgbClr val="0080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 flipV="1">
            <a:off x="7874000" y="3567836"/>
            <a:ext cx="137885" cy="152357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15029" y="5722547"/>
            <a:ext cx="2017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8000"/>
                </a:solidFill>
              </a:rPr>
              <a:t>5</a:t>
            </a:r>
            <a:endParaRPr lang="en-US" sz="2800" b="1" dirty="0">
              <a:solidFill>
                <a:srgbClr val="0080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 flipV="1">
            <a:off x="7874000" y="2175414"/>
            <a:ext cx="137885" cy="152357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 flipV="1">
            <a:off x="9227462" y="3567835"/>
            <a:ext cx="137885" cy="152357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 flipV="1">
            <a:off x="7874000" y="4908038"/>
            <a:ext cx="137885" cy="152357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 flipV="1">
            <a:off x="6520540" y="3567835"/>
            <a:ext cx="137885" cy="152357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6588580" y="2294466"/>
            <a:ext cx="2708727" cy="2701423"/>
          </a:xfrm>
          <a:prstGeom prst="ellipse">
            <a:avLst/>
          </a:prstGeom>
          <a:noFill/>
          <a:ln w="57150">
            <a:solidFill>
              <a:srgbClr val="008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636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/>
      <p:bldP spid="16" grpId="0" animBg="1"/>
      <p:bldP spid="16" grpId="1" animBg="1"/>
      <p:bldP spid="17" grpId="0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/>
      <p:bldP spid="24" grpId="0" animBg="1"/>
      <p:bldP spid="24" grpId="1" animBg="1"/>
      <p:bldP spid="25" grpId="0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06713"/>
          </a:xfrm>
        </p:spPr>
        <p:txBody>
          <a:bodyPr>
            <a:noAutofit/>
          </a:bodyPr>
          <a:lstStyle/>
          <a:p>
            <a:pPr algn="ctr"/>
            <a:r>
              <a:rPr lang="en-US" sz="3050" b="1" dirty="0" smtClean="0"/>
              <a:t>Application Problem: Suppose </a:t>
            </a:r>
            <a:r>
              <a:rPr lang="en-US" sz="3050" b="1" dirty="0"/>
              <a:t>you know the </a:t>
            </a:r>
            <a:r>
              <a:rPr lang="en-US" sz="3050" b="1" dirty="0" smtClean="0"/>
              <a:t>endpoints of </a:t>
            </a:r>
            <a:r>
              <a:rPr lang="en-US" sz="3050" b="1" dirty="0"/>
              <a:t>a </a:t>
            </a:r>
            <a:r>
              <a:rPr lang="en-US" sz="3050" b="1" dirty="0" smtClean="0"/>
              <a:t>circle. How </a:t>
            </a:r>
            <a:r>
              <a:rPr lang="en-US" sz="3050" b="1" dirty="0"/>
              <a:t>do you determine the equation of the </a:t>
            </a:r>
            <a:r>
              <a:rPr lang="en-US" sz="3050" b="1" dirty="0" smtClean="0"/>
              <a:t>circle, if you don’t know the radius or center?</a:t>
            </a:r>
            <a:endParaRPr lang="en-US" sz="3050" b="1" dirty="0"/>
          </a:p>
        </p:txBody>
      </p:sp>
      <p:pic>
        <p:nvPicPr>
          <p:cNvPr id="11" name="Picture 2" descr="http://ritter.tea.state.tx.us/student.assessment/resources/online/2003/grade11/math/no19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861" t="2614" r="2315" b="3228"/>
          <a:stretch/>
        </p:blipFill>
        <p:spPr bwMode="auto">
          <a:xfrm>
            <a:off x="6481175" y="1175657"/>
            <a:ext cx="5710825" cy="56823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val 11"/>
          <p:cNvSpPr/>
          <p:nvPr/>
        </p:nvSpPr>
        <p:spPr>
          <a:xfrm flipV="1">
            <a:off x="7017657" y="3524293"/>
            <a:ext cx="137885" cy="15235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 flipV="1">
            <a:off x="9681030" y="4031364"/>
            <a:ext cx="137885" cy="15235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flipV="1">
            <a:off x="8338459" y="3780992"/>
            <a:ext cx="137885" cy="15235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086599" y="2496456"/>
            <a:ext cx="2663374" cy="2721428"/>
          </a:xfrm>
          <a:prstGeom prst="ellipse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1088758"/>
            <a:ext cx="6662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CIRCLE with ENDPOINTS at (-8, 2) and (2, 0).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1608294"/>
            <a:ext cx="64811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We need to find the </a:t>
            </a:r>
            <a:r>
              <a:rPr lang="en-US" sz="2600" u="sng" dirty="0" smtClean="0">
                <a:solidFill>
                  <a:srgbClr val="FF0000"/>
                </a:solidFill>
              </a:rPr>
              <a:t>CENTER</a:t>
            </a:r>
            <a:r>
              <a:rPr lang="en-US" sz="2600" dirty="0" smtClean="0">
                <a:solidFill>
                  <a:srgbClr val="FF0000"/>
                </a:solidFill>
              </a:rPr>
              <a:t>!</a:t>
            </a:r>
            <a:endParaRPr lang="en-US" sz="2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3601497" y="1640141"/>
                <a:ext cx="3445598" cy="6578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0" baseline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𝐱</m:t>
                                  </m:r>
                                </m:e>
                                <m:sub>
                                  <m:r>
                                    <a:rPr lang="en-US" sz="2000" b="1" i="0" baseline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en-US" sz="2000" b="1" i="0" baseline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0" baseline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𝐱</m:t>
                                  </m:r>
                                </m:e>
                                <m:sub>
                                  <m:r>
                                    <a:rPr lang="en-US" sz="2000" b="1" i="0" baseline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000" b="1" i="0" baseline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2000" b="1" i="0" baseline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0" baseline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𝐲</m:t>
                                  </m:r>
                                </m:e>
                                <m:sub>
                                  <m:r>
                                    <a:rPr lang="en-US" sz="2000" b="1" i="0" baseline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en-US" sz="2000" b="1" i="0" baseline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0" baseline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𝐲</m:t>
                                  </m:r>
                                </m:e>
                                <m:sub>
                                  <m:r>
                                    <a:rPr lang="en-US" sz="2000" b="1" i="0" baseline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000" b="1" i="0" baseline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1497" y="1640141"/>
                <a:ext cx="3445598" cy="657809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2371659" y="2539819"/>
            <a:ext cx="1045029" cy="37013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2094783" y="2494055"/>
                <a:ext cx="20280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</m:oMath>
                </a14:m>
                <a:r>
                  <a:rPr lang="en-US" sz="2400" b="1" dirty="0" smtClean="0">
                    <a:solidFill>
                      <a:srgbClr val="FF0000"/>
                    </a:solidFill>
                  </a:rPr>
                  <a:t> 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4783" y="2494055"/>
                <a:ext cx="2028099" cy="461665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l="-4819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-1" y="1949249"/>
            <a:ext cx="64811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Use the </a:t>
            </a:r>
            <a:r>
              <a:rPr lang="en-US" sz="2600" b="1" dirty="0" smtClean="0">
                <a:solidFill>
                  <a:srgbClr val="FF0000"/>
                </a:solidFill>
              </a:rPr>
              <a:t>Midpoint Formula</a:t>
            </a:r>
            <a:r>
              <a:rPr lang="en-US" sz="2600" dirty="0" smtClean="0">
                <a:solidFill>
                  <a:srgbClr val="FF0000"/>
                </a:solidFill>
              </a:rPr>
              <a:t>!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58332" y="3064025"/>
            <a:ext cx="64811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8000"/>
                </a:solidFill>
              </a:rPr>
              <a:t>We need to find the </a:t>
            </a:r>
            <a:r>
              <a:rPr lang="en-US" sz="2600" u="sng" dirty="0" smtClean="0">
                <a:solidFill>
                  <a:srgbClr val="008000"/>
                </a:solidFill>
              </a:rPr>
              <a:t>RADIUS</a:t>
            </a:r>
            <a:r>
              <a:rPr lang="en-US" sz="2600" dirty="0" smtClean="0">
                <a:solidFill>
                  <a:srgbClr val="008000"/>
                </a:solidFill>
              </a:rPr>
              <a:t>!</a:t>
            </a:r>
            <a:endParaRPr lang="en-US" sz="2600" dirty="0">
              <a:solidFill>
                <a:srgbClr val="008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58332" y="3414254"/>
            <a:ext cx="64811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8000"/>
                </a:solidFill>
              </a:rPr>
              <a:t>Use the </a:t>
            </a:r>
            <a:r>
              <a:rPr lang="en-US" sz="2600" b="1" dirty="0" smtClean="0">
                <a:solidFill>
                  <a:srgbClr val="008000"/>
                </a:solidFill>
              </a:rPr>
              <a:t>Distance Formula</a:t>
            </a:r>
            <a:r>
              <a:rPr lang="en-US" sz="2600" dirty="0" smtClean="0">
                <a:solidFill>
                  <a:srgbClr val="008000"/>
                </a:solidFill>
              </a:rPr>
              <a:t>!</a:t>
            </a:r>
            <a:endParaRPr lang="en-US" sz="2600" dirty="0">
              <a:solidFill>
                <a:srgbClr val="008000"/>
              </a:solidFill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3929864" y="3149430"/>
                <a:ext cx="2666918" cy="656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0" smtClean="0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𝐱</m:t>
                                  </m:r>
                                </m:e>
                                <m:sub>
                                  <m:r>
                                    <a:rPr lang="en-US" b="1" i="0" smtClean="0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en-US" b="1" i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0" smtClean="0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𝐱</m:t>
                                  </m:r>
                                </m:e>
                                <m:sub>
                                  <m:r>
                                    <a:rPr lang="en-US" b="1" i="0" smtClean="0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en-US" b="1" i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1" i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0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0" smtClean="0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𝐲</m:t>
                                  </m:r>
                                </m:e>
                                <m:sub>
                                  <m:r>
                                    <a:rPr lang="en-US" b="1" i="0" smtClean="0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en-US" b="1" i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0" smtClean="0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𝐲</m:t>
                                  </m:r>
                                </m:e>
                                <m:sub>
                                  <m:r>
                                    <a:rPr lang="en-US" b="1" i="0" smtClean="0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en-US" b="1" i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1" i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b="1" dirty="0">
                  <a:solidFill>
                    <a:srgbClr val="008000"/>
                  </a:solidFill>
                </a:endParaRP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9864" y="3149430"/>
                <a:ext cx="2666918" cy="656013"/>
              </a:xfrm>
              <a:prstGeom prst="rect">
                <a:avLst/>
              </a:prstGeom>
              <a:blipFill rotWithShape="0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227255" y="3843514"/>
                <a:ext cx="2666918" cy="7186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0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b="1" i="1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2000" b="1" i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(−</m:t>
                              </m:r>
                              <m:r>
                                <a:rPr lang="en-US" sz="2000" b="1" i="1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2000" b="1" i="1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sz="2000" b="1" i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1" i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0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b="1" i="1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sz="2000" b="1" i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2000" b="1" i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1" i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000" b="1" dirty="0">
                  <a:solidFill>
                    <a:srgbClr val="008000"/>
                  </a:solidFill>
                </a:endParaRPr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255" y="3843514"/>
                <a:ext cx="2666918" cy="718658"/>
              </a:xfrm>
              <a:prstGeom prst="rect">
                <a:avLst/>
              </a:prstGeom>
              <a:blipFill rotWithShape="0">
                <a:blip r:embed="rId6" cstate="print"/>
                <a:stretch>
                  <a:fillRect l="-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8183900" y="3524293"/>
                <a:ext cx="9891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 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3900" y="3524293"/>
                <a:ext cx="989130" cy="369332"/>
              </a:xfrm>
              <a:prstGeom prst="rect">
                <a:avLst/>
              </a:prstGeom>
              <a:blipFill rotWithShape="0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7135080" y="3247301"/>
                <a:ext cx="10488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0000FF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000" b="1" dirty="0" smtClean="0">
                    <a:solidFill>
                      <a:srgbClr val="0000FF"/>
                    </a:solidFill>
                  </a:rPr>
                  <a:t>8, 2)</a:t>
                </a:r>
                <a:endParaRPr lang="en-US" sz="2000" b="1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5080" y="3247301"/>
                <a:ext cx="1048820" cy="400110"/>
              </a:xfrm>
              <a:prstGeom prst="rect">
                <a:avLst/>
              </a:prstGeom>
              <a:blipFill rotWithShape="0">
                <a:blip r:embed="rId8" cstate="print"/>
                <a:stretch>
                  <a:fillRect l="-5780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9749972" y="3792735"/>
            <a:ext cx="1048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(2, 0)</a:t>
            </a:r>
            <a:endParaRPr lang="en-US" sz="20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3048732" y="3883330"/>
                <a:ext cx="1980151" cy="7186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b="1" i="1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en-US" sz="2000" b="1" i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1" i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0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b="1" i="1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2000" b="1" i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1" i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000" b="1" dirty="0">
                  <a:solidFill>
                    <a:srgbClr val="008000"/>
                  </a:solidFill>
                </a:endParaRPr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732" y="3883330"/>
                <a:ext cx="1980151" cy="718658"/>
              </a:xfrm>
              <a:prstGeom prst="rect">
                <a:avLst/>
              </a:prstGeom>
              <a:blipFill rotWithShape="0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227255" y="4524295"/>
                <a:ext cx="1980151" cy="442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1" i="0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  <m:r>
                            <a:rPr lang="en-US" sz="2000" b="1" i="0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1" i="0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rad>
                    </m:oMath>
                  </m:oMathPara>
                </a14:m>
                <a:endParaRPr lang="en-US" sz="2000" b="1" dirty="0">
                  <a:solidFill>
                    <a:srgbClr val="008000"/>
                  </a:solidFill>
                </a:endParaRPr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255" y="4524295"/>
                <a:ext cx="1980151" cy="442685"/>
              </a:xfrm>
              <a:prstGeom prst="rect">
                <a:avLst/>
              </a:prstGeom>
              <a:blipFill rotWithShape="0"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1560714" y="4508834"/>
                <a:ext cx="1980151" cy="436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1" i="0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𝟐𝟔</m:t>
                          </m:r>
                        </m:e>
                      </m:rad>
                    </m:oMath>
                  </m:oMathPara>
                </a14:m>
                <a:endParaRPr lang="en-US" sz="2000" b="1" dirty="0">
                  <a:solidFill>
                    <a:srgbClr val="008000"/>
                  </a:solidFill>
                </a:endParaRPr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0714" y="4508834"/>
                <a:ext cx="1980151" cy="436402"/>
              </a:xfrm>
              <a:prstGeom prst="rect">
                <a:avLst/>
              </a:prstGeom>
              <a:blipFill rotWithShape="0"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/>
          <p:cNvSpPr/>
          <p:nvPr/>
        </p:nvSpPr>
        <p:spPr>
          <a:xfrm>
            <a:off x="2371659" y="4496606"/>
            <a:ext cx="677073" cy="416426"/>
          </a:xfrm>
          <a:prstGeom prst="rect">
            <a:avLst/>
          </a:prstGeom>
          <a:noFill/>
          <a:ln w="190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8388604" y="3857170"/>
            <a:ext cx="1361368" cy="250372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889449" y="5400032"/>
                <a:ext cx="4434847" cy="5637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0000FF"/>
                    </a:solidFill>
                  </a:rPr>
                  <a:t>(x – (–3))</a:t>
                </a:r>
                <a:r>
                  <a:rPr lang="en-US" sz="2800" b="1" baseline="30000" dirty="0" smtClean="0">
                    <a:solidFill>
                      <a:srgbClr val="0000FF"/>
                    </a:solidFill>
                  </a:rPr>
                  <a:t>2</a:t>
                </a:r>
                <a:r>
                  <a:rPr lang="en-US" sz="2800" b="1" dirty="0" smtClean="0">
                    <a:solidFill>
                      <a:srgbClr val="0000FF"/>
                    </a:solidFill>
                  </a:rPr>
                  <a:t> + (y – 1)</a:t>
                </a:r>
                <a:r>
                  <a:rPr lang="en-US" sz="2800" b="1" baseline="30000" dirty="0" smtClean="0">
                    <a:solidFill>
                      <a:srgbClr val="0000FF"/>
                    </a:solidFill>
                  </a:rPr>
                  <a:t>2</a:t>
                </a:r>
                <a:r>
                  <a:rPr lang="en-US" sz="2800" b="1" dirty="0" smtClean="0">
                    <a:solidFill>
                      <a:srgbClr val="0000FF"/>
                    </a:solidFill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𝟐𝟔</m:t>
                        </m:r>
                      </m:e>
                    </m:rad>
                  </m:oMath>
                </a14:m>
                <a:r>
                  <a:rPr lang="en-US" sz="2800" b="1" baseline="30000" dirty="0" smtClean="0">
                    <a:solidFill>
                      <a:srgbClr val="0000FF"/>
                    </a:solidFill>
                  </a:rPr>
                  <a:t>2</a:t>
                </a:r>
                <a:endParaRPr lang="en-US" sz="2800" b="1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449" y="5400032"/>
                <a:ext cx="4434847" cy="563744"/>
              </a:xfrm>
              <a:prstGeom prst="rect">
                <a:avLst/>
              </a:prstGeom>
              <a:blipFill rotWithShape="0">
                <a:blip r:embed="rId12" cstate="print"/>
                <a:stretch>
                  <a:fillRect t="-3261" b="-31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10597" y="5878256"/>
            <a:ext cx="64705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00FF"/>
                </a:solidFill>
              </a:rPr>
              <a:t>(x + 3)</a:t>
            </a:r>
            <a:r>
              <a:rPr lang="en-US" sz="5400" b="1" baseline="30000" dirty="0" smtClean="0">
                <a:solidFill>
                  <a:srgbClr val="0000FF"/>
                </a:solidFill>
              </a:rPr>
              <a:t>2</a:t>
            </a:r>
            <a:r>
              <a:rPr lang="en-US" sz="5400" b="1" dirty="0" smtClean="0">
                <a:solidFill>
                  <a:srgbClr val="0000FF"/>
                </a:solidFill>
              </a:rPr>
              <a:t> + (y – 1)</a:t>
            </a:r>
            <a:r>
              <a:rPr lang="en-US" sz="5400" b="1" baseline="30000" dirty="0" smtClean="0">
                <a:solidFill>
                  <a:srgbClr val="0000FF"/>
                </a:solidFill>
              </a:rPr>
              <a:t>2</a:t>
            </a:r>
            <a:r>
              <a:rPr lang="en-US" sz="5400" b="1" dirty="0" smtClean="0">
                <a:solidFill>
                  <a:srgbClr val="0000FF"/>
                </a:solidFill>
              </a:rPr>
              <a:t> = 26</a:t>
            </a:r>
            <a:endParaRPr lang="en-US" sz="5400" b="1" dirty="0">
              <a:solidFill>
                <a:srgbClr val="0000FF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16113" y="5932205"/>
            <a:ext cx="6306729" cy="86938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8985514" y="3629394"/>
                <a:ext cx="702145" cy="40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1" i="0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𝟐𝟔</m:t>
                          </m:r>
                        </m:e>
                      </m:rad>
                    </m:oMath>
                  </m:oMathPara>
                </a14:m>
                <a:endParaRPr lang="en-US" b="1" dirty="0">
                  <a:solidFill>
                    <a:srgbClr val="008000"/>
                  </a:solidFill>
                </a:endParaRPr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5514" y="3629394"/>
                <a:ext cx="702145" cy="401970"/>
              </a:xfrm>
              <a:prstGeom prst="rect">
                <a:avLst/>
              </a:prstGeom>
              <a:blipFill rotWithShape="0">
                <a:blip r:embed="rId1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10597" y="4871921"/>
            <a:ext cx="6070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66"/>
                </a:solidFill>
              </a:rPr>
              <a:t>(x – h)</a:t>
            </a:r>
            <a:r>
              <a:rPr lang="en-US" sz="3200" b="1" baseline="30000" dirty="0" smtClean="0">
                <a:solidFill>
                  <a:srgbClr val="FF0066"/>
                </a:solidFill>
              </a:rPr>
              <a:t> 2</a:t>
            </a:r>
            <a:r>
              <a:rPr lang="en-US" sz="3200" b="1" dirty="0" smtClean="0">
                <a:solidFill>
                  <a:srgbClr val="FF0066"/>
                </a:solidFill>
              </a:rPr>
              <a:t> + (y – k)</a:t>
            </a:r>
            <a:r>
              <a:rPr lang="en-US" sz="3200" b="1" baseline="30000" dirty="0" smtClean="0">
                <a:solidFill>
                  <a:srgbClr val="FF0066"/>
                </a:solidFill>
              </a:rPr>
              <a:t> 2</a:t>
            </a:r>
            <a:r>
              <a:rPr lang="en-US" sz="3200" b="1" dirty="0" smtClean="0">
                <a:solidFill>
                  <a:srgbClr val="FF0066"/>
                </a:solidFill>
              </a:rPr>
              <a:t> = r</a:t>
            </a:r>
            <a:r>
              <a:rPr lang="en-US" sz="3200" b="1" baseline="30000" dirty="0" smtClean="0">
                <a:solidFill>
                  <a:srgbClr val="FF0066"/>
                </a:solidFill>
              </a:rPr>
              <a:t>2</a:t>
            </a:r>
            <a:endParaRPr lang="en-US" sz="3200" b="1" dirty="0">
              <a:solidFill>
                <a:srgbClr val="FF0066"/>
              </a:solidFill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116113" y="2365561"/>
                <a:ext cx="1944199" cy="783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num>
                            <m:den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13" y="2365561"/>
                <a:ext cx="1944199" cy="783869"/>
              </a:xfrm>
              <a:prstGeom prst="rect">
                <a:avLst/>
              </a:prstGeom>
              <a:blipFill rotWithShape="0">
                <a:blip r:embed="rId1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73861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9" grpId="0" animBg="1"/>
      <p:bldP spid="21" grpId="0" animBg="1"/>
      <p:bldP spid="22" grpId="0" animBg="1"/>
      <p:bldP spid="23" grpId="0"/>
      <p:bldP spid="24" grpId="0"/>
      <p:bldP spid="25" grpId="0"/>
      <p:bldP spid="26" grpId="0" animBg="1"/>
      <p:bldP spid="27" grpId="0" animBg="1"/>
      <p:bldP spid="28" grpId="0" animBg="1"/>
      <p:bldP spid="29" grpId="0" animBg="1"/>
      <p:bldP spid="30" grpId="0"/>
      <p:bldP spid="31" grpId="0" animBg="1"/>
      <p:bldP spid="32" grpId="0" animBg="1"/>
      <p:bldP spid="33" grpId="0" animBg="1"/>
      <p:bldP spid="34" grpId="0" animBg="1"/>
      <p:bldP spid="38" grpId="0" animBg="1"/>
      <p:bldP spid="39" grpId="0"/>
      <p:bldP spid="40" grpId="0" animBg="1"/>
      <p:bldP spid="41" grpId="0" animBg="1"/>
      <p:bldP spid="42" grpId="0"/>
      <p:bldP spid="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12192000" cy="153851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50" b="1" dirty="0" smtClean="0"/>
              <a:t>PRACTICE PROBLEM: </a:t>
            </a:r>
            <a:r>
              <a:rPr lang="en-US" sz="3550" dirty="0" smtClean="0"/>
              <a:t>Find the center, the radius, and write the equation for the circle whose diameter has endpoints at (2, 6) and (5, 12).</a:t>
            </a:r>
            <a:endParaRPr lang="en-US" sz="3550" b="1" dirty="0"/>
          </a:p>
        </p:txBody>
      </p:sp>
      <p:pic>
        <p:nvPicPr>
          <p:cNvPr id="3074" name="Picture 2" descr="http://donnayoung.org/thumbs/math-img/coordinate-clip-10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2231" y="1336700"/>
            <a:ext cx="5609769" cy="56097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0629" y="1538514"/>
            <a:ext cx="2815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Center: </a:t>
            </a:r>
            <a:r>
              <a:rPr lang="en-US" sz="3200" u="sng" dirty="0" smtClean="0">
                <a:solidFill>
                  <a:srgbClr val="FF0000"/>
                </a:solidFill>
              </a:rPr>
              <a:t>(3.5, 9) </a:t>
            </a:r>
            <a:endParaRPr lang="en-US" sz="3200" u="sng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30628" y="3206193"/>
                <a:ext cx="3483428" cy="636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008000"/>
                    </a:solidFill>
                  </a:rPr>
                  <a:t>Radius: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u="sng" dirty="0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0" i="1" u="sng" dirty="0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11.25</m:t>
                        </m:r>
                      </m:e>
                    </m:rad>
                    <m:r>
                      <a:rPr lang="en-US" sz="3200" i="1" u="sng" dirty="0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200" u="sng" dirty="0">
                  <a:solidFill>
                    <a:srgbClr val="00800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28" y="3206193"/>
                <a:ext cx="3483428" cy="63620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l="-4371" t="-3846" b="-317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30628" y="4925298"/>
            <a:ext cx="62484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Equation: </a:t>
            </a:r>
            <a:r>
              <a:rPr lang="en-US" sz="3200" u="sng" dirty="0" smtClean="0">
                <a:solidFill>
                  <a:srgbClr val="0000FF"/>
                </a:solidFill>
              </a:rPr>
              <a:t>(x – 3.5)</a:t>
            </a:r>
            <a:r>
              <a:rPr lang="en-US" sz="3200" u="sng" baseline="30000" dirty="0" smtClean="0">
                <a:solidFill>
                  <a:srgbClr val="0000FF"/>
                </a:solidFill>
              </a:rPr>
              <a:t>2</a:t>
            </a:r>
            <a:r>
              <a:rPr lang="en-US" sz="3200" u="sng" dirty="0" smtClean="0">
                <a:solidFill>
                  <a:srgbClr val="0000FF"/>
                </a:solidFill>
              </a:rPr>
              <a:t> + (y – 9)</a:t>
            </a:r>
            <a:r>
              <a:rPr lang="en-US" sz="3200" u="sng" baseline="30000" dirty="0" smtClean="0">
                <a:solidFill>
                  <a:srgbClr val="0000FF"/>
                </a:solidFill>
              </a:rPr>
              <a:t>2</a:t>
            </a:r>
            <a:r>
              <a:rPr lang="en-US" sz="3200" u="sng" dirty="0" smtClean="0">
                <a:solidFill>
                  <a:srgbClr val="0000FF"/>
                </a:solidFill>
              </a:rPr>
              <a:t> = 11.25</a:t>
            </a:r>
            <a:endParaRPr lang="en-US" sz="3200" u="sng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660417" y="2156238"/>
                <a:ext cx="2677869" cy="922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num>
                            <m:den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𝟏𝟐</m:t>
                              </m:r>
                            </m:num>
                            <m:den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417" y="2156238"/>
                <a:ext cx="2677869" cy="922176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767578" y="3857204"/>
                <a:ext cx="3310936" cy="843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b="1" i="1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b="1" i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2400" b="1" i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400" b="1" i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en-US" sz="2400" b="1" i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1" i="1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2400" b="1" i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400" b="1" i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0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1" i="1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b="1" i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  <m:r>
                                <a:rPr lang="en-US" sz="2400" b="1" i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1" i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  <m:r>
                                <a:rPr lang="en-US" sz="2400" b="1" i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400" b="1" i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400" b="1" dirty="0">
                  <a:solidFill>
                    <a:srgbClr val="008000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578" y="3857204"/>
                <a:ext cx="3310936" cy="843885"/>
              </a:xfrm>
              <a:prstGeom prst="rect">
                <a:avLst/>
              </a:prstGeom>
              <a:blipFill rotWithShape="0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538514" y="1538514"/>
            <a:ext cx="1161143" cy="4499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47801" y="3265217"/>
            <a:ext cx="1382485" cy="4499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872342" y="4925108"/>
            <a:ext cx="4368801" cy="4499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flipV="1">
            <a:off x="9840686" y="2482400"/>
            <a:ext cx="137885" cy="15235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 flipV="1">
            <a:off x="10660745" y="951482"/>
            <a:ext cx="137885" cy="15235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528631" y="952806"/>
            <a:ext cx="1719940" cy="1756189"/>
          </a:xfrm>
          <a:prstGeom prst="ellipse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cxnSp>
        <p:nvCxnSpPr>
          <p:cNvPr id="15" name="Straight Connector 14"/>
          <p:cNvCxnSpPr>
            <a:stCxn id="12" idx="1"/>
          </p:cNvCxnSpPr>
          <p:nvPr/>
        </p:nvCxnSpPr>
        <p:spPr>
          <a:xfrm flipV="1">
            <a:off x="9860879" y="1057885"/>
            <a:ext cx="868808" cy="155456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7056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/>
      <p:bldP spid="7" grpId="0" animBg="1"/>
      <p:bldP spid="8" grpId="0" animBg="1"/>
      <p:bldP spid="4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BRAIN BREAK #2</a:t>
            </a:r>
            <a:endParaRPr lang="en-US" b="1" dirty="0"/>
          </a:p>
        </p:txBody>
      </p:sp>
      <p:pic>
        <p:nvPicPr>
          <p:cNvPr id="3" name="Picture 2" descr="http://www.leeabbamonte.com/wp-content/uploads/2007/12/cellphone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00" y="1868012"/>
            <a:ext cx="4492625" cy="48423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interestingengineering.com/wp-content/uploads/2014/02/1024px-Gray728.svg_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99" y="1690688"/>
            <a:ext cx="6883401" cy="49138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375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Homework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#1 in HW Packet </a:t>
            </a:r>
          </a:p>
        </p:txBody>
      </p:sp>
    </p:spTree>
    <p:extLst>
      <p:ext uri="{BB962C8B-B14F-4D97-AF65-F5344CB8AC3E}">
        <p14:creationId xmlns="" xmlns:p14="http://schemas.microsoft.com/office/powerpoint/2010/main" val="311826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6600"/>
                </a:solidFill>
              </a:rPr>
              <a:t>Exit Ticket</a:t>
            </a:r>
            <a:endParaRPr lang="en-US" sz="5400" b="1" dirty="0">
              <a:solidFill>
                <a:srgbClr val="006600"/>
              </a:solidFill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7000" y="1205094"/>
                <a:ext cx="12065000" cy="529730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6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Write the standard equation for a circle with the following:</a:t>
                </a:r>
              </a:p>
              <a:p>
                <a:pPr marL="742950" indent="-742950">
                  <a:buFont typeface="+mj-lt"/>
                  <a:buAutoNum type="arabicPeriod"/>
                </a:pPr>
                <a:r>
                  <a:rPr lang="en-US" sz="3600" dirty="0">
                    <a:solidFill>
                      <a:schemeClr val="accent6">
                        <a:lumMod val="50000"/>
                      </a:schemeClr>
                    </a:solidFill>
                  </a:rPr>
                  <a:t>c</a:t>
                </a:r>
                <a:r>
                  <a:rPr lang="en-US" sz="36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enter (2, 3); radius = 5</a:t>
                </a:r>
              </a:p>
              <a:p>
                <a:pPr marL="742950" indent="-742950">
                  <a:buFont typeface="+mj-lt"/>
                  <a:buAutoNum type="arabicPeriod"/>
                </a:pPr>
                <a:r>
                  <a:rPr lang="en-US" sz="3600" dirty="0">
                    <a:solidFill>
                      <a:schemeClr val="accent6">
                        <a:lumMod val="50000"/>
                      </a:schemeClr>
                    </a:solidFill>
                  </a:rPr>
                  <a:t>c</a:t>
                </a:r>
                <a:r>
                  <a:rPr lang="en-US" sz="36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enter (0,-1); radius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rad>
                  </m:oMath>
                </a14:m>
                <a:endParaRPr lang="en-US" sz="3600" dirty="0" smtClean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marL="742950" indent="-742950">
                  <a:buFont typeface="+mj-lt"/>
                  <a:buAutoNum type="arabicPeriod"/>
                </a:pPr>
                <a:endParaRPr lang="en-US" sz="3600" dirty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en-US" sz="36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What is the center and radius of each circle?</a:t>
                </a:r>
              </a:p>
              <a:p>
                <a:pPr marL="742950" indent="-742950">
                  <a:buFont typeface="+mj-lt"/>
                  <a:buAutoNum type="arabicPeriod" startAt="3"/>
                </a:pPr>
                <a:r>
                  <a:rPr lang="en-US" sz="36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(x – 4)</a:t>
                </a:r>
                <a:r>
                  <a:rPr lang="en-US" sz="3600" baseline="300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2</a:t>
                </a:r>
                <a:r>
                  <a:rPr lang="en-US" sz="36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+ (y – 3)</a:t>
                </a:r>
                <a:r>
                  <a:rPr lang="en-US" sz="3600" baseline="300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2</a:t>
                </a:r>
                <a:r>
                  <a:rPr lang="en-US" sz="36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= 16</a:t>
                </a:r>
              </a:p>
              <a:p>
                <a:pPr marL="742950" indent="-742950">
                  <a:buFont typeface="+mj-lt"/>
                  <a:buAutoNum type="arabicPeriod" startAt="3"/>
                </a:pPr>
                <a:r>
                  <a:rPr lang="en-US" sz="36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(x + 7)</a:t>
                </a:r>
                <a:r>
                  <a:rPr lang="en-US" sz="3600" baseline="300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2</a:t>
                </a:r>
                <a:r>
                  <a:rPr lang="en-US" sz="36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+ y</a:t>
                </a:r>
                <a:r>
                  <a:rPr lang="en-US" sz="3600" baseline="300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2</a:t>
                </a:r>
                <a:r>
                  <a:rPr lang="en-US" sz="36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= 10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7000" y="1205094"/>
                <a:ext cx="12065000" cy="5297306"/>
              </a:xfrm>
              <a:blipFill rotWithShape="0">
                <a:blip r:embed="rId2" cstate="print"/>
                <a:stretch>
                  <a:fillRect l="-1566" t="-28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406608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3171" y="1819411"/>
            <a:ext cx="10160000" cy="138570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#1 Equations of a Circle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300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Homework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#1 in HW Packet </a:t>
            </a:r>
          </a:p>
        </p:txBody>
      </p:sp>
    </p:spTree>
    <p:extLst>
      <p:ext uri="{BB962C8B-B14F-4D97-AF65-F5344CB8AC3E}">
        <p14:creationId xmlns="" xmlns:p14="http://schemas.microsoft.com/office/powerpoint/2010/main" val="311826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6397990" y="6108700"/>
            <a:ext cx="745941" cy="749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9913284" y="1708150"/>
            <a:ext cx="930459" cy="9525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724522" y="-127000"/>
            <a:ext cx="1333499" cy="12827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649566" y="4864100"/>
            <a:ext cx="2086159" cy="19939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730633" y="6350"/>
            <a:ext cx="2086159" cy="19939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-654052" y="3784600"/>
            <a:ext cx="2086159" cy="19939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0402979" y="2559050"/>
            <a:ext cx="2086159" cy="19939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0907" y="361950"/>
            <a:ext cx="930459" cy="9525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769659" y="5905500"/>
            <a:ext cx="930459" cy="9525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335179" y="5876925"/>
            <a:ext cx="930459" cy="9525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769659" y="3962400"/>
            <a:ext cx="745941" cy="749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910855" y="0"/>
            <a:ext cx="1333499" cy="12827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20777" y="2082800"/>
            <a:ext cx="1333499" cy="12827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/>
          <a:srcRect l="1012" b="2477"/>
          <a:stretch/>
        </p:blipFill>
        <p:spPr>
          <a:xfrm>
            <a:off x="1600200" y="190500"/>
            <a:ext cx="8696512" cy="65024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0858501" y="4864100"/>
            <a:ext cx="1333499" cy="12827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0" y="2451100"/>
            <a:ext cx="745941" cy="749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446059" y="1003300"/>
            <a:ext cx="745941" cy="749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382097" y="514350"/>
            <a:ext cx="48527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</a:rPr>
              <a:t>(x – h)</a:t>
            </a:r>
            <a:r>
              <a:rPr lang="en-US" sz="4400" b="1" baseline="30000" dirty="0" smtClean="0">
                <a:solidFill>
                  <a:srgbClr val="C00000"/>
                </a:solidFill>
              </a:rPr>
              <a:t>2 </a:t>
            </a:r>
            <a:r>
              <a:rPr lang="en-US" sz="4400" b="1" dirty="0" smtClean="0">
                <a:solidFill>
                  <a:srgbClr val="C00000"/>
                </a:solidFill>
              </a:rPr>
              <a:t>+ (y – k)</a:t>
            </a:r>
            <a:r>
              <a:rPr lang="en-US" sz="4400" b="1" baseline="30000" dirty="0" smtClean="0">
                <a:solidFill>
                  <a:srgbClr val="C00000"/>
                </a:solidFill>
              </a:rPr>
              <a:t>2</a:t>
            </a:r>
            <a:r>
              <a:rPr lang="en-US" sz="4400" b="1" dirty="0" smtClean="0">
                <a:solidFill>
                  <a:srgbClr val="C00000"/>
                </a:solidFill>
              </a:rPr>
              <a:t> = r</a:t>
            </a:r>
            <a:r>
              <a:rPr lang="en-US" sz="4400" b="1" baseline="30000" dirty="0" smtClean="0">
                <a:solidFill>
                  <a:srgbClr val="C00000"/>
                </a:solidFill>
              </a:rPr>
              <a:t>2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48480" y="1698079"/>
            <a:ext cx="47832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</a:rPr>
              <a:t>(h, k)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82097" y="2725689"/>
            <a:ext cx="47832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</a:rPr>
              <a:t>r</a:t>
            </a:r>
            <a:endParaRPr lang="en-US" sz="44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5451659" y="5184827"/>
                <a:ext cx="4783229" cy="12196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36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36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36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en-US" sz="36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36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36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en-US" sz="36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36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36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36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sz="36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en-US" sz="36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36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sz="36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en-US" sz="36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36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3600" b="1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1659" y="5184827"/>
                <a:ext cx="4783229" cy="1219693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l="-2420" r="-3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5451659" y="3685630"/>
                <a:ext cx="4783229" cy="1110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6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36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36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en-US" sz="36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36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36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36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36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36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sz="36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en-US" sz="36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36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sz="36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36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3600" b="1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1659" y="3685630"/>
                <a:ext cx="4783229" cy="1110304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79348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/>
        </p:nvCxnSpPr>
        <p:spPr>
          <a:xfrm flipV="1">
            <a:off x="1676400" y="4948582"/>
            <a:ext cx="3134573" cy="79181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2272" y="1079500"/>
            <a:ext cx="3879728" cy="34042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736600"/>
            <a:ext cx="7797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dirty="0" smtClean="0"/>
              <a:t>The center of the circle: ______________</a:t>
            </a:r>
          </a:p>
          <a:p>
            <a:pPr>
              <a:lnSpc>
                <a:spcPct val="200000"/>
              </a:lnSpc>
            </a:pPr>
            <a:r>
              <a:rPr lang="en-US" sz="3200" dirty="0" smtClean="0"/>
              <a:t>The radius of the circle: ______________</a:t>
            </a:r>
          </a:p>
          <a:p>
            <a:pPr>
              <a:lnSpc>
                <a:spcPct val="200000"/>
              </a:lnSpc>
            </a:pPr>
            <a:r>
              <a:rPr lang="en-US" sz="3200" dirty="0" smtClean="0"/>
              <a:t>Any point on the circle: _______________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The equation of the circle: ______________________________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52700" y="0"/>
            <a:ext cx="7023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Key Information</a:t>
            </a:r>
            <a:endParaRPr lang="en-US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615500"/>
            <a:ext cx="12192000" cy="1200329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>
                <a:solidFill>
                  <a:schemeClr val="bg1"/>
                </a:solidFill>
              </a:rPr>
              <a:t>r</a:t>
            </a:r>
            <a:r>
              <a:rPr lang="en-US" sz="3600" dirty="0" smtClean="0">
                <a:solidFill>
                  <a:schemeClr val="bg1"/>
                </a:solidFill>
              </a:rPr>
              <a:t> is the radius of the circle, so if we take the square root of the right side of this equation, we’ll know how big the radius is.</a:t>
            </a:r>
            <a:endParaRPr lang="en-US" sz="3600" i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40627" y="992519"/>
            <a:ext cx="9637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66"/>
                </a:solidFill>
              </a:rPr>
              <a:t>(</a:t>
            </a:r>
            <a:r>
              <a:rPr lang="en-US" sz="3200" b="1" dirty="0" err="1" smtClean="0">
                <a:solidFill>
                  <a:srgbClr val="FF0066"/>
                </a:solidFill>
              </a:rPr>
              <a:t>h,k</a:t>
            </a:r>
            <a:r>
              <a:rPr lang="en-US" sz="3200" b="1" dirty="0" smtClean="0">
                <a:solidFill>
                  <a:srgbClr val="FF0066"/>
                </a:solidFill>
              </a:rPr>
              <a:t>)</a:t>
            </a:r>
            <a:endParaRPr lang="en-US" sz="3200" dirty="0">
              <a:solidFill>
                <a:srgbClr val="FF00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57220" y="1931879"/>
            <a:ext cx="3305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66"/>
                </a:solidFill>
              </a:rPr>
              <a:t>r</a:t>
            </a:r>
            <a:endParaRPr lang="en-US" sz="3200" dirty="0">
              <a:solidFill>
                <a:srgbClr val="FF006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10973" y="2871239"/>
            <a:ext cx="10230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66"/>
                </a:solidFill>
              </a:rPr>
              <a:t>(x, y)</a:t>
            </a:r>
            <a:endParaRPr lang="en-US" sz="3200" dirty="0">
              <a:solidFill>
                <a:srgbClr val="FF00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4000" y="4483772"/>
            <a:ext cx="6070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66"/>
                </a:solidFill>
              </a:rPr>
              <a:t>(x – h)</a:t>
            </a:r>
            <a:r>
              <a:rPr lang="en-US" sz="3200" b="1" baseline="30000" dirty="0" smtClean="0">
                <a:solidFill>
                  <a:srgbClr val="FF0066"/>
                </a:solidFill>
              </a:rPr>
              <a:t> 2</a:t>
            </a:r>
            <a:r>
              <a:rPr lang="en-US" sz="3200" b="1" dirty="0" smtClean="0">
                <a:solidFill>
                  <a:srgbClr val="FF0066"/>
                </a:solidFill>
              </a:rPr>
              <a:t> + (y – k)</a:t>
            </a:r>
            <a:r>
              <a:rPr lang="en-US" sz="3200" b="1" baseline="30000" dirty="0" smtClean="0">
                <a:solidFill>
                  <a:srgbClr val="FF0066"/>
                </a:solidFill>
              </a:rPr>
              <a:t> 2</a:t>
            </a:r>
            <a:r>
              <a:rPr lang="en-US" sz="3200" b="1" dirty="0" smtClean="0">
                <a:solidFill>
                  <a:srgbClr val="FF0066"/>
                </a:solidFill>
              </a:rPr>
              <a:t> = r</a:t>
            </a:r>
            <a:r>
              <a:rPr lang="en-US" sz="3200" b="1" baseline="30000" dirty="0" smtClean="0">
                <a:solidFill>
                  <a:srgbClr val="FF0066"/>
                </a:solidFill>
              </a:rPr>
              <a:t>2</a:t>
            </a:r>
            <a:endParaRPr lang="en-US" sz="32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050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52475"/>
          </a:xfrm>
        </p:spPr>
        <p:txBody>
          <a:bodyPr/>
          <a:lstStyle/>
          <a:p>
            <a:pPr algn="ctr"/>
            <a:r>
              <a:rPr lang="en-US" b="1" u="sng" dirty="0" smtClean="0"/>
              <a:t>Writing Equations of Circles</a:t>
            </a:r>
            <a:endParaRPr lang="en-US" b="1" u="sn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/>
          <a:srcRect l="7619" t="31300" r="57340" b="40327"/>
          <a:stretch/>
        </p:blipFill>
        <p:spPr>
          <a:xfrm>
            <a:off x="0" y="1971674"/>
            <a:ext cx="12198557" cy="33405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69604" y="977354"/>
            <a:ext cx="48527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</a:rPr>
              <a:t>(x – h)</a:t>
            </a:r>
            <a:r>
              <a:rPr lang="en-US" sz="4400" b="1" baseline="30000" dirty="0" smtClean="0">
                <a:solidFill>
                  <a:srgbClr val="C00000"/>
                </a:solidFill>
              </a:rPr>
              <a:t>2 </a:t>
            </a:r>
            <a:r>
              <a:rPr lang="en-US" sz="4400" b="1" dirty="0" smtClean="0">
                <a:solidFill>
                  <a:srgbClr val="C00000"/>
                </a:solidFill>
              </a:rPr>
              <a:t>+ (y – k)</a:t>
            </a:r>
            <a:r>
              <a:rPr lang="en-US" sz="4400" b="1" baseline="30000" dirty="0" smtClean="0">
                <a:solidFill>
                  <a:srgbClr val="C00000"/>
                </a:solidFill>
              </a:rPr>
              <a:t>2</a:t>
            </a:r>
            <a:r>
              <a:rPr lang="en-US" sz="4400" b="1" dirty="0" smtClean="0">
                <a:solidFill>
                  <a:srgbClr val="C00000"/>
                </a:solidFill>
              </a:rPr>
              <a:t> = r</a:t>
            </a:r>
            <a:r>
              <a:rPr lang="en-US" sz="4400" b="1" baseline="30000" dirty="0" smtClean="0">
                <a:solidFill>
                  <a:srgbClr val="C00000"/>
                </a:solidFill>
              </a:rPr>
              <a:t>2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7256" y="2552155"/>
            <a:ext cx="4852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(x – 4)</a:t>
            </a:r>
            <a:r>
              <a:rPr lang="en-US" sz="3200" b="1" baseline="30000" dirty="0" smtClean="0">
                <a:solidFill>
                  <a:srgbClr val="002060"/>
                </a:solidFill>
              </a:rPr>
              <a:t>2 </a:t>
            </a:r>
            <a:r>
              <a:rPr lang="en-US" sz="3200" b="1" dirty="0" smtClean="0">
                <a:solidFill>
                  <a:srgbClr val="002060"/>
                </a:solidFill>
              </a:rPr>
              <a:t>+ (y – 7)</a:t>
            </a:r>
            <a:r>
              <a:rPr lang="en-US" sz="3200" b="1" baseline="30000" dirty="0" smtClean="0">
                <a:solidFill>
                  <a:srgbClr val="002060"/>
                </a:solidFill>
              </a:rPr>
              <a:t>2</a:t>
            </a:r>
            <a:r>
              <a:rPr lang="en-US" sz="3200" b="1" dirty="0" smtClean="0">
                <a:solidFill>
                  <a:srgbClr val="002060"/>
                </a:solidFill>
              </a:rPr>
              <a:t> = 25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57255" y="3069421"/>
            <a:ext cx="4852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3300"/>
                </a:solidFill>
              </a:rPr>
              <a:t>(x + 3)</a:t>
            </a:r>
            <a:r>
              <a:rPr lang="en-US" sz="3200" b="1" baseline="30000" dirty="0" smtClean="0">
                <a:solidFill>
                  <a:srgbClr val="FF3300"/>
                </a:solidFill>
              </a:rPr>
              <a:t>2 </a:t>
            </a:r>
            <a:r>
              <a:rPr lang="en-US" sz="3200" b="1" dirty="0" smtClean="0">
                <a:solidFill>
                  <a:srgbClr val="FF3300"/>
                </a:solidFill>
              </a:rPr>
              <a:t>+ (y – 8)</a:t>
            </a:r>
            <a:r>
              <a:rPr lang="en-US" sz="3200" b="1" baseline="30000" dirty="0" smtClean="0">
                <a:solidFill>
                  <a:srgbClr val="FF3300"/>
                </a:solidFill>
              </a:rPr>
              <a:t>2</a:t>
            </a:r>
            <a:r>
              <a:rPr lang="en-US" sz="3200" b="1" dirty="0" smtClean="0">
                <a:solidFill>
                  <a:srgbClr val="FF3300"/>
                </a:solidFill>
              </a:rPr>
              <a:t> = 38.44</a:t>
            </a:r>
            <a:endParaRPr lang="en-US" sz="3200" b="1" dirty="0">
              <a:solidFill>
                <a:srgbClr val="FF33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7254" y="3586687"/>
            <a:ext cx="4852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(x – 2)</a:t>
            </a:r>
            <a:r>
              <a:rPr lang="en-US" sz="3200" b="1" baseline="30000" dirty="0" smtClean="0">
                <a:solidFill>
                  <a:srgbClr val="002060"/>
                </a:solidFill>
              </a:rPr>
              <a:t>2 </a:t>
            </a:r>
            <a:r>
              <a:rPr lang="en-US" sz="3200" b="1" dirty="0" smtClean="0">
                <a:solidFill>
                  <a:srgbClr val="002060"/>
                </a:solidFill>
              </a:rPr>
              <a:t>+ (y + 9)</a:t>
            </a:r>
            <a:r>
              <a:rPr lang="en-US" sz="3200" b="1" baseline="30000" dirty="0" smtClean="0">
                <a:solidFill>
                  <a:srgbClr val="002060"/>
                </a:solidFill>
              </a:rPr>
              <a:t>2</a:t>
            </a:r>
            <a:r>
              <a:rPr lang="en-US" sz="3200" b="1" dirty="0" smtClean="0">
                <a:solidFill>
                  <a:srgbClr val="002060"/>
                </a:solidFill>
              </a:rPr>
              <a:t> = 11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57253" y="4103953"/>
            <a:ext cx="4852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3300"/>
                </a:solidFill>
              </a:rPr>
              <a:t>x</a:t>
            </a:r>
            <a:r>
              <a:rPr lang="en-US" sz="3200" b="1" baseline="30000" dirty="0" smtClean="0">
                <a:solidFill>
                  <a:srgbClr val="FF3300"/>
                </a:solidFill>
              </a:rPr>
              <a:t>2 </a:t>
            </a:r>
            <a:r>
              <a:rPr lang="en-US" sz="3200" b="1" dirty="0" smtClean="0">
                <a:solidFill>
                  <a:srgbClr val="FF3300"/>
                </a:solidFill>
              </a:rPr>
              <a:t>+ (y – 6)</a:t>
            </a:r>
            <a:r>
              <a:rPr lang="en-US" sz="3200" b="1" baseline="30000" dirty="0" smtClean="0">
                <a:solidFill>
                  <a:srgbClr val="FF3300"/>
                </a:solidFill>
              </a:rPr>
              <a:t>2</a:t>
            </a:r>
            <a:r>
              <a:rPr lang="en-US" sz="3200" b="1" dirty="0" smtClean="0">
                <a:solidFill>
                  <a:srgbClr val="FF3300"/>
                </a:solidFill>
              </a:rPr>
              <a:t> = 7</a:t>
            </a:r>
            <a:endParaRPr lang="en-US" sz="3200" b="1" dirty="0">
              <a:solidFill>
                <a:srgbClr val="FF33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57252" y="4612908"/>
            <a:ext cx="4852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(x + 1.9)</a:t>
            </a:r>
            <a:r>
              <a:rPr lang="en-US" sz="3200" b="1" baseline="30000" dirty="0" smtClean="0">
                <a:solidFill>
                  <a:srgbClr val="002060"/>
                </a:solidFill>
              </a:rPr>
              <a:t>2 </a:t>
            </a:r>
            <a:r>
              <a:rPr lang="en-US" sz="3200" b="1" dirty="0" smtClean="0">
                <a:solidFill>
                  <a:srgbClr val="002060"/>
                </a:solidFill>
              </a:rPr>
              <a:t>+ (y – 8.7)</a:t>
            </a:r>
            <a:r>
              <a:rPr lang="en-US" sz="3200" b="1" baseline="30000" dirty="0" smtClean="0">
                <a:solidFill>
                  <a:srgbClr val="002060"/>
                </a:solidFill>
              </a:rPr>
              <a:t>2</a:t>
            </a:r>
            <a:r>
              <a:rPr lang="en-US" sz="3200" b="1" dirty="0" smtClean="0">
                <a:solidFill>
                  <a:srgbClr val="002060"/>
                </a:solidFill>
              </a:rPr>
              <a:t> = 9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141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11200"/>
          </a:xfrm>
        </p:spPr>
        <p:txBody>
          <a:bodyPr/>
          <a:lstStyle/>
          <a:p>
            <a:pPr algn="ctr"/>
            <a:r>
              <a:rPr lang="en-US" b="1" u="sng" dirty="0" smtClean="0"/>
              <a:t>Error Analysis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7943"/>
            <a:ext cx="10515600" cy="52251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A student says that the center of a circle with equation: </a:t>
            </a:r>
            <a:r>
              <a:rPr lang="en-US" sz="4000" b="1" dirty="0" smtClean="0"/>
              <a:t>(x – 2)</a:t>
            </a:r>
            <a:r>
              <a:rPr lang="en-US" sz="4000" b="1" baseline="30000" dirty="0" smtClean="0"/>
              <a:t>2</a:t>
            </a:r>
            <a:r>
              <a:rPr lang="en-US" sz="4000" b="1" dirty="0" smtClean="0"/>
              <a:t> + (y + 3)</a:t>
            </a:r>
            <a:r>
              <a:rPr lang="en-US" sz="4000" b="1" baseline="30000" dirty="0" smtClean="0"/>
              <a:t> 2</a:t>
            </a:r>
            <a:r>
              <a:rPr lang="en-US" sz="4000" b="1" dirty="0" smtClean="0"/>
              <a:t> = 16 </a:t>
            </a:r>
            <a:r>
              <a:rPr lang="en-US" sz="4000" dirty="0" smtClean="0"/>
              <a:t>is </a:t>
            </a:r>
            <a:r>
              <a:rPr lang="en-US" sz="4000" dirty="0" smtClean="0">
                <a:solidFill>
                  <a:srgbClr val="FF0000"/>
                </a:solidFill>
              </a:rPr>
              <a:t>(-2, 3)</a:t>
            </a:r>
            <a:r>
              <a:rPr lang="en-US" sz="4000" dirty="0" smtClean="0"/>
              <a:t>. What is the student’s error? How should the equation be written in order for the student to be correct?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(x + 2)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4000" b="1" dirty="0" smtClean="0">
                <a:solidFill>
                  <a:srgbClr val="FF0000"/>
                </a:solidFill>
              </a:rPr>
              <a:t> + (y – 3)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 2</a:t>
            </a:r>
            <a:r>
              <a:rPr lang="en-US" sz="4000" b="1" dirty="0" smtClean="0">
                <a:solidFill>
                  <a:srgbClr val="FF0000"/>
                </a:solidFill>
              </a:rPr>
              <a:t> = 16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7257" y="4005943"/>
            <a:ext cx="4542972" cy="5225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9245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901" y="698501"/>
            <a:ext cx="5880100" cy="604519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"/>
            <a:ext cx="12192001" cy="59689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/>
              <a:t>Finding the Equation of a Circle, Given the Graph</a:t>
            </a:r>
            <a:endParaRPr lang="en-US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698501"/>
            <a:ext cx="7281860" cy="60451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CIRCLE A</a:t>
            </a:r>
          </a:p>
          <a:p>
            <a:pPr marL="0" indent="0">
              <a:buNone/>
            </a:pPr>
            <a:r>
              <a:rPr lang="en-US" sz="2600" b="1" dirty="0" smtClean="0"/>
              <a:t>Center: _________</a:t>
            </a:r>
          </a:p>
          <a:p>
            <a:pPr marL="0" indent="0">
              <a:buNone/>
            </a:pPr>
            <a:r>
              <a:rPr lang="en-US" sz="2600" b="1" dirty="0" smtClean="0"/>
              <a:t>Radius: _________</a:t>
            </a:r>
          </a:p>
          <a:p>
            <a:pPr marL="0" indent="0">
              <a:buNone/>
            </a:pPr>
            <a:r>
              <a:rPr lang="en-US" sz="2600" b="1" dirty="0" smtClean="0"/>
              <a:t>Equation: ________________________</a:t>
            </a:r>
          </a:p>
          <a:p>
            <a:pPr marL="0" indent="0">
              <a:buNone/>
            </a:pPr>
            <a:r>
              <a:rPr lang="en-US" sz="200" b="1" dirty="0" smtClean="0">
                <a:solidFill>
                  <a:srgbClr val="0000FF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600" b="1" dirty="0" smtClean="0">
                <a:solidFill>
                  <a:srgbClr val="0000FF"/>
                </a:solidFill>
              </a:rPr>
              <a:t>CIRCLE B</a:t>
            </a:r>
          </a:p>
          <a:p>
            <a:pPr marL="0" indent="0">
              <a:buNone/>
            </a:pPr>
            <a:r>
              <a:rPr lang="en-US" sz="2600" b="1" dirty="0" smtClean="0"/>
              <a:t>Center: _________</a:t>
            </a:r>
          </a:p>
          <a:p>
            <a:pPr marL="0" indent="0">
              <a:buNone/>
            </a:pPr>
            <a:r>
              <a:rPr lang="en-US" sz="2600" b="1" dirty="0" smtClean="0"/>
              <a:t>Radius: _________</a:t>
            </a:r>
          </a:p>
          <a:p>
            <a:pPr marL="0" indent="0">
              <a:buNone/>
            </a:pPr>
            <a:r>
              <a:rPr lang="en-US" sz="2600" b="1" dirty="0" smtClean="0"/>
              <a:t>Equation: ________________________</a:t>
            </a:r>
          </a:p>
          <a:p>
            <a:pPr marL="0" indent="0">
              <a:buNone/>
            </a:pPr>
            <a:r>
              <a:rPr lang="en-US" sz="800" b="1" dirty="0" smtClean="0">
                <a:solidFill>
                  <a:srgbClr val="0000FF"/>
                </a:solidFill>
              </a:rPr>
              <a:t> </a:t>
            </a:r>
            <a:endParaRPr lang="en-US" sz="2600" b="1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2600" b="1" dirty="0" smtClean="0">
                <a:solidFill>
                  <a:srgbClr val="008000"/>
                </a:solidFill>
              </a:rPr>
              <a:t>CIRCLE O</a:t>
            </a:r>
          </a:p>
          <a:p>
            <a:pPr marL="0" indent="0">
              <a:buNone/>
            </a:pPr>
            <a:r>
              <a:rPr lang="en-US" sz="2600" b="1" dirty="0" smtClean="0"/>
              <a:t>Center: _________</a:t>
            </a:r>
          </a:p>
          <a:p>
            <a:pPr marL="0" indent="0">
              <a:buNone/>
            </a:pPr>
            <a:r>
              <a:rPr lang="en-US" sz="2600" b="1" dirty="0" smtClean="0"/>
              <a:t>Radius: _________</a:t>
            </a:r>
          </a:p>
          <a:p>
            <a:pPr marL="0" indent="0">
              <a:buNone/>
            </a:pPr>
            <a:r>
              <a:rPr lang="en-US" sz="2600" b="1" dirty="0" smtClean="0"/>
              <a:t>Equation: ________________________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9105900" y="2362200"/>
            <a:ext cx="2667000" cy="2476500"/>
            <a:chOff x="9105900" y="2362200"/>
            <a:chExt cx="2667000" cy="2476500"/>
          </a:xfrm>
        </p:grpSpPr>
        <p:sp>
          <p:nvSpPr>
            <p:cNvPr id="6" name="Oval 5"/>
            <p:cNvSpPr/>
            <p:nvPr/>
          </p:nvSpPr>
          <p:spPr>
            <a:xfrm>
              <a:off x="9105900" y="2362200"/>
              <a:ext cx="2667000" cy="247650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0401300" y="3568700"/>
              <a:ext cx="63500" cy="101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493000" y="1092200"/>
            <a:ext cx="2667000" cy="2476500"/>
            <a:chOff x="9105900" y="2362200"/>
            <a:chExt cx="2667000" cy="2476500"/>
          </a:xfrm>
        </p:grpSpPr>
        <p:sp>
          <p:nvSpPr>
            <p:cNvPr id="10" name="Oval 9"/>
            <p:cNvSpPr/>
            <p:nvPr/>
          </p:nvSpPr>
          <p:spPr>
            <a:xfrm>
              <a:off x="9105900" y="2362200"/>
              <a:ext cx="2667000" cy="2476500"/>
            </a:xfrm>
            <a:prstGeom prst="ellipse">
              <a:avLst/>
            </a:prstGeom>
            <a:noFill/>
            <a:ln w="57150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0401300" y="3568700"/>
              <a:ext cx="63500" cy="10160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FF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667500" y="3365500"/>
            <a:ext cx="3213100" cy="3009900"/>
            <a:chOff x="9105900" y="2362200"/>
            <a:chExt cx="2667000" cy="2476500"/>
          </a:xfrm>
        </p:grpSpPr>
        <p:sp>
          <p:nvSpPr>
            <p:cNvPr id="13" name="Oval 12"/>
            <p:cNvSpPr/>
            <p:nvPr/>
          </p:nvSpPr>
          <p:spPr>
            <a:xfrm>
              <a:off x="9105900" y="2362200"/>
              <a:ext cx="2667000" cy="2476500"/>
            </a:xfrm>
            <a:prstGeom prst="ellipse">
              <a:avLst/>
            </a:prstGeom>
            <a:noFill/>
            <a:ln w="57150">
              <a:solidFill>
                <a:srgbClr val="008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0401300" y="3568700"/>
              <a:ext cx="63500" cy="101600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885371" y="1092200"/>
            <a:ext cx="2017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(16, 10)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85371" y="1578025"/>
            <a:ext cx="2017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10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80670" y="2009119"/>
            <a:ext cx="3984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(x – 16)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</a:rPr>
              <a:t> + (y – 10)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</a:rPr>
              <a:t> = 100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85371" y="3145266"/>
            <a:ext cx="2017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</a:rPr>
              <a:t>(4, 20)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15830" y="3615873"/>
            <a:ext cx="2017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</a:rPr>
              <a:t>10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44149" y="4075996"/>
            <a:ext cx="3984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</a:rPr>
              <a:t>(x – 4)</a:t>
            </a:r>
            <a:r>
              <a:rPr lang="en-US" sz="2800" b="1" baseline="30000" dirty="0" smtClean="0">
                <a:solidFill>
                  <a:srgbClr val="0000FF"/>
                </a:solidFill>
              </a:rPr>
              <a:t>2</a:t>
            </a:r>
            <a:r>
              <a:rPr lang="en-US" sz="2800" b="1" dirty="0" smtClean="0">
                <a:solidFill>
                  <a:srgbClr val="0000FF"/>
                </a:solidFill>
              </a:rPr>
              <a:t> + (y – 20)</a:t>
            </a:r>
            <a:r>
              <a:rPr lang="en-US" sz="2800" b="1" baseline="30000" dirty="0" smtClean="0">
                <a:solidFill>
                  <a:srgbClr val="0000FF"/>
                </a:solidFill>
              </a:rPr>
              <a:t>2</a:t>
            </a:r>
            <a:r>
              <a:rPr lang="en-US" sz="2800" b="1" dirty="0" smtClean="0">
                <a:solidFill>
                  <a:srgbClr val="0000FF"/>
                </a:solidFill>
              </a:rPr>
              <a:t> = 100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85371" y="5316965"/>
            <a:ext cx="2017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8000"/>
                </a:solidFill>
              </a:rPr>
              <a:t>(0, 0)</a:t>
            </a:r>
            <a:endParaRPr lang="en-US" sz="2800" b="1" dirty="0">
              <a:solidFill>
                <a:srgbClr val="008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8616" y="5840185"/>
            <a:ext cx="2017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8000"/>
                </a:solidFill>
              </a:rPr>
              <a:t>12</a:t>
            </a:r>
            <a:endParaRPr lang="en-US" sz="2800" b="1" dirty="0">
              <a:solidFill>
                <a:srgbClr val="008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18930" y="6306860"/>
            <a:ext cx="3984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8000"/>
                </a:solidFill>
              </a:rPr>
              <a:t>x</a:t>
            </a:r>
            <a:r>
              <a:rPr lang="en-US" sz="2800" b="1" baseline="30000" dirty="0" smtClean="0">
                <a:solidFill>
                  <a:srgbClr val="008000"/>
                </a:solidFill>
              </a:rPr>
              <a:t>2</a:t>
            </a:r>
            <a:r>
              <a:rPr lang="en-US" sz="2800" b="1" dirty="0" smtClean="0">
                <a:solidFill>
                  <a:srgbClr val="008000"/>
                </a:solidFill>
              </a:rPr>
              <a:t> + y</a:t>
            </a:r>
            <a:r>
              <a:rPr lang="en-US" sz="2800" b="1" baseline="30000" dirty="0" smtClean="0">
                <a:solidFill>
                  <a:srgbClr val="008000"/>
                </a:solidFill>
              </a:rPr>
              <a:t>2</a:t>
            </a:r>
            <a:r>
              <a:rPr lang="en-US" sz="2800" b="1" dirty="0" smtClean="0">
                <a:solidFill>
                  <a:srgbClr val="008000"/>
                </a:solidFill>
              </a:rPr>
              <a:t> = 144</a:t>
            </a:r>
            <a:endParaRPr lang="en-US" sz="28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297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BRAIN BREAK #1</a:t>
            </a:r>
            <a:endParaRPr lang="en-US" b="1" dirty="0"/>
          </a:p>
        </p:txBody>
      </p:sp>
      <p:pic>
        <p:nvPicPr>
          <p:cNvPr id="3" name="Picture 2" descr="http://www.leeabbamonte.com/wp-content/uploads/2007/12/cellphone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00" y="1868012"/>
            <a:ext cx="4492625" cy="48423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interestingengineering.com/wp-content/uploads/2014/02/1024px-Gray728.svg_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99" y="1690688"/>
            <a:ext cx="6883401" cy="49138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1622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551</Words>
  <Application>Microsoft Office PowerPoint</Application>
  <PresentationFormat>Custom</PresentationFormat>
  <Paragraphs>113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ANNOUNCEMENTS -Pick up your assigned calculator -Sit in old seats</vt:lpstr>
      <vt:lpstr>#1 Equations of a Circle</vt:lpstr>
      <vt:lpstr>Homework</vt:lpstr>
      <vt:lpstr>Slide 4</vt:lpstr>
      <vt:lpstr>Slide 5</vt:lpstr>
      <vt:lpstr>Writing Equations of Circles</vt:lpstr>
      <vt:lpstr>Error Analysis</vt:lpstr>
      <vt:lpstr>Finding the Equation of a Circle, Given the Graph</vt:lpstr>
      <vt:lpstr>BRAIN BREAK #1</vt:lpstr>
      <vt:lpstr>Graphing Circles</vt:lpstr>
      <vt:lpstr>Graphing Circles</vt:lpstr>
      <vt:lpstr>Application Problem: Suppose you know the endpoints of a circle. How do you determine the equation of the circle, if you don’t know the radius or center?</vt:lpstr>
      <vt:lpstr>Slide 13</vt:lpstr>
      <vt:lpstr>BRAIN BREAK #2</vt:lpstr>
      <vt:lpstr>Homework</vt:lpstr>
      <vt:lpstr>Exit Ticket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ANNOUNCEMENTS -Pick up your assigned calculator -Take out your HW to be stamped (pgs. 4-5)</dc:title>
  <dc:creator>Fran</dc:creator>
  <cp:lastModifiedBy>francinec.santos</cp:lastModifiedBy>
  <cp:revision>36</cp:revision>
  <dcterms:created xsi:type="dcterms:W3CDTF">2014-11-30T21:39:20Z</dcterms:created>
  <dcterms:modified xsi:type="dcterms:W3CDTF">2015-05-07T12:46:08Z</dcterms:modified>
</cp:coreProperties>
</file>