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9" r:id="rId5"/>
    <p:sldId id="284" r:id="rId6"/>
    <p:sldId id="267" r:id="rId7"/>
    <p:sldId id="270" r:id="rId8"/>
    <p:sldId id="285" r:id="rId9"/>
    <p:sldId id="260" r:id="rId10"/>
    <p:sldId id="274" r:id="rId11"/>
    <p:sldId id="282" r:id="rId12"/>
    <p:sldId id="283" r:id="rId13"/>
    <p:sldId id="263" r:id="rId14"/>
    <p:sldId id="261" r:id="rId15"/>
    <p:sldId id="294" r:id="rId16"/>
    <p:sldId id="278" r:id="rId17"/>
    <p:sldId id="279" r:id="rId18"/>
    <p:sldId id="275" r:id="rId19"/>
    <p:sldId id="286" r:id="rId20"/>
    <p:sldId id="287" r:id="rId21"/>
    <p:sldId id="288" r:id="rId22"/>
    <p:sldId id="280" r:id="rId23"/>
    <p:sldId id="289" r:id="rId24"/>
    <p:sldId id="290" r:id="rId25"/>
    <p:sldId id="295" r:id="rId26"/>
    <p:sldId id="291" r:id="rId27"/>
    <p:sldId id="292" r:id="rId28"/>
    <p:sldId id="296" r:id="rId29"/>
    <p:sldId id="297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0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3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6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0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6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9330-2B14-45AF-8A47-F287A433FCAA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C8194-2561-474C-87D4-1A5ED0679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6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9700" y="8560"/>
            <a:ext cx="3162300" cy="3826840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Unit 3 HW Packet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-Check your file for School Beautification Project grades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8788"/>
            <a:ext cx="10541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Copy down the following into your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Vocabulary Section!  (purple tab)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Domain:</a:t>
            </a:r>
            <a:r>
              <a:rPr lang="en-US" sz="2800" dirty="0" smtClean="0"/>
              <a:t> the set of all possible input values (usually </a:t>
            </a:r>
            <a:br>
              <a:rPr lang="en-US" sz="2800" dirty="0" smtClean="0"/>
            </a:br>
            <a:r>
              <a:rPr lang="en-US" sz="2800" dirty="0" smtClean="0"/>
              <a:t>“x”) which produce a valid output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Range: </a:t>
            </a:r>
            <a:r>
              <a:rPr lang="en-US" sz="2800" dirty="0" smtClean="0"/>
              <a:t>the set of all possible output values (usually “y”</a:t>
            </a:r>
            <a:br>
              <a:rPr lang="en-US" sz="2800" dirty="0" smtClean="0"/>
            </a:br>
            <a:r>
              <a:rPr lang="en-US" sz="2800" dirty="0" smtClean="0"/>
              <a:t>or “f(x)”) which results from using a particular function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Even Function: </a:t>
            </a:r>
            <a:r>
              <a:rPr lang="en-US" sz="2800" dirty="0" smtClean="0"/>
              <a:t>occurs when the graph is symmetric </a:t>
            </a:r>
            <a:br>
              <a:rPr lang="en-US" sz="2800" dirty="0" smtClean="0"/>
            </a:br>
            <a:r>
              <a:rPr lang="en-US" sz="2800" dirty="0" smtClean="0"/>
              <a:t>with respect to the y-axis; when f(x) = f(-x)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Odd Function: </a:t>
            </a:r>
            <a:r>
              <a:rPr lang="en-US" sz="2800" dirty="0" smtClean="0"/>
              <a:t>occurs when the graph is symmetric with respect to the origin; when –f(x) = f(-x)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Label “Unit 3” on page 19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Glue Transformation Rules chart to top of page 20.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Update TOC.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8277" t="9896" r="5198" b="12327"/>
          <a:stretch/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3263900"/>
            <a:ext cx="36957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accent5"/>
                </a:solidFill>
              </a:rPr>
              <a:t>Domain:	(-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∞, ∞)</a:t>
            </a:r>
            <a:endParaRPr lang="en-US" sz="4100" dirty="0" smtClean="0">
              <a:solidFill>
                <a:schemeClr val="accent5"/>
              </a:solidFill>
            </a:endParaRPr>
          </a:p>
          <a:p>
            <a:r>
              <a:rPr lang="en-US" sz="4100" dirty="0" smtClean="0">
                <a:solidFill>
                  <a:schemeClr val="accent5"/>
                </a:solidFill>
              </a:rPr>
              <a:t>Range:	[0, 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n-US" sz="41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Even or Odd</a:t>
            </a:r>
            <a:endParaRPr lang="en-US" sz="4100" b="1" dirty="0">
              <a:solidFill>
                <a:schemeClr val="accent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04650"/>
            <a:ext cx="5257800" cy="5162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29950" y="2813142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3920" y="3383644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29950" y="3949700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3920" y="4502150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43920" y="5054600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05650" y="3394492"/>
            <a:ext cx="16510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73900" y="4007683"/>
            <a:ext cx="1651000" cy="610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800" y="4493623"/>
            <a:ext cx="1156063" cy="7554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3589"/>
          </a:xfrm>
        </p:spPr>
        <p:txBody>
          <a:bodyPr/>
          <a:lstStyle/>
          <a:p>
            <a:pPr algn="ctr"/>
            <a:r>
              <a:rPr lang="en-US" b="1" dirty="0" smtClean="0"/>
              <a:t>PRACTICE: HW Packet – Page 3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469" t="47762" r="4766" b="16795"/>
          <a:stretch/>
        </p:blipFill>
        <p:spPr>
          <a:xfrm>
            <a:off x="0" y="1694871"/>
            <a:ext cx="12192000" cy="3638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66" y="666206"/>
            <a:ext cx="12150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QUADRATIC: Directions: </a:t>
            </a:r>
            <a:r>
              <a:rPr lang="en-US" sz="2800" dirty="0" smtClean="0"/>
              <a:t>Identify each parent function, graph the transformation, and describe the transformation in words.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078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3589"/>
          </a:xfrm>
        </p:spPr>
        <p:txBody>
          <a:bodyPr/>
          <a:lstStyle/>
          <a:p>
            <a:pPr algn="ctr"/>
            <a:r>
              <a:rPr lang="en-US" b="1" dirty="0" smtClean="0"/>
              <a:t>PRACTICE: HW Packet – Page 4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66" y="666206"/>
            <a:ext cx="12150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QUADRATIC: Directions: </a:t>
            </a:r>
            <a:r>
              <a:rPr lang="en-US" sz="2800" dirty="0" smtClean="0"/>
              <a:t>Identify each parent function, graph the transformation, and describe the transformation in words.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237" t="34872" r="5932" b="27945"/>
          <a:stretch/>
        </p:blipFill>
        <p:spPr>
          <a:xfrm>
            <a:off x="41366" y="1750423"/>
            <a:ext cx="12150634" cy="38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r>
              <a:rPr lang="en-US" b="1" u="sng" dirty="0"/>
              <a:t>PARENT GRAPHS &amp; </a:t>
            </a:r>
            <a:r>
              <a:rPr lang="en-US" b="1" u="sng" dirty="0" smtClean="0"/>
              <a:t>TRANSFORMATIONS </a:t>
            </a:r>
            <a:r>
              <a:rPr lang="en-US" dirty="0" smtClean="0"/>
              <a:t>in HW Packet (finish Absolute Value Discovery AND Quadratic Transformations)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1542" t="20485" r="32528" b="19966"/>
          <a:stretch/>
        </p:blipFill>
        <p:spPr>
          <a:xfrm>
            <a:off x="0" y="-52461"/>
            <a:ext cx="11544300" cy="6910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5466" t="40128" r="63593" b="44965"/>
          <a:stretch/>
        </p:blipFill>
        <p:spPr>
          <a:xfrm>
            <a:off x="4450080" y="1476103"/>
            <a:ext cx="5216434" cy="20878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71203"/>
            <a:ext cx="2926080" cy="1104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44883" t="40128" r="30575" b="44965"/>
          <a:stretch/>
        </p:blipFill>
        <p:spPr>
          <a:xfrm>
            <a:off x="4450079" y="3563941"/>
            <a:ext cx="6279433" cy="21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18" y="3111500"/>
            <a:ext cx="423398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7000" y="8560"/>
            <a:ext cx="3175000" cy="3102940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HW to stamp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-Turn in your Unit 2 corrections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8788"/>
            <a:ext cx="94136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</a:t>
            </a:r>
            <a:r>
              <a:rPr lang="en-US" sz="3600" dirty="0" smtClean="0">
                <a:solidFill>
                  <a:srgbClr val="FF0000"/>
                </a:solidFill>
              </a:rPr>
              <a:t>(x) </a:t>
            </a:r>
            <a:r>
              <a:rPr lang="en-US" sz="3600" dirty="0">
                <a:solidFill>
                  <a:srgbClr val="FF0000"/>
                </a:solidFill>
              </a:rPr>
              <a:t>= -|x+2| - 5</a:t>
            </a:r>
            <a:endParaRPr lang="en-US" sz="3600" dirty="0" smtClean="0">
              <a:solidFill>
                <a:srgbClr val="FF0000"/>
              </a:solidFill>
              <a:effectLst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What is the parent function?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Describe </a:t>
            </a:r>
            <a:r>
              <a:rPr lang="en-US" sz="3600" dirty="0">
                <a:solidFill>
                  <a:srgbClr val="FF0000"/>
                </a:solidFill>
              </a:rPr>
              <a:t>the transformations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Graph </a:t>
            </a:r>
            <a:r>
              <a:rPr lang="en-US" sz="3600" dirty="0">
                <a:solidFill>
                  <a:srgbClr val="FF0000"/>
                </a:solidFill>
              </a:rPr>
              <a:t>the </a:t>
            </a:r>
            <a:r>
              <a:rPr lang="en-US" sz="3600" dirty="0" smtClean="0">
                <a:solidFill>
                  <a:srgbClr val="FF0000"/>
                </a:solidFill>
              </a:rPr>
              <a:t>transformation.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Update TOC.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5270" y="1849287"/>
            <a:ext cx="1697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f(x) = |x|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94469" y="2927810"/>
            <a:ext cx="2834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Flip over x-axis,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461116" y="2939533"/>
            <a:ext cx="2154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Left 2 units,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397854" y="3490519"/>
            <a:ext cx="3279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&amp; Down 5 units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35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 Parent Functions &amp; Transformations: </a:t>
            </a:r>
            <a:br>
              <a:rPr lang="en-US" dirty="0" smtClean="0"/>
            </a:br>
            <a:r>
              <a:rPr lang="en-US" dirty="0" smtClean="0"/>
              <a:t>Square Root, Cube Root, &amp; Cubic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6184" t="9896" r="11054" b="25695"/>
          <a:stretch/>
        </p:blipFill>
        <p:spPr>
          <a:xfrm>
            <a:off x="0" y="0"/>
            <a:ext cx="11938000" cy="6888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3263900"/>
            <a:ext cx="36957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accent5"/>
                </a:solidFill>
              </a:rPr>
              <a:t>Domain:	[0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, ∞)</a:t>
            </a:r>
            <a:endParaRPr lang="en-US" sz="4100" dirty="0" smtClean="0">
              <a:solidFill>
                <a:schemeClr val="accent5"/>
              </a:solidFill>
            </a:endParaRPr>
          </a:p>
          <a:p>
            <a:r>
              <a:rPr lang="en-US" sz="4100" dirty="0" smtClean="0">
                <a:solidFill>
                  <a:schemeClr val="accent5"/>
                </a:solidFill>
              </a:rPr>
              <a:t>Range:	[0, 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n-US" sz="41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Even or Odd</a:t>
            </a:r>
          </a:p>
          <a:p>
            <a:r>
              <a:rPr lang="en-US" sz="41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NEITHER!</a:t>
            </a:r>
            <a:endParaRPr lang="en-US" sz="41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37360"/>
            <a:ext cx="5257800" cy="512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21788" y="251728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47188" y="310148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21788" y="365393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21788" y="420003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21788" y="480963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16482" y="3387231"/>
            <a:ext cx="1748118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1082" y="3995011"/>
            <a:ext cx="1748118" cy="623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42964" y="5256895"/>
            <a:ext cx="2155116" cy="623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5975"/>
          </a:xfrm>
        </p:spPr>
        <p:txBody>
          <a:bodyPr/>
          <a:lstStyle/>
          <a:p>
            <a:pPr algn="ctr"/>
            <a:r>
              <a:rPr lang="en-US" b="1" dirty="0" smtClean="0"/>
              <a:t>HOMEWORK PACKET!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017588"/>
                <a:ext cx="6769100" cy="536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3200" dirty="0"/>
                  <a:t>f(x)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Parent Function: ______________ 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Transformation: ______________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___________________________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___________________________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Now do #’s 4 &amp; 5!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7588"/>
                <a:ext cx="6769100" cy="5361724"/>
              </a:xfrm>
              <a:prstGeom prst="rect">
                <a:avLst/>
              </a:prstGeom>
              <a:blipFill rotWithShape="0">
                <a:blip r:embed="rId2"/>
                <a:stretch>
                  <a:fillRect l="-2342" t="-910" r="-3514" b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1" y="915988"/>
            <a:ext cx="5511800" cy="51292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27100" y="5791200"/>
            <a:ext cx="300990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62549" y="1933303"/>
                <a:ext cx="2207622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6600"/>
                    </a:solidFill>
                  </a:rPr>
                  <a:t>f(x)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49" y="1933303"/>
                <a:ext cx="2207622" cy="590354"/>
              </a:xfrm>
              <a:prstGeom prst="rect">
                <a:avLst/>
              </a:prstGeom>
              <a:blipFill rotWithShape="0">
                <a:blip r:embed="rId4"/>
                <a:stretch>
                  <a:fillRect l="-6887" t="-11340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339943" y="3357154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09908" y="3143794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4011" y="2934788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34503" y="2695302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418320" y="2675774"/>
            <a:ext cx="2812869" cy="727167"/>
            <a:chOff x="9379131" y="2695302"/>
            <a:chExt cx="2812869" cy="727167"/>
          </a:xfrm>
        </p:grpSpPr>
        <p:sp>
          <p:nvSpPr>
            <p:cNvPr id="13" name="Freeform 12"/>
            <p:cNvSpPr/>
            <p:nvPr/>
          </p:nvSpPr>
          <p:spPr>
            <a:xfrm>
              <a:off x="9379131" y="2717074"/>
              <a:ext cx="2547258" cy="705395"/>
            </a:xfrm>
            <a:custGeom>
              <a:avLst/>
              <a:gdLst>
                <a:gd name="connsiteX0" fmla="*/ 0 w 2259875"/>
                <a:gd name="connsiteY0" fmla="*/ 640080 h 640080"/>
                <a:gd name="connsiteX1" fmla="*/ 313509 w 2259875"/>
                <a:gd name="connsiteY1" fmla="*/ 431074 h 640080"/>
                <a:gd name="connsiteX2" fmla="*/ 1018903 w 2259875"/>
                <a:gd name="connsiteY2" fmla="*/ 209005 h 640080"/>
                <a:gd name="connsiteX3" fmla="*/ 2259875 w 2259875"/>
                <a:gd name="connsiteY3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9875" h="640080">
                  <a:moveTo>
                    <a:pt x="0" y="640080"/>
                  </a:moveTo>
                  <a:cubicBezTo>
                    <a:pt x="71846" y="571500"/>
                    <a:pt x="143692" y="502920"/>
                    <a:pt x="313509" y="431074"/>
                  </a:cubicBezTo>
                  <a:cubicBezTo>
                    <a:pt x="483326" y="359228"/>
                    <a:pt x="694509" y="280851"/>
                    <a:pt x="1018903" y="209005"/>
                  </a:cubicBezTo>
                  <a:cubicBezTo>
                    <a:pt x="1343297" y="137159"/>
                    <a:pt x="1801586" y="68579"/>
                    <a:pt x="2259875" y="0"/>
                  </a:cubicBezTo>
                </a:path>
              </a:pathLst>
            </a:custGeom>
            <a:noFill/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1695612" y="2695302"/>
              <a:ext cx="496388" cy="40452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110343" y="3202577"/>
            <a:ext cx="498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			shift right 2 units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0687" y="4309498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110652" y="4096138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824755" y="3887132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035247" y="3647646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910356" y="3653545"/>
            <a:ext cx="2812869" cy="727167"/>
            <a:chOff x="9379131" y="2695302"/>
            <a:chExt cx="2812869" cy="727167"/>
          </a:xfrm>
        </p:grpSpPr>
        <p:sp>
          <p:nvSpPr>
            <p:cNvPr id="28" name="Freeform 27"/>
            <p:cNvSpPr/>
            <p:nvPr/>
          </p:nvSpPr>
          <p:spPr>
            <a:xfrm>
              <a:off x="9379131" y="2717074"/>
              <a:ext cx="2547258" cy="705395"/>
            </a:xfrm>
            <a:custGeom>
              <a:avLst/>
              <a:gdLst>
                <a:gd name="connsiteX0" fmla="*/ 0 w 2259875"/>
                <a:gd name="connsiteY0" fmla="*/ 640080 h 640080"/>
                <a:gd name="connsiteX1" fmla="*/ 313509 w 2259875"/>
                <a:gd name="connsiteY1" fmla="*/ 431074 h 640080"/>
                <a:gd name="connsiteX2" fmla="*/ 1018903 w 2259875"/>
                <a:gd name="connsiteY2" fmla="*/ 209005 h 640080"/>
                <a:gd name="connsiteX3" fmla="*/ 2259875 w 2259875"/>
                <a:gd name="connsiteY3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9875" h="640080">
                  <a:moveTo>
                    <a:pt x="0" y="640080"/>
                  </a:moveTo>
                  <a:cubicBezTo>
                    <a:pt x="71846" y="571500"/>
                    <a:pt x="143692" y="502920"/>
                    <a:pt x="313509" y="431074"/>
                  </a:cubicBezTo>
                  <a:cubicBezTo>
                    <a:pt x="483326" y="359228"/>
                    <a:pt x="694509" y="280851"/>
                    <a:pt x="1018903" y="209005"/>
                  </a:cubicBezTo>
                  <a:cubicBezTo>
                    <a:pt x="1343297" y="137159"/>
                    <a:pt x="1801586" y="68579"/>
                    <a:pt x="225987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1695612" y="2695302"/>
              <a:ext cx="496388" cy="404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039893" y="3673771"/>
            <a:ext cx="417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 shift down 4 </a:t>
            </a:r>
            <a:r>
              <a:rPr lang="en-US" sz="3200" dirty="0" smtClean="0">
                <a:solidFill>
                  <a:srgbClr val="FF0000"/>
                </a:solidFill>
              </a:rPr>
              <a:t>units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 animBg="1"/>
      <p:bldP spid="8" grpId="0" animBg="1"/>
      <p:bldP spid="9" grpId="0" animBg="1"/>
      <p:bldP spid="10" grpId="0" animBg="1"/>
      <p:bldP spid="18" grpId="0"/>
      <p:bldP spid="23" grpId="0" animBg="1"/>
      <p:bldP spid="24" grpId="0" animBg="1"/>
      <p:bldP spid="25" grpId="0" animBg="1"/>
      <p:bldP spid="26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 Parent Functions &amp; Transformations: </a:t>
            </a:r>
            <a:br>
              <a:rPr lang="en-US" dirty="0" smtClean="0"/>
            </a:br>
            <a:r>
              <a:rPr lang="en-US" dirty="0" smtClean="0"/>
              <a:t>Absolute Value &amp; Quadratic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7691" t="9722" r="6662" b="19618"/>
          <a:stretch/>
        </p:blipFill>
        <p:spPr>
          <a:xfrm>
            <a:off x="0" y="0"/>
            <a:ext cx="12212440" cy="641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3263900"/>
            <a:ext cx="36957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accent5"/>
                </a:solidFill>
              </a:rPr>
              <a:t>Domain:	(-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∞, ∞)</a:t>
            </a:r>
            <a:endParaRPr lang="en-US" sz="4100" dirty="0" smtClean="0">
              <a:solidFill>
                <a:schemeClr val="accent5"/>
              </a:solidFill>
            </a:endParaRPr>
          </a:p>
          <a:p>
            <a:r>
              <a:rPr lang="en-US" sz="4100" dirty="0" smtClean="0">
                <a:solidFill>
                  <a:schemeClr val="accent5"/>
                </a:solidFill>
              </a:rPr>
              <a:t>Range:	(-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</a:t>
            </a:r>
            <a:r>
              <a:rPr lang="en-US" sz="4100" dirty="0" smtClean="0">
                <a:solidFill>
                  <a:schemeClr val="accent5"/>
                </a:solidFill>
              </a:rPr>
              <a:t>, 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n-US" sz="41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Even or Odd</a:t>
            </a:r>
            <a:endParaRPr lang="en-US" sz="41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98200" y="2413000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–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998200" y="3033067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– 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0" y="1737360"/>
            <a:ext cx="5257800" cy="512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721788" y="251728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747188" y="310148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721788" y="365393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721788" y="420003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721788" y="4809631"/>
            <a:ext cx="860612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16482" y="3387231"/>
            <a:ext cx="1748118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91082" y="3995011"/>
            <a:ext cx="1748118" cy="623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1937" y="4493623"/>
            <a:ext cx="983344" cy="7554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5975"/>
          </a:xfrm>
        </p:spPr>
        <p:txBody>
          <a:bodyPr/>
          <a:lstStyle/>
          <a:p>
            <a:pPr algn="ctr"/>
            <a:r>
              <a:rPr lang="en-US" b="1" dirty="0" smtClean="0"/>
              <a:t>HOMEWORK PACKET!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017588"/>
                <a:ext cx="6769100" cy="536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3200" dirty="0"/>
                  <a:t>f(x)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+5 </m:t>
                    </m:r>
                  </m:oMath>
                </a14:m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Parent Function: ______________ 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Transformation: ______________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___________________________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___________________________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Now do #’s 6 &amp; 9!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7588"/>
                <a:ext cx="6769100" cy="536172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252" t="-569" r="-3514" b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1" y="915988"/>
            <a:ext cx="55118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65200" y="5810250"/>
            <a:ext cx="300990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2549" y="1933303"/>
                <a:ext cx="2207622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6600"/>
                    </a:solidFill>
                  </a:rPr>
                  <a:t>f(x)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2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49" y="1933303"/>
                <a:ext cx="2207622" cy="590354"/>
              </a:xfrm>
              <a:prstGeom prst="rect">
                <a:avLst/>
              </a:prstGeom>
              <a:blipFill rotWithShape="0">
                <a:blip r:embed="rId4"/>
                <a:stretch>
                  <a:fillRect l="-6887" t="-11340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339943" y="3357154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01200" y="3148148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74332" y="3584654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277600" y="2913016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89223" y="3849188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206343" y="2913016"/>
            <a:ext cx="4480560" cy="1010193"/>
            <a:chOff x="7169331" y="2969623"/>
            <a:chExt cx="4480560" cy="1010193"/>
          </a:xfrm>
        </p:grpSpPr>
        <p:sp>
          <p:nvSpPr>
            <p:cNvPr id="3" name="Freeform 2"/>
            <p:cNvSpPr/>
            <p:nvPr/>
          </p:nvSpPr>
          <p:spPr>
            <a:xfrm>
              <a:off x="7471954" y="3004457"/>
              <a:ext cx="3931920" cy="927463"/>
            </a:xfrm>
            <a:custGeom>
              <a:avLst/>
              <a:gdLst>
                <a:gd name="connsiteX0" fmla="*/ 0 w 3931920"/>
                <a:gd name="connsiteY0" fmla="*/ 927463 h 927463"/>
                <a:gd name="connsiteX1" fmla="*/ 1724297 w 3931920"/>
                <a:gd name="connsiteY1" fmla="*/ 679269 h 927463"/>
                <a:gd name="connsiteX2" fmla="*/ 1946366 w 3931920"/>
                <a:gd name="connsiteY2" fmla="*/ 444137 h 927463"/>
                <a:gd name="connsiteX3" fmla="*/ 2207623 w 3931920"/>
                <a:gd name="connsiteY3" fmla="*/ 222069 h 927463"/>
                <a:gd name="connsiteX4" fmla="*/ 3931920 w 3931920"/>
                <a:gd name="connsiteY4" fmla="*/ 0 h 92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1920" h="927463">
                  <a:moveTo>
                    <a:pt x="0" y="927463"/>
                  </a:moveTo>
                  <a:cubicBezTo>
                    <a:pt x="699951" y="843643"/>
                    <a:pt x="1399903" y="759823"/>
                    <a:pt x="1724297" y="679269"/>
                  </a:cubicBezTo>
                  <a:cubicBezTo>
                    <a:pt x="2048691" y="598715"/>
                    <a:pt x="1865812" y="520337"/>
                    <a:pt x="1946366" y="444137"/>
                  </a:cubicBezTo>
                  <a:cubicBezTo>
                    <a:pt x="2026920" y="367937"/>
                    <a:pt x="1876697" y="296092"/>
                    <a:pt x="2207623" y="222069"/>
                  </a:cubicBezTo>
                  <a:cubicBezTo>
                    <a:pt x="2538549" y="148046"/>
                    <a:pt x="3235234" y="74023"/>
                    <a:pt x="3931920" y="0"/>
                  </a:cubicBezTo>
                </a:path>
              </a:pathLst>
            </a:custGeom>
            <a:noFill/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1353800" y="2969623"/>
              <a:ext cx="296091" cy="47896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169331" y="3931920"/>
              <a:ext cx="296091" cy="47896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10343" y="3202577"/>
            <a:ext cx="498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			shift left 3 units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9893" y="3673771"/>
            <a:ext cx="417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 shift </a:t>
            </a:r>
            <a:r>
              <a:rPr lang="en-US" sz="3200" dirty="0" smtClean="0">
                <a:solidFill>
                  <a:srgbClr val="FF0000"/>
                </a:solidFill>
              </a:rPr>
              <a:t>up 5 units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635638" y="2207025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896895" y="1998019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70027" y="2434525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573295" y="1762887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84918" y="2699059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457044" y="1827016"/>
            <a:ext cx="4480560" cy="1010193"/>
            <a:chOff x="7169331" y="2969623"/>
            <a:chExt cx="4480560" cy="1010193"/>
          </a:xfrm>
        </p:grpSpPr>
        <p:sp>
          <p:nvSpPr>
            <p:cNvPr id="26" name="Freeform 25"/>
            <p:cNvSpPr/>
            <p:nvPr/>
          </p:nvSpPr>
          <p:spPr>
            <a:xfrm>
              <a:off x="7471954" y="3004457"/>
              <a:ext cx="3931920" cy="927463"/>
            </a:xfrm>
            <a:custGeom>
              <a:avLst/>
              <a:gdLst>
                <a:gd name="connsiteX0" fmla="*/ 0 w 3931920"/>
                <a:gd name="connsiteY0" fmla="*/ 927463 h 927463"/>
                <a:gd name="connsiteX1" fmla="*/ 1724297 w 3931920"/>
                <a:gd name="connsiteY1" fmla="*/ 679269 h 927463"/>
                <a:gd name="connsiteX2" fmla="*/ 1946366 w 3931920"/>
                <a:gd name="connsiteY2" fmla="*/ 444137 h 927463"/>
                <a:gd name="connsiteX3" fmla="*/ 2207623 w 3931920"/>
                <a:gd name="connsiteY3" fmla="*/ 222069 h 927463"/>
                <a:gd name="connsiteX4" fmla="*/ 3931920 w 3931920"/>
                <a:gd name="connsiteY4" fmla="*/ 0 h 92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1920" h="927463">
                  <a:moveTo>
                    <a:pt x="0" y="927463"/>
                  </a:moveTo>
                  <a:cubicBezTo>
                    <a:pt x="699951" y="843643"/>
                    <a:pt x="1399903" y="759823"/>
                    <a:pt x="1724297" y="679269"/>
                  </a:cubicBezTo>
                  <a:cubicBezTo>
                    <a:pt x="2048691" y="598715"/>
                    <a:pt x="1865812" y="520337"/>
                    <a:pt x="1946366" y="444137"/>
                  </a:cubicBezTo>
                  <a:cubicBezTo>
                    <a:pt x="2026920" y="367937"/>
                    <a:pt x="1876697" y="296092"/>
                    <a:pt x="2207623" y="222069"/>
                  </a:cubicBezTo>
                  <a:cubicBezTo>
                    <a:pt x="2538549" y="148046"/>
                    <a:pt x="3235234" y="74023"/>
                    <a:pt x="393192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1353800" y="2969623"/>
              <a:ext cx="296091" cy="478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169331" y="3931920"/>
              <a:ext cx="296091" cy="478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06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7008" t="10417" r="5588" b="12153"/>
          <a:stretch/>
        </p:blipFill>
        <p:spPr>
          <a:xfrm>
            <a:off x="-1710" y="0"/>
            <a:ext cx="121937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4200" y="3200400"/>
            <a:ext cx="36957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accent5"/>
                </a:solidFill>
              </a:rPr>
              <a:t>Domain:	(-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∞, ∞)</a:t>
            </a:r>
            <a:endParaRPr lang="en-US" sz="4100" dirty="0" smtClean="0">
              <a:solidFill>
                <a:schemeClr val="accent5"/>
              </a:solidFill>
            </a:endParaRPr>
          </a:p>
          <a:p>
            <a:r>
              <a:rPr lang="en-US" sz="4100" dirty="0" smtClean="0">
                <a:solidFill>
                  <a:schemeClr val="accent5"/>
                </a:solidFill>
              </a:rPr>
              <a:t>Range:	(-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∞, ∞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n-US" sz="41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Even or Odd</a:t>
            </a:r>
            <a:endParaRPr lang="en-US" sz="4100" b="1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7789" t="25695" r="49902" b="15278"/>
          <a:stretch/>
        </p:blipFill>
        <p:spPr>
          <a:xfrm>
            <a:off x="571500" y="1626829"/>
            <a:ext cx="5092700" cy="5231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000500"/>
            <a:ext cx="571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710" y="1626829"/>
            <a:ext cx="5664200" cy="512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07460" y="2616875"/>
            <a:ext cx="927133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07460" y="3208094"/>
            <a:ext cx="927133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007460" y="3733999"/>
            <a:ext cx="927133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007460" y="4308307"/>
            <a:ext cx="927133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007460" y="4899526"/>
            <a:ext cx="927133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24224" y="3319002"/>
            <a:ext cx="1883238" cy="49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88913" y="3885797"/>
            <a:ext cx="1883238" cy="623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50776" y="4430123"/>
            <a:ext cx="983344" cy="7554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4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5975"/>
          </a:xfrm>
        </p:spPr>
        <p:txBody>
          <a:bodyPr/>
          <a:lstStyle/>
          <a:p>
            <a:pPr algn="ctr"/>
            <a:r>
              <a:rPr lang="en-US" b="1" dirty="0" smtClean="0"/>
              <a:t>HOMEWORK PACKET!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017588"/>
                <a:ext cx="6769100" cy="536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</a:t>
                </a:r>
                <a:r>
                  <a:rPr lang="en-US" sz="3200" dirty="0"/>
                  <a:t>h(x)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−6 </m:t>
                    </m:r>
                  </m:oMath>
                </a14:m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Parent Function: ______________ 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Transformation: ______________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___________________________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___________________________</a:t>
                </a: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 indent="-4572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Now do #’s 7 &amp; 8!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7588"/>
                <a:ext cx="6769100" cy="536172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252" t="-1024" r="-3514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1" y="915988"/>
            <a:ext cx="55118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77900" y="5810250"/>
            <a:ext cx="300990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2549" y="1933303"/>
                <a:ext cx="22076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6600"/>
                    </a:solidFill>
                  </a:rPr>
                  <a:t>h(x)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49" y="1933303"/>
                <a:ext cx="2207622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688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339943" y="3357154"/>
            <a:ext cx="156754" cy="117566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40389" y="3166733"/>
            <a:ext cx="91440" cy="8591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0" y="3639667"/>
            <a:ext cx="95794" cy="109373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871166" y="1538364"/>
            <a:ext cx="95794" cy="109373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91452" y="5268170"/>
            <a:ext cx="95794" cy="109373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928915" y="1169125"/>
            <a:ext cx="1045029" cy="4376057"/>
            <a:chOff x="8921931" y="1201783"/>
            <a:chExt cx="1045029" cy="4376057"/>
          </a:xfrm>
        </p:grpSpPr>
        <p:grpSp>
          <p:nvGrpSpPr>
            <p:cNvPr id="15" name="Group 14"/>
            <p:cNvGrpSpPr/>
            <p:nvPr/>
          </p:nvGrpSpPr>
          <p:grpSpPr>
            <a:xfrm>
              <a:off x="8921931" y="1455071"/>
              <a:ext cx="1018903" cy="4122769"/>
              <a:chOff x="8921931" y="1455071"/>
              <a:chExt cx="1018903" cy="4122769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8948057" y="1455071"/>
                <a:ext cx="992777" cy="3887638"/>
              </a:xfrm>
              <a:custGeom>
                <a:avLst/>
                <a:gdLst>
                  <a:gd name="connsiteX0" fmla="*/ 0 w 992777"/>
                  <a:gd name="connsiteY0" fmla="*/ 3887638 h 3887638"/>
                  <a:gd name="connsiteX1" fmla="*/ 248194 w 992777"/>
                  <a:gd name="connsiteY1" fmla="*/ 2241718 h 3887638"/>
                  <a:gd name="connsiteX2" fmla="*/ 248194 w 992777"/>
                  <a:gd name="connsiteY2" fmla="*/ 2241718 h 3887638"/>
                  <a:gd name="connsiteX3" fmla="*/ 470263 w 992777"/>
                  <a:gd name="connsiteY3" fmla="*/ 1980460 h 3887638"/>
                  <a:gd name="connsiteX4" fmla="*/ 744583 w 992777"/>
                  <a:gd name="connsiteY4" fmla="*/ 1771455 h 3887638"/>
                  <a:gd name="connsiteX5" fmla="*/ 966652 w 992777"/>
                  <a:gd name="connsiteY5" fmla="*/ 151660 h 3887638"/>
                  <a:gd name="connsiteX6" fmla="*/ 979714 w 992777"/>
                  <a:gd name="connsiteY6" fmla="*/ 164723 h 388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2777" h="3887638">
                    <a:moveTo>
                      <a:pt x="0" y="3887638"/>
                    </a:moveTo>
                    <a:lnTo>
                      <a:pt x="248194" y="2241718"/>
                    </a:lnTo>
                    <a:lnTo>
                      <a:pt x="248194" y="2241718"/>
                    </a:lnTo>
                    <a:cubicBezTo>
                      <a:pt x="285205" y="2198175"/>
                      <a:pt x="387532" y="2058837"/>
                      <a:pt x="470263" y="1980460"/>
                    </a:cubicBezTo>
                    <a:cubicBezTo>
                      <a:pt x="552994" y="1902083"/>
                      <a:pt x="661852" y="2076255"/>
                      <a:pt x="744583" y="1771455"/>
                    </a:cubicBezTo>
                    <a:cubicBezTo>
                      <a:pt x="827314" y="1466655"/>
                      <a:pt x="927464" y="419449"/>
                      <a:pt x="966652" y="151660"/>
                    </a:cubicBezTo>
                    <a:cubicBezTo>
                      <a:pt x="1005840" y="-116129"/>
                      <a:pt x="992777" y="24297"/>
                      <a:pt x="979714" y="164723"/>
                    </a:cubicBezTo>
                  </a:path>
                </a:pathLst>
              </a:custGeom>
              <a:noFill/>
              <a:ln w="571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stCxn id="3" idx="0"/>
              </p:cNvCxnSpPr>
              <p:nvPr/>
            </p:nvCxnSpPr>
            <p:spPr>
              <a:xfrm flipH="1">
                <a:off x="8921931" y="5342709"/>
                <a:ext cx="26126" cy="235131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9940834" y="1201783"/>
              <a:ext cx="26126" cy="253288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91721" y="3147224"/>
            <a:ext cx="4985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			reflect over the x-axis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3635" y="3639667"/>
            <a:ext cx="417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 shift down </a:t>
            </a:r>
            <a:r>
              <a:rPr lang="en-US" sz="3200" dirty="0" smtClean="0">
                <a:solidFill>
                  <a:srgbClr val="FF0000"/>
                </a:solidFill>
              </a:rPr>
              <a:t>6 units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32322" y="4806472"/>
            <a:ext cx="156754" cy="1175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627327" y="5057753"/>
            <a:ext cx="91440" cy="859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44000" y="4553408"/>
            <a:ext cx="95794" cy="109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904515" y="3160286"/>
            <a:ext cx="95794" cy="109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flipV="1">
            <a:off x="8938486" y="2765151"/>
            <a:ext cx="1045029" cy="4376057"/>
            <a:chOff x="8921931" y="1201783"/>
            <a:chExt cx="1045029" cy="4376057"/>
          </a:xfrm>
        </p:grpSpPr>
        <p:grpSp>
          <p:nvGrpSpPr>
            <p:cNvPr id="29" name="Group 28"/>
            <p:cNvGrpSpPr/>
            <p:nvPr/>
          </p:nvGrpSpPr>
          <p:grpSpPr>
            <a:xfrm>
              <a:off x="8921931" y="1455071"/>
              <a:ext cx="1018903" cy="4122769"/>
              <a:chOff x="8921931" y="1455071"/>
              <a:chExt cx="1018903" cy="4122769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8948057" y="1455071"/>
                <a:ext cx="992777" cy="3887638"/>
              </a:xfrm>
              <a:custGeom>
                <a:avLst/>
                <a:gdLst>
                  <a:gd name="connsiteX0" fmla="*/ 0 w 992777"/>
                  <a:gd name="connsiteY0" fmla="*/ 3887638 h 3887638"/>
                  <a:gd name="connsiteX1" fmla="*/ 248194 w 992777"/>
                  <a:gd name="connsiteY1" fmla="*/ 2241718 h 3887638"/>
                  <a:gd name="connsiteX2" fmla="*/ 248194 w 992777"/>
                  <a:gd name="connsiteY2" fmla="*/ 2241718 h 3887638"/>
                  <a:gd name="connsiteX3" fmla="*/ 470263 w 992777"/>
                  <a:gd name="connsiteY3" fmla="*/ 1980460 h 3887638"/>
                  <a:gd name="connsiteX4" fmla="*/ 744583 w 992777"/>
                  <a:gd name="connsiteY4" fmla="*/ 1771455 h 3887638"/>
                  <a:gd name="connsiteX5" fmla="*/ 966652 w 992777"/>
                  <a:gd name="connsiteY5" fmla="*/ 151660 h 3887638"/>
                  <a:gd name="connsiteX6" fmla="*/ 979714 w 992777"/>
                  <a:gd name="connsiteY6" fmla="*/ 164723 h 388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2777" h="3887638">
                    <a:moveTo>
                      <a:pt x="0" y="3887638"/>
                    </a:moveTo>
                    <a:lnTo>
                      <a:pt x="248194" y="2241718"/>
                    </a:lnTo>
                    <a:lnTo>
                      <a:pt x="248194" y="2241718"/>
                    </a:lnTo>
                    <a:cubicBezTo>
                      <a:pt x="285205" y="2198175"/>
                      <a:pt x="387532" y="2058837"/>
                      <a:pt x="470263" y="1980460"/>
                    </a:cubicBezTo>
                    <a:cubicBezTo>
                      <a:pt x="552994" y="1902083"/>
                      <a:pt x="661852" y="2076255"/>
                      <a:pt x="744583" y="1771455"/>
                    </a:cubicBezTo>
                    <a:cubicBezTo>
                      <a:pt x="827314" y="1466655"/>
                      <a:pt x="927464" y="419449"/>
                      <a:pt x="966652" y="151660"/>
                    </a:cubicBezTo>
                    <a:cubicBezTo>
                      <a:pt x="1005840" y="-116129"/>
                      <a:pt x="992777" y="24297"/>
                      <a:pt x="979714" y="164723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/>
              <p:cNvCxnSpPr>
                <a:stCxn id="31" idx="0"/>
              </p:cNvCxnSpPr>
              <p:nvPr/>
            </p:nvCxnSpPr>
            <p:spPr>
              <a:xfrm flipH="1">
                <a:off x="8921931" y="5342709"/>
                <a:ext cx="26126" cy="23513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9940834" y="1201783"/>
              <a:ext cx="26126" cy="2532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41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21" grpId="0"/>
      <p:bldP spid="22" grpId="0" animBg="1"/>
      <p:bldP spid="23" grpId="0" animBg="1"/>
      <p:bldP spid="24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175"/>
          </a:xfrm>
        </p:spPr>
        <p:txBody>
          <a:bodyPr/>
          <a:lstStyle/>
          <a:p>
            <a:pPr algn="ctr"/>
            <a:r>
              <a:rPr lang="en-US" b="1" u="sng" dirty="0" smtClean="0"/>
              <a:t>TRANSLATING PARENT 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8179" t="17882" r="3245" b="18924"/>
          <a:stretch/>
        </p:blipFill>
        <p:spPr>
          <a:xfrm>
            <a:off x="0" y="892175"/>
            <a:ext cx="12210624" cy="5521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2300" y="2044700"/>
            <a:ext cx="2641600" cy="4905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25700" y="3789363"/>
            <a:ext cx="2641600" cy="4905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8800" y="5499100"/>
            <a:ext cx="2641600" cy="4905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14308" y="4189949"/>
            <a:ext cx="515982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Now do #’s 10-14!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(You’ll have to recall the functions we learned yesterday too!)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2888" y="4189948"/>
            <a:ext cx="499872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0299"/>
          </a:xfrm>
        </p:spPr>
        <p:txBody>
          <a:bodyPr/>
          <a:lstStyle/>
          <a:p>
            <a:pPr algn="ctr"/>
            <a:r>
              <a:rPr lang="en-US" b="1" u="sng" dirty="0" smtClean="0"/>
              <a:t>IDENTIFYING TRANSFORMATIONS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8375" t="22396" r="4221" b="24132"/>
          <a:stretch/>
        </p:blipFill>
        <p:spPr>
          <a:xfrm>
            <a:off x="0" y="1130300"/>
            <a:ext cx="12229194" cy="474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300" y="2832100"/>
            <a:ext cx="14097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000" y="4076700"/>
            <a:ext cx="143510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4000" y="5422900"/>
            <a:ext cx="172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78000" y="2832100"/>
            <a:ext cx="372110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89100" y="4051300"/>
            <a:ext cx="401320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5422900"/>
            <a:ext cx="372110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</a:t>
            </a:r>
            <a:r>
              <a:rPr lang="en-US" b="1" u="sng" dirty="0"/>
              <a:t>PARENT GRAPHS &amp; TRANSFORMATIONS: SQUARE ROOT, CUBE ROOT, &amp; CUBIC</a:t>
            </a:r>
            <a:r>
              <a:rPr lang="en-US" dirty="0"/>
              <a:t> </a:t>
            </a:r>
            <a:r>
              <a:rPr lang="en-US" dirty="0" smtClean="0"/>
              <a:t> (PAGE 4) in HW Packet (whatever you didn’t finish)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49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000" y="1104900"/>
                <a:ext cx="11252200" cy="50720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When Ms. Santos was sick over the weekend, she translated the function g(x</a:t>
                </a:r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  <m:r>
                      <a:rPr lang="en-US" sz="4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8 by flipping it over the x-axis, shifting 7 units left, and shifting up 8 units.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What was Ms. Santos’s mistake?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What is the parent function?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Correctly graph the translation.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104900"/>
                <a:ext cx="11252200" cy="5072063"/>
              </a:xfrm>
              <a:blipFill rotWithShape="0">
                <a:blip r:embed="rId2" cstate="print"/>
                <a:stretch>
                  <a:fillRect l="-2275" t="-3726" r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3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Absolute Value Discovery!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I teach you about algebraic transformations (changing the graphs of functions), I want you to try to discovery the rules on your own!</a:t>
            </a:r>
          </a:p>
          <a:p>
            <a:endParaRPr lang="en-US" dirty="0"/>
          </a:p>
          <a:p>
            <a:r>
              <a:rPr lang="en-US" dirty="0" smtClean="0"/>
              <a:t>#1 in HW Packet (only Absolute Value Discovery)</a:t>
            </a:r>
          </a:p>
          <a:p>
            <a:r>
              <a:rPr lang="en-US" dirty="0" smtClean="0"/>
              <a:t>20 min</a:t>
            </a:r>
          </a:p>
        </p:txBody>
      </p:sp>
    </p:spTree>
    <p:extLst>
      <p:ext uri="{BB962C8B-B14F-4D97-AF65-F5344CB8AC3E}">
        <p14:creationId xmlns:p14="http://schemas.microsoft.com/office/powerpoint/2010/main" val="42450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8516" t="21703" r="9883" b="20833"/>
          <a:stretch/>
        </p:blipFill>
        <p:spPr>
          <a:xfrm>
            <a:off x="0" y="353943"/>
            <a:ext cx="12192000" cy="4827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8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20 min.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78523"/>
            <a:ext cx="24501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With a partner,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4863"/>
          </a:xfrm>
        </p:spPr>
        <p:txBody>
          <a:bodyPr/>
          <a:lstStyle/>
          <a:p>
            <a:pPr algn="ctr"/>
            <a:r>
              <a:rPr lang="en-US" dirty="0"/>
              <a:t>I. Use a table of values to graph y = x.</a:t>
            </a:r>
            <a:endParaRPr lang="en-US" b="1" dirty="0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0" y="2217738"/>
            <a:ext cx="5511800" cy="4640262"/>
            <a:chOff x="724" y="3281"/>
            <a:chExt cx="5016" cy="4569"/>
          </a:xfrm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3281"/>
              <a:ext cx="5016" cy="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AutoShape 10"/>
            <p:cNvCxnSpPr>
              <a:cxnSpLocks noChangeShapeType="1"/>
            </p:cNvCxnSpPr>
            <p:nvPr/>
          </p:nvCxnSpPr>
          <p:spPr bwMode="auto">
            <a:xfrm>
              <a:off x="724" y="5573"/>
              <a:ext cx="50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1"/>
            <p:cNvCxnSpPr>
              <a:cxnSpLocks noChangeShapeType="1"/>
            </p:cNvCxnSpPr>
            <p:nvPr/>
          </p:nvCxnSpPr>
          <p:spPr bwMode="auto">
            <a:xfrm>
              <a:off x="3217" y="3310"/>
              <a:ext cx="0" cy="4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07198"/>
              </p:ext>
            </p:extLst>
          </p:nvPr>
        </p:nvGraphicFramePr>
        <p:xfrm>
          <a:off x="0" y="804862"/>
          <a:ext cx="12191998" cy="12512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20426"/>
                <a:gridCol w="1016000"/>
                <a:gridCol w="1014893"/>
                <a:gridCol w="1014893"/>
                <a:gridCol w="1014893"/>
                <a:gridCol w="1014893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97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-5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-4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-3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-2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-1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0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1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5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y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540500" y="2661335"/>
            <a:ext cx="538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shape is the graph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7909" y="1436914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255" y="1439987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1976" y="1426069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170" y="1401930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5026" y="1432557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3835" y="1401930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2492" y="1426070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4500" y="1429124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23221" y="1432557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28516" y="1432558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38858" y="1432559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89166" y="5486207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10717" y="5316197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31412" y="5037522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52534" y="4867512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27619" y="4653458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64460" y="4438459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30484" y="4238053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61459" y="4050818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23635" y="3818806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31524" y="3604766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68118" y="3423719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05741" y="2583772"/>
            <a:ext cx="4049486" cy="380477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488865" y="3162485"/>
            <a:ext cx="113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line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4863"/>
          </a:xfrm>
        </p:spPr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en-US" dirty="0"/>
              <a:t>. Use a table of values to graph y = </a:t>
            </a:r>
            <a:r>
              <a:rPr lang="en-US" dirty="0" smtClean="0"/>
              <a:t>|x|.</a:t>
            </a:r>
            <a:endParaRPr lang="en-US" b="1" dirty="0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0" y="2217738"/>
            <a:ext cx="5511800" cy="4640262"/>
            <a:chOff x="724" y="3281"/>
            <a:chExt cx="5016" cy="4569"/>
          </a:xfrm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3281"/>
              <a:ext cx="5016" cy="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AutoShape 10"/>
            <p:cNvCxnSpPr>
              <a:cxnSpLocks noChangeShapeType="1"/>
            </p:cNvCxnSpPr>
            <p:nvPr/>
          </p:nvCxnSpPr>
          <p:spPr bwMode="auto">
            <a:xfrm>
              <a:off x="724" y="5573"/>
              <a:ext cx="50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1"/>
            <p:cNvCxnSpPr>
              <a:cxnSpLocks noChangeShapeType="1"/>
            </p:cNvCxnSpPr>
            <p:nvPr/>
          </p:nvCxnSpPr>
          <p:spPr bwMode="auto">
            <a:xfrm>
              <a:off x="3217" y="3310"/>
              <a:ext cx="0" cy="4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07198"/>
              </p:ext>
            </p:extLst>
          </p:nvPr>
        </p:nvGraphicFramePr>
        <p:xfrm>
          <a:off x="0" y="804862"/>
          <a:ext cx="12191998" cy="12512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20426"/>
                <a:gridCol w="1016000"/>
                <a:gridCol w="1014893"/>
                <a:gridCol w="1014893"/>
                <a:gridCol w="1014893"/>
                <a:gridCol w="1014893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97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x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-5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-4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-3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-2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-1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0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1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5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y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08914" y="2247190"/>
            <a:ext cx="59163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shape is the graph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</a:t>
            </a:r>
          </a:p>
          <a:p>
            <a:endParaRPr lang="en-US" sz="3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Why is the graph this shape?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</a:p>
          <a:p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227909" y="1436914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255" y="1439987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1976" y="1426069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170" y="1401930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5026" y="1432557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3835" y="1401930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2492" y="1426070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4500" y="1429124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23221" y="1432557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28516" y="1432558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38858" y="1432559"/>
            <a:ext cx="6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63040" y="3379988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09343" y="3609141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35766" y="3834935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77429" y="4004945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15670" y="4238053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619826" y="4452864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64733" y="4238053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90769" y="4017568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91453" y="3818806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47107" y="3592611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82238" y="3379988"/>
            <a:ext cx="182880" cy="1700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64605" y="2686752"/>
            <a:ext cx="1973867" cy="18269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0"/>
          </p:cNvCxnSpPr>
          <p:nvPr/>
        </p:nvCxnSpPr>
        <p:spPr>
          <a:xfrm flipH="1" flipV="1">
            <a:off x="838200" y="2686752"/>
            <a:ext cx="1873066" cy="1766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51217" y="2638160"/>
            <a:ext cx="113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v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43835" y="4359147"/>
            <a:ext cx="5399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For all input values inside absolute value bars, the outputs are positive.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9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 what did you discover about transformations?!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13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09994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458"/>
                <a:gridCol w="10144542"/>
              </a:tblGrid>
              <a:tr h="75809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TRANSFORMATION RULES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8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f(x)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Parent </a:t>
                      </a:r>
                      <a:r>
                        <a:rPr lang="en-US" sz="3200" dirty="0">
                          <a:effectLst/>
                        </a:rPr>
                        <a:t>function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8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f(x + h)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Horizontal shift h-units to the left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8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f(x </a:t>
                      </a:r>
                      <a:r>
                        <a:rPr lang="en-US" sz="3200" baseline="0" dirty="0" smtClean="0">
                          <a:effectLst/>
                        </a:rPr>
                        <a:t>– </a:t>
                      </a:r>
                      <a:r>
                        <a:rPr lang="en-US" sz="3200" dirty="0" smtClean="0">
                          <a:effectLst/>
                        </a:rPr>
                        <a:t>h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Horizontal </a:t>
                      </a:r>
                      <a:r>
                        <a:rPr lang="en-US" sz="3200" dirty="0">
                          <a:effectLst/>
                        </a:rPr>
                        <a:t>shift h-units to the </a:t>
                      </a:r>
                      <a:r>
                        <a:rPr lang="en-US" sz="3200" dirty="0" smtClean="0">
                          <a:effectLst/>
                        </a:rPr>
                        <a:t>right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8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f(x) + k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Vertical shift k-units </a:t>
                      </a:r>
                      <a:r>
                        <a:rPr lang="en-US" sz="3200" dirty="0" smtClean="0">
                          <a:effectLst/>
                        </a:rPr>
                        <a:t>up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8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f(x)</a:t>
                      </a:r>
                      <a:r>
                        <a:rPr lang="en-US" sz="3200" baseline="0" dirty="0" smtClean="0">
                          <a:effectLst/>
                        </a:rPr>
                        <a:t> – k</a:t>
                      </a: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Vertical shift k-units down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1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 f(x), a &gt; </a:t>
                      </a:r>
                      <a:r>
                        <a:rPr lang="en-US" sz="3200" dirty="0" smtClean="0">
                          <a:effectLst/>
                        </a:rPr>
                        <a:t>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f(x), a &lt; 1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Vertical </a:t>
                      </a:r>
                      <a:r>
                        <a:rPr lang="en-US" sz="3200" dirty="0" smtClean="0">
                          <a:effectLst/>
                        </a:rPr>
                        <a:t>stretch of </a:t>
                      </a:r>
                      <a:r>
                        <a:rPr lang="en-US" sz="3200" dirty="0">
                          <a:effectLst/>
                        </a:rPr>
                        <a:t>f(x) </a:t>
                      </a:r>
                      <a:r>
                        <a:rPr lang="en-US" sz="32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smtClean="0">
                          <a:effectLst/>
                        </a:rPr>
                        <a:t>gets</a:t>
                      </a:r>
                      <a:r>
                        <a:rPr lang="en-US" sz="3200" baseline="0" dirty="0" smtClean="0">
                          <a:effectLst/>
                        </a:rPr>
                        <a:t> narrower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Vertical compression of f(x) </a:t>
                      </a:r>
                      <a:r>
                        <a:rPr lang="en-US" sz="3200" dirty="0" smtClean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3200" dirty="0" smtClean="0">
                          <a:effectLst/>
                        </a:rPr>
                        <a:t> gets</a:t>
                      </a:r>
                      <a:r>
                        <a:rPr lang="en-US" sz="3200" baseline="0" dirty="0" smtClean="0">
                          <a:effectLst/>
                        </a:rPr>
                        <a:t> wider</a:t>
                      </a: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8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-f(x)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Vertical reflection/flip </a:t>
                      </a:r>
                      <a:r>
                        <a:rPr lang="en-US" sz="3200" dirty="0">
                          <a:effectLst/>
                        </a:rPr>
                        <a:t>of f(x) (over </a:t>
                      </a:r>
                      <a:r>
                        <a:rPr lang="en-US" sz="3200" dirty="0" smtClean="0">
                          <a:effectLst/>
                        </a:rPr>
                        <a:t>x-axis)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549400"/>
            <a:ext cx="12192000" cy="660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305050"/>
            <a:ext cx="12192000" cy="660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079750"/>
            <a:ext cx="12192000" cy="660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835400"/>
            <a:ext cx="12192000" cy="660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86300"/>
            <a:ext cx="12192000" cy="1206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893" t="9377" r="11151" b="25171"/>
          <a:stretch/>
        </p:blipFill>
        <p:spPr>
          <a:xfrm>
            <a:off x="184505" y="0"/>
            <a:ext cx="1173318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3263900"/>
            <a:ext cx="36957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accent5"/>
                </a:solidFill>
              </a:rPr>
              <a:t>Domain:	(-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∞, ∞)</a:t>
            </a:r>
            <a:endParaRPr lang="en-US" sz="4100" dirty="0" smtClean="0">
              <a:solidFill>
                <a:schemeClr val="accent5"/>
              </a:solidFill>
            </a:endParaRPr>
          </a:p>
          <a:p>
            <a:r>
              <a:rPr lang="en-US" sz="4100" dirty="0" smtClean="0">
                <a:solidFill>
                  <a:schemeClr val="accent5"/>
                </a:solidFill>
              </a:rPr>
              <a:t>Range:	[0, 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∞</a:t>
            </a:r>
            <a:r>
              <a:rPr lang="en-US" sz="4100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)</a:t>
            </a:r>
          </a:p>
          <a:p>
            <a:r>
              <a:rPr lang="en-US" sz="41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Even or Odd</a:t>
            </a:r>
            <a:endParaRPr lang="en-US" sz="4100" b="1" dirty="0">
              <a:solidFill>
                <a:schemeClr val="accent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100" y="1841500"/>
            <a:ext cx="4965700" cy="501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69600" y="2527300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95000" y="3111500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69600" y="3663950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69600" y="4210050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69600" y="4819650"/>
            <a:ext cx="8128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13600" y="3397250"/>
            <a:ext cx="1651000" cy="4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88200" y="4007683"/>
            <a:ext cx="1651000" cy="610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4493623"/>
            <a:ext cx="1156063" cy="7554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565</Words>
  <Application>Microsoft Office PowerPoint</Application>
  <PresentationFormat>Widescreen</PresentationFormat>
  <Paragraphs>218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ANNOUNCEMENTS -Pick up your assigned calculator -Pick up Unit 3 HW Packet -Check your file for School Beautification Project grades</vt:lpstr>
      <vt:lpstr>#1 Parent Functions &amp; Transformations:  Absolute Value &amp; Quadratic</vt:lpstr>
      <vt:lpstr>Absolute Value Discovery!</vt:lpstr>
      <vt:lpstr>I. Use a table of values to graph y = x.</vt:lpstr>
      <vt:lpstr>II. Use a table of values to graph y = |x|.</vt:lpstr>
      <vt:lpstr>So what did you discover about transformations?!</vt:lpstr>
      <vt:lpstr>PowerPoint Presentation</vt:lpstr>
      <vt:lpstr>PowerPoint Presentation</vt:lpstr>
      <vt:lpstr>BRAIN BREAK </vt:lpstr>
      <vt:lpstr>PowerPoint Presentation</vt:lpstr>
      <vt:lpstr>PRACTICE: HW Packet – Page 3</vt:lpstr>
      <vt:lpstr>PRACTICE: HW Packet – Page 4</vt:lpstr>
      <vt:lpstr>BRAIN BREAK</vt:lpstr>
      <vt:lpstr>Homework</vt:lpstr>
      <vt:lpstr>PowerPoint Presentation</vt:lpstr>
      <vt:lpstr>ANNOUNCEMENTS -Pick up your assigned calculator -Take out HW to stamp -Turn in your Unit 2 corrections</vt:lpstr>
      <vt:lpstr>#1 Parent Functions &amp; Transformations:  Square Root, Cube Root, &amp; Cubic</vt:lpstr>
      <vt:lpstr>PowerPoint Presentation</vt:lpstr>
      <vt:lpstr>HOMEWORK PACKET!</vt:lpstr>
      <vt:lpstr>PowerPoint Presentation</vt:lpstr>
      <vt:lpstr>HOMEWORK PACKET!</vt:lpstr>
      <vt:lpstr>BRAIN BREAK </vt:lpstr>
      <vt:lpstr>PowerPoint Presentation</vt:lpstr>
      <vt:lpstr>HOMEWORK PACKET!</vt:lpstr>
      <vt:lpstr>BRAIN BREAK</vt:lpstr>
      <vt:lpstr>TRANSLATING PARENT FUNCTIONS</vt:lpstr>
      <vt:lpstr>IDENTIFYING TRANSFORMATIONS</vt:lpstr>
      <vt:lpstr>Homework</vt:lpstr>
      <vt:lpstr>Exit Ticket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-Turn in Unit 2 Part 2 HW Packet if you didn’t Friday (late)</dc:title>
  <dc:creator>Fran</dc:creator>
  <cp:lastModifiedBy>Fran</cp:lastModifiedBy>
  <cp:revision>39</cp:revision>
  <dcterms:created xsi:type="dcterms:W3CDTF">2014-09-28T03:54:01Z</dcterms:created>
  <dcterms:modified xsi:type="dcterms:W3CDTF">2015-03-02T02:10:22Z</dcterms:modified>
</cp:coreProperties>
</file>