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9" r:id="rId4"/>
    <p:sldId id="270" r:id="rId5"/>
    <p:sldId id="271" r:id="rId6"/>
    <p:sldId id="272" r:id="rId7"/>
    <p:sldId id="265" r:id="rId8"/>
    <p:sldId id="266" r:id="rId9"/>
    <p:sldId id="260" r:id="rId10"/>
    <p:sldId id="267" r:id="rId11"/>
    <p:sldId id="268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8642-19E5-4D84-A087-1BCE3A85B75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AA8C-17B1-4A28-88AB-58154387DA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8642-19E5-4D84-A087-1BCE3A85B75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AA8C-17B1-4A28-88AB-58154387DA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8642-19E5-4D84-A087-1BCE3A85B75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AA8C-17B1-4A28-88AB-58154387DA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8642-19E5-4D84-A087-1BCE3A85B75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AA8C-17B1-4A28-88AB-58154387DA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0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8642-19E5-4D84-A087-1BCE3A85B75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AA8C-17B1-4A28-88AB-58154387DA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8642-19E5-4D84-A087-1BCE3A85B75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AA8C-17B1-4A28-88AB-58154387DA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2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8642-19E5-4D84-A087-1BCE3A85B75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AA8C-17B1-4A28-88AB-58154387DA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6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8642-19E5-4D84-A087-1BCE3A85B75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AA8C-17B1-4A28-88AB-58154387DA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8642-19E5-4D84-A087-1BCE3A85B75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AA8C-17B1-4A28-88AB-58154387DA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8642-19E5-4D84-A087-1BCE3A85B75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AA8C-17B1-4A28-88AB-58154387DA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4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8642-19E5-4D84-A087-1BCE3A85B75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2AA8C-17B1-4A28-88AB-58154387DA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8642-19E5-4D84-A087-1BCE3A85B75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AA8C-17B1-4A28-88AB-58154387DA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60031" t="40833" r="25403" b="36968"/>
          <a:stretch/>
        </p:blipFill>
        <p:spPr>
          <a:xfrm>
            <a:off x="5820605" y="2379560"/>
            <a:ext cx="3871505" cy="33172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89043" y="8560"/>
            <a:ext cx="3702957" cy="217584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-Turn in </a:t>
            </a:r>
            <a:r>
              <a:rPr lang="en-US" sz="3000" dirty="0" smtClean="0">
                <a:solidFill>
                  <a:srgbClr val="0070C0"/>
                </a:solidFill>
              </a:rPr>
              <a:t>Unit 5 HW Packet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6667" y="-92533"/>
            <a:ext cx="6100688" cy="631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9030" y="493564"/>
                <a:ext cx="8460014" cy="6105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Use the distance formula to find the distance between points A and B on the following coordinate plane. </a:t>
                </a:r>
                <a:r>
                  <a:rPr lang="en-US" sz="3200" i="1" dirty="0" smtClean="0">
                    <a:solidFill>
                      <a:srgbClr val="FF0000"/>
                    </a:solidFill>
                  </a:rPr>
                  <a:t>(Hint: page </a:t>
                </a:r>
                <a:r>
                  <a:rPr lang="en-US" sz="32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i="1" dirty="0" smtClean="0">
                    <a:solidFill>
                      <a:srgbClr val="FF0000"/>
                    </a:solidFill>
                  </a:rPr>
                  <a:t>in notes </a:t>
                </a:r>
                <a:r>
                  <a:rPr lang="en-US" sz="3200" i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3200" i="1" dirty="0" smtClean="0">
                    <a:solidFill>
                      <a:srgbClr val="FF0000"/>
                    </a:solidFill>
                  </a:rPr>
                  <a:t> </a:t>
                </a:r>
                <a:br>
                  <a:rPr lang="en-US" sz="3200" i="1" dirty="0" smtClean="0">
                    <a:solidFill>
                      <a:srgbClr val="FF0000"/>
                    </a:solidFill>
                  </a:rPr>
                </a:br>
                <a:r>
                  <a:rPr lang="en-US" sz="3200" i="1" dirty="0" smtClean="0">
                    <a:solidFill>
                      <a:srgbClr val="FF0000"/>
                    </a:solidFill>
                  </a:rPr>
                  <a:t>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Update your TOC. Glue #1 notes onto pg. 44.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0" y="493564"/>
                <a:ext cx="8460014" cy="6105582"/>
              </a:xfrm>
              <a:prstGeom prst="rect">
                <a:avLst/>
              </a:prstGeom>
              <a:blipFill rotWithShape="0">
                <a:blip r:embed="rId3"/>
                <a:stretch>
                  <a:fillRect l="-1945" t="-1597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6194530" y="2379559"/>
            <a:ext cx="0" cy="33172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20605" y="5410200"/>
            <a:ext cx="3993326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23561" y="2431062"/>
            <a:ext cx="85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(0,5)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572553" y="5410200"/>
            <a:ext cx="1036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(4, 0)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67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3378" t="34497" r="63152" b="38654"/>
          <a:stretch/>
        </p:blipFill>
        <p:spPr>
          <a:xfrm>
            <a:off x="0" y="0"/>
            <a:ext cx="12174698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4375"/>
          </a:xfrm>
        </p:spPr>
        <p:txBody>
          <a:bodyPr/>
          <a:lstStyle/>
          <a:p>
            <a:pPr algn="ctr"/>
            <a:r>
              <a:rPr lang="en-US" b="1" u="sng" dirty="0" smtClean="0"/>
              <a:t>Unit </a:t>
            </a:r>
            <a:r>
              <a:rPr lang="en-US" b="1" u="sng" dirty="0" smtClean="0"/>
              <a:t>6 New Celebration Format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5029"/>
            <a:ext cx="12192000" cy="5812971"/>
          </a:xfrm>
        </p:spPr>
        <p:txBody>
          <a:bodyPr>
            <a:normAutofit/>
          </a:bodyPr>
          <a:lstStyle/>
          <a:p>
            <a:r>
              <a:rPr lang="en-US" dirty="0" smtClean="0"/>
              <a:t>Instead of having one big Celebration of Knowledge at the end of the unit, we are going to have mini celebrations instead of the warm up each day.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will have the first 5 minutes of class to review the notes from the day before.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When the 5 minutes are up, you will have 15 minutes to complete the celebration questions that correspond to the previous day’s lesson.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As you are completing the celebration questions, I will pass back the questions from the day before, so you can see what you got.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You will need to return them to me when you turn in your current questions.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will get all the questions back on the last day of the unit to do any necessary corrections, if your total grade is less than an 85% (Standard) or 93% (Honors).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If you are absent (unexcused) or late to class and missed the Celebration Questions, you will receive a 0 and have to make it up during lunch, after school, or on the last day of the unit.</a:t>
            </a:r>
          </a:p>
        </p:txBody>
      </p:sp>
    </p:spTree>
    <p:extLst>
      <p:ext uri="{BB962C8B-B14F-4D97-AF65-F5344CB8AC3E}">
        <p14:creationId xmlns:p14="http://schemas.microsoft.com/office/powerpoint/2010/main" val="26961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None! Work on Unit 5 </a:t>
            </a:r>
            <a:r>
              <a:rPr lang="en-US" dirty="0" smtClean="0"/>
              <a:t>Celebration Corrections</a:t>
            </a:r>
            <a:r>
              <a:rPr lang="en-US" dirty="0" smtClean="0"/>
              <a:t>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3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508125"/>
            <a:ext cx="11963400" cy="435133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Name two methods to determine the distance between two points on a coordinate plane.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Which method do you prefer and why?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171" y="1819411"/>
            <a:ext cx="10160000" cy="13857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#1 Pythagorean Theorem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765175"/>
          </a:xfrm>
        </p:spPr>
        <p:txBody>
          <a:bodyPr/>
          <a:lstStyle/>
          <a:p>
            <a:pPr algn="ctr"/>
            <a:r>
              <a:rPr lang="en-US" b="1" u="sng" dirty="0" smtClean="0"/>
              <a:t>What is a right triangle?</a:t>
            </a:r>
            <a:endParaRPr lang="en-US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18921"/>
              </p:ext>
            </p:extLst>
          </p:nvPr>
        </p:nvGraphicFramePr>
        <p:xfrm>
          <a:off x="736600" y="3866674"/>
          <a:ext cx="10515600" cy="252984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effectLst/>
                          <a:latin typeface="Times" panose="02020603050405020304" pitchFamily="18" charset="0"/>
                        </a:rPr>
                        <a:t>It is a triangle which has an angle that is </a:t>
                      </a:r>
                      <a:r>
                        <a:rPr lang="en-US" sz="4000" b="1" dirty="0">
                          <a:solidFill>
                            <a:srgbClr val="00279F"/>
                          </a:solidFill>
                          <a:effectLst/>
                          <a:latin typeface="Times" panose="02020603050405020304" pitchFamily="18" charset="0"/>
                        </a:rPr>
                        <a:t>90</a:t>
                      </a:r>
                      <a:r>
                        <a:rPr lang="en-US" sz="4000" b="1" baseline="30000" dirty="0">
                          <a:solidFill>
                            <a:srgbClr val="00279F"/>
                          </a:solidFill>
                          <a:effectLst/>
                          <a:latin typeface="Times" panose="02020603050405020304" pitchFamily="18" charset="0"/>
                        </a:rPr>
                        <a:t>o</a:t>
                      </a:r>
                      <a:r>
                        <a:rPr lang="en-US" sz="4000" b="1" dirty="0">
                          <a:solidFill>
                            <a:srgbClr val="00279F"/>
                          </a:solidFill>
                          <a:effectLst/>
                          <a:latin typeface="Times" panose="02020603050405020304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" panose="02020603050405020304" pitchFamily="18" charset="0"/>
                        </a:rPr>
                        <a:t>degrees. The two sides that make up the right angle are called </a:t>
                      </a:r>
                      <a:r>
                        <a:rPr lang="en-US" sz="4000" b="1" u="sng" dirty="0">
                          <a:solidFill>
                            <a:srgbClr val="00279F"/>
                          </a:solidFill>
                          <a:effectLst/>
                          <a:latin typeface="Times" panose="02020603050405020304" pitchFamily="18" charset="0"/>
                        </a:rPr>
                        <a:t>legs</a:t>
                      </a:r>
                      <a:r>
                        <a:rPr lang="en-US" sz="4000" dirty="0">
                          <a:effectLst/>
                          <a:latin typeface="Times" panose="02020603050405020304" pitchFamily="18" charset="0"/>
                        </a:rPr>
                        <a:t>. The side opposite the right angle is the </a:t>
                      </a:r>
                      <a:r>
                        <a:rPr lang="en-US" sz="4000" b="1" u="sng" dirty="0">
                          <a:solidFill>
                            <a:srgbClr val="00279F"/>
                          </a:solidFill>
                          <a:effectLst/>
                          <a:latin typeface="Times" panose="02020603050405020304" pitchFamily="18" charset="0"/>
                        </a:rPr>
                        <a:t>hypotenuse</a:t>
                      </a:r>
                      <a:r>
                        <a:rPr lang="en-US" sz="4000" dirty="0">
                          <a:effectLst/>
                          <a:latin typeface="Times" panose="02020603050405020304" pitchFamily="18" charset="0"/>
                        </a:rPr>
                        <a:t>.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8469" t="14241" r="63842" b="61519"/>
          <a:stretch/>
        </p:blipFill>
        <p:spPr>
          <a:xfrm>
            <a:off x="2263346" y="879475"/>
            <a:ext cx="6819873" cy="2803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21200" y="1663700"/>
            <a:ext cx="787400" cy="617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00" y="3086894"/>
            <a:ext cx="787400" cy="617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46899" y="1354931"/>
            <a:ext cx="2136319" cy="617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63346" y="2756694"/>
            <a:ext cx="3235754" cy="617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90100" y="3949700"/>
            <a:ext cx="787400" cy="617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56100" y="5130800"/>
            <a:ext cx="952500" cy="617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5748337"/>
            <a:ext cx="2527300" cy="617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7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701675"/>
          </a:xfrm>
        </p:spPr>
        <p:txBody>
          <a:bodyPr/>
          <a:lstStyle/>
          <a:p>
            <a:pPr algn="ctr"/>
            <a:r>
              <a:rPr lang="en-US" b="1" u="sng" dirty="0" smtClean="0"/>
              <a:t>Review!</a:t>
            </a:r>
            <a:endParaRPr lang="en-US" b="1" u="sng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3" t="14340" r="31937" b="61943"/>
          <a:stretch/>
        </p:blipFill>
        <p:spPr bwMode="auto">
          <a:xfrm>
            <a:off x="760412" y="1104900"/>
            <a:ext cx="5703888" cy="248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7900" y="17647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6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5700" y="30093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2400" y="193055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10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706" y="2167950"/>
            <a:ext cx="656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7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8593" y="1930549"/>
            <a:ext cx="656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12</a:t>
            </a:r>
            <a:endParaRPr lang="en-US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20443" y="3009325"/>
                <a:ext cx="656432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𝟗𝟓</m:t>
                          </m:r>
                        </m:e>
                      </m:rad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443" y="3009325"/>
                <a:ext cx="656432" cy="65287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r="-29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0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8113" y="122238"/>
                <a:ext cx="118491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dirty="0" smtClean="0"/>
                  <a:t>Example: The measures of the sides of a right triangle are 6, 9,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e>
                    </m:rad>
                  </m:oMath>
                </a14:m>
                <a:r>
                  <a:rPr lang="en-US" b="1" dirty="0" smtClean="0"/>
                  <a:t>. Is this a right triangle?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8113" y="122238"/>
                <a:ext cx="11849100" cy="1325563"/>
              </a:xfrm>
              <a:blipFill rotWithShape="0">
                <a:blip r:embed="rId2" cstate="print"/>
                <a:stretch>
                  <a:fillRect l="-1853" t="-9633" r="-926" b="-16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8113" y="1585912"/>
            <a:ext cx="120348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First ask yourself, “What is the longest side?”  </a:t>
            </a:r>
            <a:r>
              <a:rPr lang="en-US" sz="3200" i="1" dirty="0" smtClean="0"/>
              <a:t>Take any square roots to get the decimals!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Second, list the sides in order from least to greatest. </a:t>
            </a:r>
            <a:r>
              <a:rPr lang="en-US" sz="3200" i="1" dirty="0" smtClean="0"/>
              <a:t>The biggest side is your hypotenuse!</a:t>
            </a:r>
          </a:p>
          <a:p>
            <a:endParaRPr lang="en-US" sz="3200" dirty="0" smtClean="0"/>
          </a:p>
          <a:p>
            <a:r>
              <a:rPr lang="en-US" sz="3200" dirty="0" smtClean="0"/>
              <a:t>Then plug into the Pythagorean Theorem and see if it works!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322320" y="5777789"/>
            <a:ext cx="688952" cy="688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7266" y="2621280"/>
                <a:ext cx="4213294" cy="7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rad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66" y="2621280"/>
                <a:ext cx="4213294" cy="72295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21895" y="4150127"/>
                <a:ext cx="1904945" cy="70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6,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rad>
                  </m:oMath>
                </a14:m>
                <a:r>
                  <a:rPr lang="en-US" sz="3600" dirty="0">
                    <a:solidFill>
                      <a:srgbClr val="7030A0"/>
                    </a:solidFill>
                  </a:rPr>
                  <a:t>, 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9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95" y="4150127"/>
                <a:ext cx="1904945" cy="7042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9585" t="-5217" r="-8626" b="-3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2473" y="5498104"/>
                <a:ext cx="2589847" cy="112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</a:rPr>
                  <a:t>6</a:t>
                </a:r>
                <a:r>
                  <a:rPr lang="en-US" sz="3200" baseline="30000" dirty="0">
                    <a:solidFill>
                      <a:srgbClr val="7030A0"/>
                    </a:solidFill>
                  </a:rPr>
                  <a:t>2</a:t>
                </a:r>
                <a:r>
                  <a:rPr lang="en-US" sz="3200" dirty="0">
                    <a:solidFill>
                      <a:srgbClr val="7030A0"/>
                    </a:solidFill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rad>
                  </m:oMath>
                </a14:m>
                <a:r>
                  <a:rPr lang="en-US" sz="3200" baseline="30000" dirty="0">
                    <a:solidFill>
                      <a:srgbClr val="7030A0"/>
                    </a:solidFill>
                  </a:rPr>
                  <a:t>2</a:t>
                </a:r>
                <a:r>
                  <a:rPr lang="en-US" sz="3200" dirty="0">
                    <a:solidFill>
                      <a:srgbClr val="7030A0"/>
                    </a:solidFill>
                  </a:rPr>
                  <a:t> = 9</a:t>
                </a:r>
                <a:r>
                  <a:rPr lang="en-US" sz="3200" baseline="30000" dirty="0">
                    <a:solidFill>
                      <a:srgbClr val="7030A0"/>
                    </a:solidFill>
                  </a:rPr>
                  <a:t>2</a:t>
                </a:r>
                <a:endParaRPr lang="en-US" sz="3200" dirty="0">
                  <a:solidFill>
                    <a:srgbClr val="7030A0"/>
                  </a:solidFill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36 + 45 =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81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3" y="5498104"/>
                <a:ext cx="2589847" cy="112864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5882" t="-2162" b="-17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32055" y="2127598"/>
            <a:ext cx="10893446" cy="3631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7030A0"/>
                </a:solidFill>
              </a:rPr>
              <a:t>Yes, it is a right triangle!</a:t>
            </a:r>
            <a:endParaRPr lang="en-US" sz="11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1"/>
                  <a:t>Practice Problem: </a:t>
                </a:r>
                <a:r>
                  <a:rPr lang="en-US"/>
                  <a:t>A triangle has sides measuring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39</m:t>
                        </m:r>
                      </m:e>
                    </m:rad>
                  </m:oMath>
                </a14:m>
                <a:r>
                  <a:rPr lang="en-US"/>
                  <a:t>, 7, and 3. Is this a right triangle?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 cstate="print"/>
                <a:stretch>
                  <a:fillRect l="-2087" t="-9677" b="-1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32055" y="2127598"/>
            <a:ext cx="10893446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7030A0"/>
                </a:solidFill>
              </a:rPr>
              <a:t>No, </a:t>
            </a:r>
            <a:r>
              <a:rPr lang="en-US" sz="8800" b="1" dirty="0" smtClean="0">
                <a:solidFill>
                  <a:srgbClr val="7030A0"/>
                </a:solidFill>
              </a:rPr>
              <a:t>it </a:t>
            </a:r>
            <a:r>
              <a:rPr lang="en-US" sz="8800" b="1" dirty="0" smtClean="0">
                <a:solidFill>
                  <a:srgbClr val="7030A0"/>
                </a:solidFill>
              </a:rPr>
              <a:t>is not </a:t>
            </a:r>
            <a:r>
              <a:rPr lang="en-US" sz="8800" b="1" dirty="0" smtClean="0">
                <a:solidFill>
                  <a:srgbClr val="7030A0"/>
                </a:solidFill>
              </a:rPr>
              <a:t>a right triangle</a:t>
            </a:r>
            <a:r>
              <a:rPr lang="en-US" sz="8800" b="1" dirty="0" smtClean="0">
                <a:solidFill>
                  <a:srgbClr val="7030A0"/>
                </a:solidFill>
              </a:rPr>
              <a:t>!</a:t>
            </a:r>
          </a:p>
          <a:p>
            <a:pPr algn="ctr"/>
            <a:r>
              <a:rPr lang="en-US" sz="4400" b="1" i="1" dirty="0" smtClean="0">
                <a:solidFill>
                  <a:srgbClr val="FF0000"/>
                </a:solidFill>
              </a:rPr>
              <a:t>(Make sure you work this out on your notes to show Ms. Santos during the brain break!)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3429" t="29018" r="62999" b="44375"/>
          <a:stretch/>
        </p:blipFill>
        <p:spPr>
          <a:xfrm>
            <a:off x="0" y="0"/>
            <a:ext cx="12151085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8200" y="177800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a</a:t>
            </a:r>
            <a:r>
              <a:rPr lang="en-US" sz="2400" b="1" baseline="30000" dirty="0" smtClean="0">
                <a:solidFill>
                  <a:schemeClr val="accent1"/>
                </a:solidFill>
              </a:rPr>
              <a:t>2</a:t>
            </a:r>
            <a:endParaRPr lang="en-US" sz="2400" b="1" baseline="300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5300" y="17779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b</a:t>
            </a:r>
            <a:r>
              <a:rPr lang="en-US" sz="2400" b="1" baseline="30000" dirty="0" smtClean="0">
                <a:solidFill>
                  <a:schemeClr val="accent1"/>
                </a:solidFill>
              </a:rPr>
              <a:t>2</a:t>
            </a:r>
            <a:endParaRPr lang="en-US" sz="2400" b="1" baseline="300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1300" y="177798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c</a:t>
            </a:r>
            <a:r>
              <a:rPr lang="en-US" sz="2400" b="1" baseline="30000" dirty="0" smtClean="0">
                <a:solidFill>
                  <a:schemeClr val="accent1"/>
                </a:solidFill>
              </a:rPr>
              <a:t>2</a:t>
            </a:r>
            <a:endParaRPr lang="en-US" sz="2400" b="1" baseline="30000" dirty="0">
              <a:solidFill>
                <a:schemeClr val="accent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01100" y="1117600"/>
            <a:ext cx="1841500" cy="2273300"/>
            <a:chOff x="8801100" y="1117600"/>
            <a:chExt cx="1841500" cy="22733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801100" y="1117600"/>
              <a:ext cx="1841500" cy="22733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721850" y="1921817"/>
              <a:ext cx="469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</a:rPr>
                <a:t>c</a:t>
              </a:r>
              <a:endParaRPr lang="en-US" sz="2400" b="1" baseline="30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58199" y="1117600"/>
            <a:ext cx="469900" cy="2273300"/>
            <a:chOff x="8458199" y="1117600"/>
            <a:chExt cx="469900" cy="22733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8801100" y="1117600"/>
              <a:ext cx="0" cy="22733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458199" y="2057400"/>
              <a:ext cx="469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a</a:t>
              </a:r>
              <a:endParaRPr lang="en-US" sz="2400" b="1" baseline="30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801100" y="3390900"/>
            <a:ext cx="1841500" cy="461665"/>
            <a:chOff x="8801100" y="3390900"/>
            <a:chExt cx="1841500" cy="46166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801100" y="3390900"/>
              <a:ext cx="1841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320393" y="3390900"/>
              <a:ext cx="469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b</a:t>
              </a:r>
              <a:endParaRPr lang="en-US" sz="2400" b="1" baseline="30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43250" y="3621732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5</a:t>
            </a:r>
            <a:endParaRPr lang="en-US" sz="2400" b="1" baseline="300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9271" y="3621731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4</a:t>
            </a:r>
            <a:endParaRPr lang="en-US" sz="2400" b="1" baseline="30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3375" t="24338" r="63336" b="46552"/>
          <a:stretch/>
        </p:blipFill>
        <p:spPr>
          <a:xfrm>
            <a:off x="0" y="0"/>
            <a:ext cx="12192002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598" y="516512"/>
            <a:ext cx="10893446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1"/>
                </a:solidFill>
              </a:rPr>
              <a:t>Raise your hand when you have the answers to both. Ms. Santos will come by to check your work. Then you can take your brain break!</a:t>
            </a:r>
            <a:endParaRPr lang="en-US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1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487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</vt:lpstr>
      <vt:lpstr>Wingdings</vt:lpstr>
      <vt:lpstr>Office Theme</vt:lpstr>
      <vt:lpstr>ANNOUNCEMENTS -Pick up your assigned calculator -Turn in Unit 5 HW Packet</vt:lpstr>
      <vt:lpstr>#1 Pythagorean Theorem</vt:lpstr>
      <vt:lpstr>What is a right triangle?</vt:lpstr>
      <vt:lpstr>Review!</vt:lpstr>
      <vt:lpstr>Example: The measures of the sides of a right triangle are 6, 9, and √45. Is this a right triangle?</vt:lpstr>
      <vt:lpstr>Practice Problem: A triangle has sides measuring √39, 7, and 3. Is this a right triangle?</vt:lpstr>
      <vt:lpstr>PowerPoint Presentation</vt:lpstr>
      <vt:lpstr>PowerPoint Presentation</vt:lpstr>
      <vt:lpstr>BRAIN BREAK </vt:lpstr>
      <vt:lpstr>PowerPoint Presentation</vt:lpstr>
      <vt:lpstr>Unit 6 New Celebration Format</vt:lpstr>
      <vt:lpstr>Homework</vt:lpstr>
      <vt:lpstr>Exit Ticket</vt:lpstr>
      <vt:lpstr>BRAIN BREAK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Questions?</dc:title>
  <dc:creator>Santos, Francine C.</dc:creator>
  <cp:lastModifiedBy>Santos, Francine C.</cp:lastModifiedBy>
  <cp:revision>16</cp:revision>
  <dcterms:created xsi:type="dcterms:W3CDTF">2014-11-12T01:04:46Z</dcterms:created>
  <dcterms:modified xsi:type="dcterms:W3CDTF">2015-04-23T04:39:41Z</dcterms:modified>
</cp:coreProperties>
</file>