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4" r:id="rId4"/>
    <p:sldId id="258" r:id="rId5"/>
    <p:sldId id="261" r:id="rId6"/>
    <p:sldId id="263" r:id="rId7"/>
    <p:sldId id="264" r:id="rId8"/>
    <p:sldId id="265" r:id="rId9"/>
    <p:sldId id="266" r:id="rId10"/>
    <p:sldId id="272" r:id="rId11"/>
    <p:sldId id="267" r:id="rId12"/>
    <p:sldId id="262" r:id="rId13"/>
    <p:sldId id="273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6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0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8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7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2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9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32AE-D0CC-4E39-9534-6A6E14C9436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6DD4-0116-4EB1-9F36-D991EC89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8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81143" y="8560"/>
            <a:ext cx="3410857" cy="3736126"/>
          </a:xfrm>
        </p:spPr>
        <p:txBody>
          <a:bodyPr>
            <a:noAutofit/>
          </a:bodyPr>
          <a:lstStyle/>
          <a:p>
            <a:r>
              <a:rPr lang="en-US" sz="30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3000" b="1" u="sng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-Pick up your assigned calculator</a:t>
            </a:r>
            <a:r>
              <a:rPr lang="en-US" sz="3000" dirty="0">
                <a:solidFill>
                  <a:srgbClr val="0070C0"/>
                </a:solidFill>
              </a:rPr>
              <a:t/>
            </a:r>
            <a:br>
              <a:rPr lang="en-US" sz="3000" dirty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-Find your NEW Team to sit at!</a:t>
            </a:r>
            <a:br>
              <a:rPr lang="en-US" sz="3000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-Pick up all materials from </a:t>
            </a:r>
            <a:r>
              <a:rPr lang="en-US" sz="3000" dirty="0">
                <a:solidFill>
                  <a:srgbClr val="0070C0"/>
                </a:solidFill>
              </a:rPr>
              <a:t>front</a:t>
            </a:r>
            <a:br>
              <a:rPr lang="en-US" sz="3000" dirty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-Unit </a:t>
            </a:r>
            <a:r>
              <a:rPr lang="en-US" sz="3000" dirty="0">
                <a:solidFill>
                  <a:srgbClr val="0070C0"/>
                </a:solidFill>
              </a:rPr>
              <a:t>1 Corrections due today!</a:t>
            </a:r>
            <a:endParaRPr lang="en-US" sz="30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1" y="8561"/>
            <a:ext cx="5667375" cy="827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WARM 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34042"/>
            <a:ext cx="86650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Glue both sheets from front (not HW Packet) onto </a:t>
            </a:r>
            <a:r>
              <a:rPr lang="en-US" sz="3000" u="sng" dirty="0" smtClean="0">
                <a:solidFill>
                  <a:srgbClr val="FF0000"/>
                </a:solidFill>
              </a:rPr>
              <a:t>page 10</a:t>
            </a:r>
            <a:r>
              <a:rPr lang="en-US" sz="3000" dirty="0" smtClean="0">
                <a:solidFill>
                  <a:srgbClr val="FF0000"/>
                </a:solidFill>
              </a:rPr>
              <a:t> of ISN.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FF0000"/>
                </a:solidFill>
              </a:rPr>
              <a:t>Update TOC. Include a line labeling “Unit 2.”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0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461"/>
            <a:ext cx="10515600" cy="819831"/>
          </a:xfrm>
        </p:spPr>
        <p:txBody>
          <a:bodyPr/>
          <a:lstStyle/>
          <a:p>
            <a:pPr algn="ctr"/>
            <a:r>
              <a:rPr lang="en-US" b="1" u="sng" dirty="0"/>
              <a:t>SIMPLIFYING</a:t>
            </a:r>
            <a:r>
              <a:rPr lang="en-US" u="sng" dirty="0"/>
              <a:t> Rational </a:t>
            </a:r>
            <a:r>
              <a:rPr lang="en-US" u="sng" dirty="0" smtClean="0"/>
              <a:t>Expressions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37734"/>
            <a:ext cx="5997575" cy="873352"/>
          </a:xfrm>
        </p:spPr>
        <p:txBody>
          <a:bodyPr>
            <a:noAutofit/>
          </a:bodyPr>
          <a:lstStyle/>
          <a:p>
            <a:r>
              <a:rPr lang="en-US" sz="2800" dirty="0" smtClean="0"/>
              <a:t>Method 2: Factoring the Numerator and the Denominator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1611086"/>
                <a:ext cx="5157787" cy="368458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1611086"/>
                <a:ext cx="5157787" cy="3684588"/>
              </a:xfr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7575" y="1847851"/>
            <a:ext cx="6194425" cy="46150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STEPS to </a:t>
            </a:r>
            <a:r>
              <a:rPr lang="en-US" sz="3600" u="sng" dirty="0" smtClean="0"/>
              <a:t>FACTORING THE NUMERATOR AND DENOMINATOR: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5" y="2373540"/>
            <a:ext cx="6194425" cy="3684588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Factor </a:t>
            </a:r>
            <a:r>
              <a:rPr lang="en-US" sz="3600" dirty="0"/>
              <a:t>the </a:t>
            </a:r>
            <a:r>
              <a:rPr lang="en-US" sz="3600" dirty="0" smtClean="0"/>
              <a:t>numerator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Factor </a:t>
            </a:r>
            <a:r>
              <a:rPr lang="en-US" sz="3600" dirty="0"/>
              <a:t>the </a:t>
            </a:r>
            <a:r>
              <a:rPr lang="en-US" sz="3600" dirty="0" smtClean="0"/>
              <a:t>denominator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Cancel </a:t>
            </a:r>
            <a:r>
              <a:rPr lang="en-US" sz="3600" dirty="0"/>
              <a:t>out the </a:t>
            </a:r>
            <a:r>
              <a:rPr lang="en-US" sz="3600" dirty="0" smtClean="0"/>
              <a:t>common factors</a:t>
            </a:r>
            <a:r>
              <a:rPr lang="en-US" sz="36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Simplify</a:t>
            </a:r>
            <a:r>
              <a:rPr lang="en-US" sz="3600" dirty="0"/>
              <a:t>!</a:t>
            </a:r>
          </a:p>
        </p:txBody>
      </p:sp>
      <p:sp>
        <p:nvSpPr>
          <p:cNvPr id="9" name="Rectangle 8"/>
          <p:cNvSpPr/>
          <p:nvPr/>
        </p:nvSpPr>
        <p:spPr>
          <a:xfrm>
            <a:off x="6792686" y="2373540"/>
            <a:ext cx="4165600" cy="572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92686" y="2994026"/>
            <a:ext cx="4455884" cy="572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07200" y="3657033"/>
            <a:ext cx="4455885" cy="971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56399" y="4737328"/>
            <a:ext cx="1850572" cy="572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2857" y="2540000"/>
            <a:ext cx="27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</a:rPr>
              <a:t>    3x(x+3)  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259" y="2997200"/>
            <a:ext cx="2169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3▪4▪x▪x▪x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38629" y="2670629"/>
            <a:ext cx="290285" cy="769257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</p:cNvCxnSpPr>
          <p:nvPr/>
        </p:nvCxnSpPr>
        <p:spPr>
          <a:xfrm flipH="1" flipV="1">
            <a:off x="1059543" y="2786743"/>
            <a:ext cx="540658" cy="79523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742" y="3839029"/>
            <a:ext cx="2757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</a:rPr>
              <a:t>  x+3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144" y="4296229"/>
            <a:ext cx="2169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4x</a:t>
            </a:r>
            <a:r>
              <a:rPr lang="en-US" sz="3200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000" y="3875315"/>
            <a:ext cx="1161143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795488" y="1197429"/>
            <a:ext cx="1037769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 ≠ 0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4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21" grpId="0"/>
      <p:bldP spid="22" grpId="0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Whiteboard Practice!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#4 in HW Packet</a:t>
            </a:r>
          </a:p>
          <a:p>
            <a:r>
              <a:rPr lang="en-US" dirty="0" smtClean="0"/>
              <a:t>Individually, work out the problems on your whiteboard one at a time, numbering each problem as you work.</a:t>
            </a:r>
          </a:p>
          <a:p>
            <a:r>
              <a:rPr lang="en-US" dirty="0" smtClean="0"/>
              <a:t>Be sure to identify any restrictions, and box your final answer.</a:t>
            </a:r>
          </a:p>
          <a:p>
            <a:r>
              <a:rPr lang="en-US" dirty="0" smtClean="0"/>
              <a:t>Hold up your board when you finish the problem and wait for a “yes” thumbs up or “no” thumbs down from Ms. Santos</a:t>
            </a:r>
          </a:p>
          <a:p>
            <a:r>
              <a:rPr lang="en-US" dirty="0" smtClean="0"/>
              <a:t>If you got a thumbs up, write the final answer in your HW Packet and move on to the next problem.</a:t>
            </a:r>
          </a:p>
          <a:p>
            <a:r>
              <a:rPr lang="en-US" dirty="0" smtClean="0"/>
              <a:t>If you got a thumbs down, rework the problem and try again.</a:t>
            </a:r>
          </a:p>
        </p:txBody>
      </p:sp>
    </p:spTree>
    <p:extLst>
      <p:ext uri="{BB962C8B-B14F-4D97-AF65-F5344CB8AC3E}">
        <p14:creationId xmlns:p14="http://schemas.microsoft.com/office/powerpoint/2010/main" val="22846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</a:t>
            </a:r>
            <a:r>
              <a:rPr lang="en-US" dirty="0" smtClean="0"/>
              <a:t>in HW Packet (show work for whatever you didn’t finish)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49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</a:rPr>
              <a:t>Exit Ticket</a:t>
            </a:r>
            <a:endParaRPr lang="en-US" sz="5400" b="1" dirty="0">
              <a:solidFill>
                <a:srgbClr val="0066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900" y="1104900"/>
                <a:ext cx="11976100" cy="50720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 smtClean="0">
                    <a:solidFill>
                      <a:srgbClr val="006600"/>
                    </a:solidFill>
                  </a:rPr>
                  <a:t>Use the expression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n-US" sz="360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360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 −27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360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 −9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06600"/>
                    </a:solidFill>
                  </a:rPr>
                  <a:t> to answer the following:</a:t>
                </a:r>
              </a:p>
              <a:p>
                <a:pPr marL="742950" indent="-742950">
                  <a:buAutoNum type="arabicPeriod"/>
                </a:pPr>
                <a:endParaRPr lang="en-US" sz="3600" dirty="0" smtClean="0">
                  <a:solidFill>
                    <a:srgbClr val="006600"/>
                  </a:solidFill>
                </a:endParaRPr>
              </a:p>
              <a:p>
                <a:pPr marL="742950" indent="-742950">
                  <a:buAutoNum type="arabicPeriod"/>
                </a:pPr>
                <a:r>
                  <a:rPr lang="en-US" sz="3600" dirty="0" smtClean="0">
                    <a:solidFill>
                      <a:srgbClr val="006600"/>
                    </a:solidFill>
                  </a:rPr>
                  <a:t>Simplify the expression. </a:t>
                </a:r>
              </a:p>
              <a:p>
                <a:pPr marL="742950" indent="-742950">
                  <a:buAutoNum type="arabicPeriod"/>
                </a:pPr>
                <a:endParaRPr lang="en-US" sz="3600" dirty="0" smtClean="0">
                  <a:solidFill>
                    <a:srgbClr val="006600"/>
                  </a:solidFill>
                </a:endParaRPr>
              </a:p>
              <a:p>
                <a:pPr marL="742950" indent="-742950">
                  <a:buAutoNum type="arabicPeriod"/>
                </a:pPr>
                <a:r>
                  <a:rPr lang="en-US" sz="3600" dirty="0" smtClean="0">
                    <a:solidFill>
                      <a:srgbClr val="006600"/>
                    </a:solidFill>
                  </a:rPr>
                  <a:t>Scottie Pippen found the restriction to be </a:t>
                </a:r>
                <a:r>
                  <a:rPr lang="en-US" sz="3600" dirty="0" smtClean="0">
                    <a:solidFill>
                      <a:srgbClr val="006600"/>
                    </a:solidFill>
                  </a:rPr>
                  <a:t>x = </a:t>
                </a:r>
                <a:r>
                  <a:rPr lang="en-US" sz="3600" dirty="0" smtClean="0">
                    <a:solidFill>
                      <a:srgbClr val="006600"/>
                    </a:solidFill>
                  </a:rPr>
                  <a:t>3. Is he right or wrong? If he is wrong, what was his error?</a:t>
                </a:r>
              </a:p>
              <a:p>
                <a:pPr marL="742950" indent="-742950">
                  <a:buFont typeface="Arial" panose="020B0604020202020204" pitchFamily="34" charset="0"/>
                  <a:buAutoNum type="arabicPeriod"/>
                </a:pPr>
                <a:endParaRPr lang="en-US" sz="3600" dirty="0" smtClean="0">
                  <a:solidFill>
                    <a:srgbClr val="006600"/>
                  </a:solidFill>
                </a:endParaRPr>
              </a:p>
              <a:p>
                <a:pPr marL="742950" indent="-742950">
                  <a:buFont typeface="Arial" panose="020B0604020202020204" pitchFamily="34" charset="0"/>
                  <a:buAutoNum type="arabicPeriod"/>
                </a:pPr>
                <a:r>
                  <a:rPr lang="en-US" sz="3600" dirty="0" smtClean="0">
                    <a:solidFill>
                      <a:srgbClr val="006600"/>
                    </a:solidFill>
                  </a:rPr>
                  <a:t>When </a:t>
                </a:r>
                <a:r>
                  <a:rPr lang="en-US" sz="3600" dirty="0">
                    <a:solidFill>
                      <a:srgbClr val="006600"/>
                    </a:solidFill>
                  </a:rPr>
                  <a:t>is the expression undefined</a:t>
                </a:r>
                <a:r>
                  <a:rPr lang="en-US" sz="3600" dirty="0" smtClean="0">
                    <a:solidFill>
                      <a:srgbClr val="006600"/>
                    </a:solidFill>
                  </a:rPr>
                  <a:t>?</a:t>
                </a:r>
                <a:endParaRPr lang="en-US" sz="3600" dirty="0" smtClean="0">
                  <a:solidFill>
                    <a:srgbClr val="0066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900" y="1104900"/>
                <a:ext cx="11976100" cy="5072063"/>
              </a:xfrm>
              <a:blipFill rotWithShape="0">
                <a:blip r:embed="rId2"/>
                <a:stretch>
                  <a:fillRect l="-1578" b="-4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9114972" y="4003788"/>
            <a:ext cx="203200" cy="26125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0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Housekeeping Items!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10 – Linear-Quadratic Systems</a:t>
            </a:r>
          </a:p>
          <a:p>
            <a:r>
              <a:rPr lang="en-US" dirty="0" smtClean="0"/>
              <a:t>Green Tab – Objective Tracker &amp; Unit Tracker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56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CELL </a:t>
            </a:r>
            <a:r>
              <a:rPr lang="en-US" sz="5400" b="1" u="sng" dirty="0" smtClean="0"/>
              <a:t>PHONE POLICY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955675"/>
            <a:ext cx="11455400" cy="54483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NO PHONES </a:t>
            </a:r>
            <a:r>
              <a:rPr lang="en-US" sz="3600" dirty="0" smtClean="0"/>
              <a:t>except during brain breaks! (3 min each x3)</a:t>
            </a:r>
          </a:p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HEADPHONES OUT:</a:t>
            </a:r>
          </a:p>
          <a:p>
            <a:pPr lvl="1"/>
            <a:r>
              <a:rPr lang="en-US" sz="3200" dirty="0" smtClean="0"/>
              <a:t>Instruction – when Ms. Santos is teaching</a:t>
            </a:r>
          </a:p>
          <a:p>
            <a:pPr lvl="1"/>
            <a:r>
              <a:rPr lang="en-US" sz="3200" dirty="0" smtClean="0"/>
              <a:t>Projects</a:t>
            </a:r>
          </a:p>
          <a:p>
            <a:pPr lvl="1"/>
            <a:r>
              <a:rPr lang="en-US" sz="3200" dirty="0" smtClean="0"/>
              <a:t>Quizzes</a:t>
            </a:r>
          </a:p>
          <a:p>
            <a:pPr lvl="1"/>
            <a:r>
              <a:rPr lang="en-US" sz="3200" dirty="0" smtClean="0"/>
              <a:t>Celebrations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HEADPHONES IN: </a:t>
            </a:r>
            <a:r>
              <a:rPr lang="en-US" sz="3600" dirty="0" smtClean="0"/>
              <a:t>(1 ear only)</a:t>
            </a:r>
          </a:p>
          <a:p>
            <a:pPr lvl="1"/>
            <a:r>
              <a:rPr lang="en-US" sz="3200" dirty="0" smtClean="0"/>
              <a:t>Warm Up</a:t>
            </a:r>
          </a:p>
          <a:p>
            <a:pPr lvl="1"/>
            <a:r>
              <a:rPr lang="en-US" sz="3200" dirty="0" smtClean="0"/>
              <a:t>Exit Ticket</a:t>
            </a:r>
          </a:p>
          <a:p>
            <a:pPr lvl="1"/>
            <a:r>
              <a:rPr lang="en-US" sz="3200" dirty="0" smtClean="0"/>
              <a:t>Individual Practice</a:t>
            </a:r>
          </a:p>
          <a:p>
            <a:pPr lvl="1"/>
            <a:r>
              <a:rPr lang="en-US" sz="3200" dirty="0" smtClean="0"/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34031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9296400" cy="2387600"/>
          </a:xfrm>
        </p:spPr>
        <p:txBody>
          <a:bodyPr/>
          <a:lstStyle/>
          <a:p>
            <a:r>
              <a:rPr lang="en-US" dirty="0" smtClean="0"/>
              <a:t>#1 Rational Expressions &amp;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Vocabulary!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Restriction: </a:t>
            </a:r>
            <a:r>
              <a:rPr lang="en-US" sz="4000" dirty="0" smtClean="0"/>
              <a:t>occurs when a rational expression is </a:t>
            </a:r>
            <a:r>
              <a:rPr lang="en-US" sz="4000" u="sng" dirty="0" smtClean="0"/>
              <a:t>undefined</a:t>
            </a:r>
            <a:r>
              <a:rPr lang="en-US" sz="4000" dirty="0" smtClean="0"/>
              <a:t>; when the denominator equals zero; also called </a:t>
            </a:r>
            <a:r>
              <a:rPr lang="en-US" sz="4000" i="1" dirty="0" smtClean="0"/>
              <a:t>extraneous root/solution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30629" y="365125"/>
                <a:ext cx="12061371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b="1" u="sng" dirty="0"/>
                  <a:t>Example:</a:t>
                </a:r>
                <a:r>
                  <a:rPr lang="en-US" b="1" dirty="0"/>
                  <a:t> For what value of </a:t>
                </a:r>
                <a:r>
                  <a:rPr lang="en-US" b="1" i="1" dirty="0"/>
                  <a:t>x</a:t>
                </a:r>
                <a:r>
                  <a:rPr lang="en-US" b="1" dirty="0"/>
                  <a:t> </a:t>
                </a:r>
                <a:r>
                  <a:rPr lang="en-US" b="1" dirty="0" smtClean="0"/>
                  <a:t>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b="1" dirty="0"/>
                  <a:t> undefined?</a:t>
                </a:r>
                <a:br>
                  <a:rPr lang="en-US" b="1" dirty="0"/>
                </a:br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0629" y="365125"/>
                <a:ext cx="12061371" cy="1325563"/>
              </a:xfrm>
              <a:blipFill rotWithShape="0">
                <a:blip r:embed="rId2" cstate="print"/>
                <a:stretch>
                  <a:fillRect t="-3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56343" y="1640114"/>
            <a:ext cx="278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4x – 20 = 0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8687" y="2140857"/>
            <a:ext cx="278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+20   +20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8345" y="2895601"/>
            <a:ext cx="278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4x = 20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3829" y="3389085"/>
            <a:ext cx="278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4	4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5086" y="4013200"/>
            <a:ext cx="278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x = 5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5944" y="2032000"/>
            <a:ext cx="104502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x ≠ 5</a:t>
            </a:r>
            <a:endParaRPr lang="en-US" sz="3200" dirty="0">
              <a:solidFill>
                <a:srgbClr val="7030A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53029" y="1770743"/>
            <a:ext cx="551542" cy="89988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632858" y="3410857"/>
            <a:ext cx="384628" cy="2177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96458" y="3447142"/>
            <a:ext cx="384628" cy="2177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12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30629" y="365125"/>
                <a:ext cx="12061371" cy="1325563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Find the Restrictions: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0629" y="365125"/>
                <a:ext cx="12061371" cy="1325563"/>
              </a:xfrm>
              <a:blipFill rotWithShape="0">
                <a:blip r:embed="rId2" cstate="print"/>
                <a:stretch>
                  <a:fillRect l="-2021" b="-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56343" y="1640114"/>
            <a:ext cx="278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y</a:t>
            </a:r>
            <a:r>
              <a:rPr lang="en-US" sz="3200" baseline="30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 – 1 = 0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029" y="2431143"/>
            <a:ext cx="295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(y + 1)(y – 1) = 0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0858" y="3454401"/>
            <a:ext cx="7634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y + 1 = 0			y – 1 = 0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3372" y="3860800"/>
            <a:ext cx="159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-1     -1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5658" y="3868056"/>
            <a:ext cx="159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+1     +1</a:t>
            </a:r>
            <a:endParaRPr lang="en-US" sz="3200" dirty="0">
              <a:solidFill>
                <a:srgbClr val="7030A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349829" y="3585029"/>
            <a:ext cx="449942" cy="74022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71144" y="3534228"/>
            <a:ext cx="449942" cy="74022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5202" y="4419600"/>
            <a:ext cx="1444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y = -1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6516" y="4513943"/>
            <a:ext cx="1444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y = 1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14231" y="1545772"/>
            <a:ext cx="103776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y ≠ 1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5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2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Partner Practice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121920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			2.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			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−15</m:t>
                        </m:r>
                      </m:den>
                    </m:f>
                  </m:oMath>
                </a14:m>
                <a:r>
                  <a:rPr lang="en-US" dirty="0"/>
                  <a:t>			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5"/>
                <a:ext cx="12192000" cy="4351338"/>
              </a:xfrm>
              <a:blipFill rotWithShape="0">
                <a:blip r:embed="rId2" cstate="print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0287" y="2830286"/>
            <a:ext cx="107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x ≠ 0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7087" y="2881086"/>
            <a:ext cx="1995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x ≠ 0, -</a:t>
            </a:r>
            <a:r>
              <a:rPr lang="en-US" sz="32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3200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0343" y="2881086"/>
            <a:ext cx="166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 ≠ -5, 3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6516" y="2837543"/>
            <a:ext cx="107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x ≠ 4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9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461"/>
            <a:ext cx="10515600" cy="819831"/>
          </a:xfrm>
        </p:spPr>
        <p:txBody>
          <a:bodyPr/>
          <a:lstStyle/>
          <a:p>
            <a:pPr algn="ctr"/>
            <a:r>
              <a:rPr lang="en-US" b="1" u="sng" dirty="0"/>
              <a:t>SIMPLIFYING</a:t>
            </a:r>
            <a:r>
              <a:rPr lang="en-US" u="sng" dirty="0"/>
              <a:t> Rational </a:t>
            </a:r>
            <a:r>
              <a:rPr lang="en-US" u="sng" dirty="0" smtClean="0"/>
              <a:t>Expressions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37734"/>
            <a:ext cx="5997575" cy="466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Method 1: Divide out Common Factors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1204686"/>
                <a:ext cx="5157787" cy="368458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−7)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1204686"/>
                <a:ext cx="5157787" cy="3684588"/>
              </a:xfr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0456" y="1320800"/>
            <a:ext cx="5631543" cy="461508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STEPS to DIVIDE OUT COMMON FACTORS</a:t>
            </a:r>
            <a:r>
              <a:rPr lang="en-US" sz="3600" u="sng" dirty="0" smtClean="0"/>
              <a:t>: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2" y="1796822"/>
            <a:ext cx="5183188" cy="368458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</a:t>
            </a:r>
            <a:r>
              <a:rPr lang="en-US" sz="4000" dirty="0"/>
              <a:t>any </a:t>
            </a:r>
            <a:r>
              <a:rPr lang="en-US" sz="4000" dirty="0" smtClean="0"/>
              <a:t>factors which </a:t>
            </a:r>
            <a:r>
              <a:rPr lang="en-US" sz="4000" dirty="0"/>
              <a:t>are common to both the </a:t>
            </a:r>
            <a:r>
              <a:rPr lang="en-US" sz="4000" dirty="0" smtClean="0"/>
              <a:t>numerator and </a:t>
            </a:r>
            <a:r>
              <a:rPr lang="en-US" sz="4000" dirty="0"/>
              <a:t>the denominator.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Cancel </a:t>
            </a:r>
            <a:r>
              <a:rPr lang="en-US" sz="4000" dirty="0"/>
              <a:t>out the common factors.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7518400" y="4724399"/>
            <a:ext cx="3585028" cy="1103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89371" y="1847622"/>
            <a:ext cx="4136572" cy="2789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0" y="1219200"/>
            <a:ext cx="783771" cy="74022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2858" y="2540000"/>
            <a:ext cx="1465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chemeClr val="accent5">
                    <a:lumMod val="75000"/>
                  </a:schemeClr>
                </a:solidFill>
              </a:rPr>
              <a:t>   x    </a:t>
            </a:r>
            <a:r>
              <a:rPr lang="en-US" sz="3200" u="sng" dirty="0" smtClean="0">
                <a:solidFill>
                  <a:schemeClr val="bg1"/>
                </a:solidFill>
              </a:rPr>
              <a:t>.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116" y="2997200"/>
            <a:ext cx="1465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 x-7    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371" y="2569029"/>
            <a:ext cx="92891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95488" y="1197429"/>
            <a:ext cx="1037769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 ≠ 7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7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/>
      <p:bldP spid="15" grpId="0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449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ANNOUNCEMENTS -Pick up your assigned calculator -Find your NEW Team to sit at! -Pick up all materials from front -Unit 1 Corrections due today!</vt:lpstr>
      <vt:lpstr>Housekeeping Items!</vt:lpstr>
      <vt:lpstr>CELL PHONE POLICY</vt:lpstr>
      <vt:lpstr>#1 Rational Expressions &amp; Restrictions</vt:lpstr>
      <vt:lpstr>Vocabulary!</vt:lpstr>
      <vt:lpstr>Example: For what value of x is  (x^2-2x-15)/(4x-20) undefined? </vt:lpstr>
      <vt:lpstr>Find the Restrictions: (y^2+3y+2)/(y^2-1)</vt:lpstr>
      <vt:lpstr>Partner Practice</vt:lpstr>
      <vt:lpstr>SIMPLIFYING Rational Expressions</vt:lpstr>
      <vt:lpstr>BRAIN BREAK #1</vt:lpstr>
      <vt:lpstr>SIMPLIFYING Rational Expressions</vt:lpstr>
      <vt:lpstr>Whiteboard Practice!</vt:lpstr>
      <vt:lpstr>BRAIN BREAK #1</vt:lpstr>
      <vt:lpstr>Homework</vt:lpstr>
      <vt:lpstr>Exit Ticket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-Pick up your assigned calculator -</dc:title>
  <dc:creator>Fran</dc:creator>
  <cp:lastModifiedBy>Santos, Francine C.</cp:lastModifiedBy>
  <cp:revision>33</cp:revision>
  <dcterms:created xsi:type="dcterms:W3CDTF">2014-09-14T20:21:58Z</dcterms:created>
  <dcterms:modified xsi:type="dcterms:W3CDTF">2015-02-18T17:44:54Z</dcterms:modified>
</cp:coreProperties>
</file>