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6"/>
  </p:notesMasterIdLst>
  <p:sldIdLst>
    <p:sldId id="269" r:id="rId2"/>
    <p:sldId id="256" r:id="rId3"/>
    <p:sldId id="285" r:id="rId4"/>
    <p:sldId id="265" r:id="rId5"/>
    <p:sldId id="264" r:id="rId6"/>
    <p:sldId id="260" r:id="rId7"/>
    <p:sldId id="263" r:id="rId8"/>
    <p:sldId id="270" r:id="rId9"/>
    <p:sldId id="261" r:id="rId10"/>
    <p:sldId id="271" r:id="rId11"/>
    <p:sldId id="276" r:id="rId12"/>
    <p:sldId id="273" r:id="rId13"/>
    <p:sldId id="262" r:id="rId14"/>
    <p:sldId id="272" r:id="rId15"/>
    <p:sldId id="278" r:id="rId16"/>
    <p:sldId id="284" r:id="rId17"/>
    <p:sldId id="274" r:id="rId18"/>
    <p:sldId id="280" r:id="rId19"/>
    <p:sldId id="279" r:id="rId20"/>
    <p:sldId id="281" r:id="rId21"/>
    <p:sldId id="282" r:id="rId22"/>
    <p:sldId id="283" r:id="rId23"/>
    <p:sldId id="275" r:id="rId24"/>
    <p:sldId id="26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1" autoAdjust="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78" y="-64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F65C-0029-44EC-87C7-6A1E28EFD1CD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2BD2C-CD86-4F56-BE5E-295BE1A8AF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4536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938522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1586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4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74916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17990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66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94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852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67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7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7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671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74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734C-E115-4BC5-9FB0-F9BF6FABFDA0}" type="datetimeFigureOut">
              <a:rPr lang="en-US" smtClean="0"/>
              <a:pPr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9C4FB-7D33-419B-8833-D1372BFD11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750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hyperlink" Target="http://www.jledu.com.cn/kbsc/graph/enghish/lt2/unit5/salad.jpg" TargetMode="External"/><Relationship Id="rId7" Type="http://schemas.openxmlformats.org/officeDocument/2006/relationships/image" Target="../media/image30.w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4" Type="http://schemas.openxmlformats.org/officeDocument/2006/relationships/image" Target="../media/image27.jpeg"/><Relationship Id="rId9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lluminations.nctm.org/adjustablespinner/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47100" y="8560"/>
            <a:ext cx="3644900" cy="137181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l"/>
            <a:r>
              <a:rPr lang="en-US" sz="3000" b="1" u="sng" dirty="0" smtClean="0">
                <a:solidFill>
                  <a:srgbClr val="0070C0"/>
                </a:solidFill>
              </a:rPr>
              <a:t>ANNOUNCEMENTS</a:t>
            </a:r>
            <a:br>
              <a:rPr lang="en-US" sz="3000" b="1" u="sng" dirty="0" smtClean="0">
                <a:solidFill>
                  <a:srgbClr val="0070C0"/>
                </a:solidFill>
              </a:rPr>
            </a:br>
            <a:r>
              <a:rPr lang="en-US" sz="3000" dirty="0" smtClean="0">
                <a:solidFill>
                  <a:srgbClr val="0070C0"/>
                </a:solidFill>
              </a:rPr>
              <a:t>-Pick up your assigned calculator</a:t>
            </a:r>
            <a:endParaRPr lang="en-US" sz="3000" b="1" i="1" dirty="0">
              <a:solidFill>
                <a:srgbClr val="00B05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6667" y="-92533"/>
            <a:ext cx="6100688" cy="6314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b="1" dirty="0">
                <a:solidFill>
                  <a:srgbClr val="FF0000"/>
                </a:solidFill>
              </a:rPr>
              <a:t>WARM </a:t>
            </a:r>
            <a:r>
              <a:rPr lang="en-US" sz="5400" b="1" dirty="0" smtClean="0">
                <a:solidFill>
                  <a:srgbClr val="FF0000"/>
                </a:solidFill>
              </a:rPr>
              <a:t>UP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734042"/>
            <a:ext cx="86650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3600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030" y="671691"/>
            <a:ext cx="121629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>
                <a:solidFill>
                  <a:srgbClr val="FF0000"/>
                </a:solidFill>
              </a:rPr>
              <a:t>Copy the following into your Vocab Section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(Purple tab!)</a:t>
            </a:r>
            <a:endParaRPr lang="en-US" sz="3200" dirty="0">
              <a:solidFill>
                <a:srgbClr val="FF0000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</a:rPr>
              <a:t>Probability </a:t>
            </a:r>
            <a:r>
              <a:rPr lang="en-US" sz="3200" dirty="0" smtClean="0"/>
              <a:t>– </a:t>
            </a:r>
            <a:r>
              <a:rPr lang="en-US" sz="3200" dirty="0"/>
              <a:t>the ratio (fraction) of the number of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successful </a:t>
            </a:r>
            <a:r>
              <a:rPr lang="en-US" sz="3200" dirty="0"/>
              <a:t>outcomes as the numerator over the total number of outcomes as the denominator.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</a:rPr>
              <a:t>Theoretical Probability </a:t>
            </a:r>
            <a:r>
              <a:rPr lang="en-US" sz="3200" dirty="0" smtClean="0"/>
              <a:t>– the </a:t>
            </a:r>
            <a:r>
              <a:rPr lang="en-US" sz="3200" dirty="0"/>
              <a:t>number of possible ways an event can happen compared to all possible </a:t>
            </a:r>
            <a:r>
              <a:rPr lang="en-US" sz="3200" dirty="0" smtClean="0"/>
              <a:t>outcomes; based on mathematical reasoning</a:t>
            </a:r>
            <a:endParaRPr lang="en-US" sz="3200" b="1" dirty="0" smtClean="0">
              <a:solidFill>
                <a:srgbClr val="00B050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00B050"/>
                </a:solidFill>
              </a:rPr>
              <a:t>Experimental Probability </a:t>
            </a:r>
            <a:r>
              <a:rPr lang="en-US" sz="3200" dirty="0" smtClean="0"/>
              <a:t>– </a:t>
            </a:r>
            <a:r>
              <a:rPr lang="en-US" sz="3200" dirty="0">
                <a:latin typeface="Corbel" charset="0"/>
                <a:ea typeface="ＭＳ Ｐゴシック" charset="0"/>
              </a:rPr>
              <a:t>the ratio of actual outcomes to trials </a:t>
            </a:r>
            <a:r>
              <a:rPr lang="en-US" sz="3200" dirty="0" smtClean="0">
                <a:latin typeface="Corbel" charset="0"/>
                <a:ea typeface="ＭＳ Ｐゴシック" charset="0"/>
              </a:rPr>
              <a:t>performed; based on actual experiment</a:t>
            </a:r>
            <a:endParaRPr lang="en-US" sz="320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dirty="0" smtClean="0">
                <a:solidFill>
                  <a:srgbClr val="FF0000"/>
                </a:solidFill>
              </a:rPr>
              <a:t>Update your TOC.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16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192000" cy="1856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Example Problem #3.</a:t>
            </a:r>
            <a:r>
              <a:rPr lang="en-US" sz="5400" dirty="0" smtClean="0"/>
              <a:t> What is the theoretical probability of getting a sum that is an odd number on one roll of two fair number cubes?</a:t>
            </a:r>
            <a:endParaRPr lang="en-US" sz="5400" b="1" dirty="0" smtClean="0"/>
          </a:p>
        </p:txBody>
      </p:sp>
      <p:grpSp>
        <p:nvGrpSpPr>
          <p:cNvPr id="31" name="Group 30"/>
          <p:cNvGrpSpPr/>
          <p:nvPr/>
        </p:nvGrpSpPr>
        <p:grpSpPr>
          <a:xfrm>
            <a:off x="102358" y="2006220"/>
            <a:ext cx="12089643" cy="4339989"/>
            <a:chOff x="102358" y="2006220"/>
            <a:chExt cx="12089643" cy="4339989"/>
          </a:xfrm>
        </p:grpSpPr>
        <p:pic>
          <p:nvPicPr>
            <p:cNvPr id="3" name="Picture 2"/>
            <p:cNvPicPr/>
            <p:nvPr/>
          </p:nvPicPr>
          <p:blipFill rotWithShape="1">
            <a:blip r:embed="rId2" cstate="print"/>
            <a:srcRect l="66479" t="18405" r="8733" b="53526"/>
            <a:stretch/>
          </p:blipFill>
          <p:spPr bwMode="auto">
            <a:xfrm>
              <a:off x="8038531" y="2006220"/>
              <a:ext cx="4153470" cy="4339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0" name="Group 29"/>
            <p:cNvGrpSpPr/>
            <p:nvPr/>
          </p:nvGrpSpPr>
          <p:grpSpPr>
            <a:xfrm>
              <a:off x="102358" y="2306470"/>
              <a:ext cx="7936173" cy="3862318"/>
              <a:chOff x="102358" y="2306470"/>
              <a:chExt cx="7936173" cy="3862318"/>
            </a:xfrm>
          </p:grpSpPr>
          <p:pic>
            <p:nvPicPr>
              <p:cNvPr id="4" name="Picture 3"/>
              <p:cNvPicPr/>
              <p:nvPr/>
            </p:nvPicPr>
            <p:blipFill rotWithShape="1">
              <a:blip r:embed="rId2" cstate="print"/>
              <a:srcRect l="22178" t="25394" r="41650" b="50216"/>
              <a:stretch/>
            </p:blipFill>
            <p:spPr bwMode="auto">
              <a:xfrm>
                <a:off x="313897" y="2306470"/>
                <a:ext cx="7724634" cy="3862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5" name="Oval 4"/>
              <p:cNvSpPr/>
              <p:nvPr/>
            </p:nvSpPr>
            <p:spPr>
              <a:xfrm>
                <a:off x="102358" y="2634018"/>
                <a:ext cx="204716" cy="13647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/>
              <p:cNvSpPr/>
              <p:nvPr/>
            </p:nvSpPr>
            <p:spPr>
              <a:xfrm>
                <a:off x="109181" y="3548418"/>
                <a:ext cx="204716" cy="13647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/>
              <p:cNvSpPr/>
              <p:nvPr/>
            </p:nvSpPr>
            <p:spPr>
              <a:xfrm>
                <a:off x="109181" y="4203509"/>
                <a:ext cx="204716" cy="136478"/>
              </a:xfrm>
              <a:prstGeom prst="ellipse">
                <a:avLst/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8" name="Oval 7"/>
          <p:cNvSpPr/>
          <p:nvPr/>
        </p:nvSpPr>
        <p:spPr>
          <a:xfrm>
            <a:off x="9239534" y="2770496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363200" y="2770496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1432275" y="2731827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668603" y="3305033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787720" y="3289111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840873" y="3289111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9228161" y="3855492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0287000" y="3821372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1432274" y="3889611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675427" y="4367283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9787720" y="4380931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847697" y="4435523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9228161" y="4940489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363199" y="4954137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1432273" y="4926841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01585" y="5529618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9787719" y="5472751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870442" y="5486399"/>
            <a:ext cx="423081" cy="3821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1760559" y="3305033"/>
            <a:ext cx="668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18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506902" y="4571999"/>
            <a:ext cx="668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18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22857" y="4571999"/>
            <a:ext cx="668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48441" y="5222205"/>
            <a:ext cx="6687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352460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192000" cy="79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Practice Problems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733246"/>
            <a:ext cx="121919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dirty="0" smtClean="0"/>
              <a:t>Tierra rolls a fair dice. What is the theoretical probability that she will roll a number greater than 4?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pPr marL="342900" indent="-342900">
              <a:buAutoNum type="arabicPeriod"/>
            </a:pPr>
            <a:r>
              <a:rPr lang="en-US" sz="2400" dirty="0" smtClean="0"/>
              <a:t>A bucket contains 15 blue pens, 35 black pens, and 40 red pens. You pick one pen at random. Find each theoretical probability:</a:t>
            </a:r>
          </a:p>
          <a:p>
            <a:pPr marL="800100" lvl="1" indent="-342900">
              <a:lnSpc>
                <a:spcPct val="250000"/>
              </a:lnSpc>
              <a:buFont typeface="+mj-lt"/>
              <a:buAutoNum type="alphaLcParenR"/>
            </a:pPr>
            <a:r>
              <a:rPr lang="en-US" sz="2400" dirty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(black pen)						</a:t>
            </a:r>
          </a:p>
          <a:p>
            <a:pPr marL="800100" lvl="1" indent="-342900">
              <a:lnSpc>
                <a:spcPct val="250000"/>
              </a:lnSpc>
              <a:buFont typeface="+mj-lt"/>
              <a:buAutoNum type="alphaLcParenR"/>
            </a:pP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(blue pen </a:t>
            </a:r>
            <a:r>
              <a:rPr lang="en-US" sz="2400" dirty="0"/>
              <a:t>or </a:t>
            </a:r>
            <a:r>
              <a:rPr lang="en-US" sz="2400" dirty="0" smtClean="0"/>
              <a:t>red pen)</a:t>
            </a:r>
          </a:p>
          <a:p>
            <a:pPr marL="914400" lvl="1" indent="-457200">
              <a:lnSpc>
                <a:spcPct val="250000"/>
              </a:lnSpc>
              <a:buFont typeface="+mj-lt"/>
              <a:buAutoNum type="alphaLcParenR" startAt="3"/>
            </a:pP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(not a blue pen)		</a:t>
            </a:r>
          </a:p>
          <a:p>
            <a:pPr marL="914400" lvl="1" indent="-457200">
              <a:lnSpc>
                <a:spcPct val="250000"/>
              </a:lnSpc>
              <a:buFont typeface="+mj-lt"/>
              <a:buAutoNum type="alphaLcParenR" startAt="3"/>
            </a:pPr>
            <a:r>
              <a:rPr lang="en-US" sz="2400" dirty="0" smtClean="0"/>
              <a:t> </a:t>
            </a:r>
            <a:r>
              <a:rPr lang="en-US" sz="2400" i="1" dirty="0" smtClean="0"/>
              <a:t>P</a:t>
            </a:r>
            <a:r>
              <a:rPr lang="en-US" sz="2400" dirty="0" smtClean="0"/>
              <a:t>(black pen or not </a:t>
            </a:r>
            <a:r>
              <a:rPr lang="en-US" sz="2400" dirty="0"/>
              <a:t>a </a:t>
            </a:r>
            <a:r>
              <a:rPr lang="en-US" sz="2400" dirty="0" smtClean="0"/>
              <a:t>red pen</a:t>
            </a:r>
            <a:r>
              <a:rPr lang="en-US" sz="2400" dirty="0"/>
              <a:t>)</a:t>
            </a:r>
          </a:p>
          <a:p>
            <a:pPr lvl="1"/>
            <a:endParaRPr lang="en-US" sz="2400" i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1624084" y="1131727"/>
                <a:ext cx="1692322" cy="7861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     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4084" y="1131727"/>
                <a:ext cx="1692322" cy="786177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2618095" y="2772092"/>
                <a:ext cx="3655325" cy="855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𝑏𝑙𝑎𝑐𝑘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𝑝𝑒𝑛𝑠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𝑝𝑒𝑛𝑠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8095" y="2772092"/>
                <a:ext cx="3655325" cy="85594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3452883" y="4573075"/>
                <a:ext cx="4885900" cy="855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𝑛𝑜𝑡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𝑏𝑙𝑢𝑒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𝑝𝑒𝑛𝑠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𝑝𝑒𝑛𝑠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90−15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4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883" y="4573075"/>
                <a:ext cx="4885900" cy="85594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3946477" y="3628032"/>
                <a:ext cx="5779826" cy="8803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𝑏𝑙𝑢𝑒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𝑜𝑟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𝑟𝑒𝑑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𝑝𝑒𝑛𝑠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𝑝𝑒𝑛𝑠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15+40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40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477" y="3628032"/>
                <a:ext cx="5779826" cy="880306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4599296" y="5608554"/>
                <a:ext cx="7592704" cy="858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𝑏𝑙𝑎𝑐𝑘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𝑝𝑒𝑛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𝑜𝑟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𝑛𝑜𝑡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𝑟𝑒𝑑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𝑝𝑒𝑛𝑠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𝑝𝑒𝑛𝑠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35+(90−40)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85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90</m:t>
                          </m:r>
                        </m:den>
                      </m:f>
                      <m:r>
                        <a:rPr lang="en-US" sz="240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296" y="5608554"/>
                <a:ext cx="7592704" cy="858055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839034" y="1131727"/>
            <a:ext cx="494733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48717" y="1131727"/>
            <a:ext cx="494733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21673" y="2772092"/>
            <a:ext cx="1668440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90113" y="2804460"/>
            <a:ext cx="750627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40740" y="2752085"/>
            <a:ext cx="750627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031205" y="3660400"/>
            <a:ext cx="2519719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69122" y="3618961"/>
            <a:ext cx="1372738" cy="7578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963469" y="3628032"/>
            <a:ext cx="750627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735705" y="3722161"/>
            <a:ext cx="750627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576281" y="4624695"/>
            <a:ext cx="1910120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486401" y="4651909"/>
            <a:ext cx="1372738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880177" y="4624696"/>
            <a:ext cx="750627" cy="8402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665209" y="4545733"/>
            <a:ext cx="750627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699093" y="5622104"/>
            <a:ext cx="3639689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38781" y="5680432"/>
            <a:ext cx="2333767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681646" y="5608554"/>
            <a:ext cx="750627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1441371" y="5680431"/>
            <a:ext cx="693760" cy="7861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97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#1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328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3463" y="295833"/>
            <a:ext cx="7583488" cy="1143000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+mj-ea"/>
                <a:cs typeface="+mj-cs"/>
              </a:rPr>
              <a:t>Experimental Probability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493501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>
                <a:latin typeface="Corbel" charset="0"/>
                <a:ea typeface="ＭＳ Ｐゴシック" charset="0"/>
              </a:rPr>
              <a:t>The </a:t>
            </a:r>
            <a:r>
              <a:rPr lang="en-US" sz="4000" b="1" u="sng" dirty="0">
                <a:latin typeface="Corbel" charset="0"/>
                <a:ea typeface="ＭＳ Ｐゴシック" charset="0"/>
              </a:rPr>
              <a:t>experimental probability</a:t>
            </a:r>
            <a:r>
              <a:rPr lang="en-US" sz="4000" dirty="0">
                <a:latin typeface="Corbel" charset="0"/>
                <a:ea typeface="ＭＳ Ｐゴシック" charset="0"/>
              </a:rPr>
              <a:t> of an event is the ratio of actual outcomes to trials performed.  Experimental probability is based on an actual experiment.</a:t>
            </a:r>
          </a:p>
          <a:p>
            <a:pPr eaLnBrk="1" hangingPunct="1"/>
            <a:r>
              <a:rPr lang="en-US" sz="4000" b="1" u="sng" dirty="0">
                <a:latin typeface="Corbel" charset="0"/>
                <a:ea typeface="ＭＳ Ｐゴシック" charset="0"/>
              </a:rPr>
              <a:t>Formula</a:t>
            </a:r>
            <a:r>
              <a:rPr lang="en-US" sz="4000" dirty="0">
                <a:latin typeface="Corbel" charset="0"/>
                <a:ea typeface="ＭＳ Ｐゴシック" charset="0"/>
              </a:rPr>
              <a:t>:</a:t>
            </a:r>
          </a:p>
        </p:txBody>
      </p:sp>
      <p:graphicFrame>
        <p:nvGraphicFramePr>
          <p:cNvPr id="1064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39899359"/>
              </p:ext>
            </p:extLst>
          </p:nvPr>
        </p:nvGraphicFramePr>
        <p:xfrm>
          <a:off x="1665289" y="4001294"/>
          <a:ext cx="8891587" cy="1198562"/>
        </p:xfrm>
        <a:graphic>
          <a:graphicData uri="http://schemas.openxmlformats.org/presentationml/2006/ole">
            <p:oleObj spid="_x0000_s2080" name="Equation" r:id="rId3" imgW="2633040" imgH="347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826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192000" cy="1856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Example Problem #4.</a:t>
            </a:r>
            <a:r>
              <a:rPr lang="en-US" sz="5400" dirty="0" smtClean="0"/>
              <a:t> A softball player got a hit in 20 of her last 50 times at bat. What is the experimental probability that she will get a hit in her next at bat?</a:t>
            </a:r>
            <a:endParaRPr lang="en-US" sz="54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683000" y="2849382"/>
            <a:ext cx="23038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# of hits</a:t>
            </a:r>
            <a:endParaRPr lang="en-US" sz="4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7987" y="3641284"/>
            <a:ext cx="25612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00FF"/>
                </a:solidFill>
              </a:rPr>
              <a:t>attempts</a:t>
            </a:r>
            <a:endParaRPr lang="en-US" sz="4800" dirty="0">
              <a:solidFill>
                <a:srgbClr val="0000FF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6139216" y="2515863"/>
                <a:ext cx="3935106" cy="20004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num>
                        <m:den>
                          <m:r>
                            <a:rPr lang="en-US" sz="66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sz="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en-US" sz="66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66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66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66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216" y="2515863"/>
                <a:ext cx="3935106" cy="200041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968990" y="3069861"/>
                <a:ext cx="5017827" cy="1322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6600" i="1" dirty="0" smtClean="0"/>
                  <a:t>P</a:t>
                </a:r>
                <a:r>
                  <a:rPr lang="en-US" sz="6600" dirty="0" smtClean="0"/>
                  <a:t>(hit)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</m:num>
                      <m:den>
                        <m:r>
                          <a:rPr lang="en-US" sz="6600" b="0" i="1" smtClean="0">
                            <a:latin typeface="Cambria Math" panose="02040503050406030204" pitchFamily="18" charset="0"/>
                          </a:rPr>
                          <m:t>                </m:t>
                        </m:r>
                      </m:den>
                    </m:f>
                  </m:oMath>
                </a14:m>
                <a:endParaRPr lang="en-US" sz="66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990" y="3069861"/>
                <a:ext cx="5017827" cy="132254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8384" t="-15207" b="-19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403068" y="2497785"/>
            <a:ext cx="1976657" cy="2286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379725" y="2528239"/>
            <a:ext cx="1976657" cy="2286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183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12192000" cy="791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Practice Problems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733246"/>
            <a:ext cx="121919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3200" dirty="0"/>
              <a:t>A baseball player got a hit in 12 of his last 40 at bats. What is the probability that he will get a hit in his next at bat</a:t>
            </a:r>
            <a:r>
              <a:rPr lang="en-US" sz="3200" dirty="0" smtClean="0"/>
              <a:t>?</a:t>
            </a:r>
          </a:p>
          <a:p>
            <a:pPr marL="457200" indent="-457200">
              <a:buFont typeface="+mj-lt"/>
              <a:buAutoNum type="arabicPeriod" startAt="3"/>
            </a:pPr>
            <a:endParaRPr lang="en-US" sz="3200" dirty="0"/>
          </a:p>
          <a:p>
            <a:pPr marL="457200" indent="-457200">
              <a:buFont typeface="+mj-lt"/>
              <a:buAutoNum type="arabicPeriod" startAt="3"/>
            </a:pPr>
            <a:endParaRPr lang="en-US" sz="3200" dirty="0" smtClean="0"/>
          </a:p>
          <a:p>
            <a:pPr marL="457200" indent="-457200">
              <a:buFont typeface="+mj-lt"/>
              <a:buAutoNum type="arabicPeriod" startAt="3"/>
            </a:pPr>
            <a:endParaRPr lang="en-US" sz="3200" dirty="0"/>
          </a:p>
          <a:p>
            <a:pPr marL="457200" indent="-457200">
              <a:buFont typeface="+mj-lt"/>
              <a:buAutoNum type="arabicPeriod" startAt="3"/>
            </a:pPr>
            <a:endParaRPr lang="en-US" sz="32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3200" dirty="0" smtClean="0"/>
              <a:t>A </a:t>
            </a:r>
            <a:r>
              <a:rPr lang="en-US" sz="3200" dirty="0"/>
              <a:t>pitcher struck out 8 of the last 32 batters that he faced. What is the probability that he will strike out the next batter that he faces?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TextBox 3"/>
              <p:cNvSpPr txBox="1"/>
              <p:nvPr/>
            </p:nvSpPr>
            <p:spPr>
              <a:xfrm>
                <a:off x="1910686" y="1965278"/>
                <a:ext cx="7902054" cy="1057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h𝑖𝑡𝑠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𝑡𝑟𝑖𝑒𝑠</m:t>
                        </m:r>
                      </m:den>
                    </m:f>
                    <m:r>
                      <a:rPr lang="en-US" sz="40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40</m:t>
                        </m:r>
                      </m:den>
                    </m:f>
                    <m:r>
                      <a:rPr lang="en-US" sz="4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4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sz="40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0686" y="1965278"/>
                <a:ext cx="7902054" cy="1057341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628023" y="1879120"/>
            <a:ext cx="2172276" cy="1143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1653653" y="4862929"/>
                <a:ext cx="7902054" cy="1057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40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𝑠𝑡𝑟𝑖𝑘𝑒𝑠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# 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𝑡𝑟𝑖𝑒𝑠</m:t>
                        </m:r>
                      </m:den>
                    </m:f>
                    <m:r>
                      <a:rPr lang="en-US" sz="4000" b="0" i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000" dirty="0" smtClean="0">
                    <a:solidFill>
                      <a:srgbClr val="0000FF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a:rPr lang="en-US" sz="4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40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40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653" y="4862929"/>
                <a:ext cx="7902054" cy="1057341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737735" y="1922198"/>
            <a:ext cx="990611" cy="1143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720374" y="1879120"/>
            <a:ext cx="1304510" cy="1143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65459" y="4926615"/>
            <a:ext cx="2172276" cy="1143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00299" y="4923022"/>
            <a:ext cx="990611" cy="1143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17642" y="4862929"/>
            <a:ext cx="1304510" cy="11434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750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in HW Packet (top of pg. 1 – all)</a:t>
            </a:r>
          </a:p>
        </p:txBody>
      </p:sp>
    </p:spTree>
    <p:extLst>
      <p:ext uri="{BB962C8B-B14F-4D97-AF65-F5344CB8AC3E}">
        <p14:creationId xmlns:p14="http://schemas.microsoft.com/office/powerpoint/2010/main" xmlns="" val="21021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 BREAK #2</a:t>
            </a:r>
            <a:endParaRPr lang="en-US" b="1" dirty="0"/>
          </a:p>
        </p:txBody>
      </p:sp>
      <p:pic>
        <p:nvPicPr>
          <p:cNvPr id="3" name="Picture 2" descr="http://www.leeabbamonte.com/wp-content/uploads/2007/12/cellphone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94600" y="1868012"/>
            <a:ext cx="4492625" cy="4842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interestingengineering.com/wp-content/uploads/2014/02/1024px-Gray728.svg_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5899" y="1690688"/>
            <a:ext cx="6883401" cy="491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4881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#2 Counting Principle of Multiplication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208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-50273"/>
            <a:ext cx="1219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800080"/>
                </a:solidFill>
                <a:latin typeface="Arial" panose="020B0604020202020204" pitchFamily="34" charset="0"/>
              </a:rPr>
              <a:t>Computer Science, Statistics and Probability all involve counting techniques which are a branch of mathematics called </a:t>
            </a:r>
            <a:r>
              <a:rPr lang="en-US" altLang="en-US" dirty="0" err="1">
                <a:solidFill>
                  <a:srgbClr val="800080"/>
                </a:solidFill>
                <a:latin typeface="Arial" panose="020B0604020202020204" pitchFamily="34" charset="0"/>
              </a:rPr>
              <a:t>combinatorics</a:t>
            </a:r>
            <a:r>
              <a:rPr lang="en-US" altLang="en-US" dirty="0">
                <a:solidFill>
                  <a:srgbClr val="800080"/>
                </a:solidFill>
                <a:latin typeface="Arial" panose="020B0604020202020204" pitchFamily="34" charset="0"/>
              </a:rPr>
              <a:t> (ways to combine things).  We'll be introducing this topic in this section.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689100" y="1127126"/>
            <a:ext cx="8610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 dirty="0">
                <a:latin typeface="Arial" panose="020B0604020202020204" pitchFamily="34" charset="0"/>
              </a:rPr>
              <a:t>Example 1: For dinner you have the following choices:</a:t>
            </a:r>
          </a:p>
        </p:txBody>
      </p:sp>
      <p:pic>
        <p:nvPicPr>
          <p:cNvPr id="3079" name="Picture 7" descr="bow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90713" y="2069218"/>
            <a:ext cx="954088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 descr="sala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114" y="2450219"/>
            <a:ext cx="10509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966913" y="3364619"/>
            <a:ext cx="762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soup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338513" y="3364619"/>
            <a:ext cx="83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salad</a:t>
            </a:r>
          </a:p>
        </p:txBody>
      </p:sp>
      <p:pic>
        <p:nvPicPr>
          <p:cNvPr id="3086" name="Picture 14" descr="fd00452_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3514" y="2297818"/>
            <a:ext cx="1484313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15" descr="fd00471_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34313" y="2374019"/>
            <a:ext cx="18161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1" name="Picture 19" descr="bd08904_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7514" y="2297818"/>
            <a:ext cx="1095375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5386388" y="3350332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chicken</a:t>
            </a: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8062913" y="3364619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hamburger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6843713" y="3364619"/>
            <a:ext cx="1066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prawns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1814513" y="2069218"/>
            <a:ext cx="2667000" cy="1752600"/>
          </a:xfrm>
          <a:prstGeom prst="rect">
            <a:avLst/>
          </a:prstGeom>
          <a:noFill/>
          <a:ln w="38100" cmpd="dbl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5243513" y="2069218"/>
            <a:ext cx="4343400" cy="1828800"/>
          </a:xfrm>
          <a:prstGeom prst="rect">
            <a:avLst/>
          </a:prstGeom>
          <a:noFill/>
          <a:ln w="38100" cmpd="dbl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98" name="Picture 26" descr="bd08897_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9314" y="4431419"/>
            <a:ext cx="830263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9" name="Picture 27" descr="fd00403_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9914" y="4583818"/>
            <a:ext cx="114141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1890713" y="5574419"/>
            <a:ext cx="121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latin typeface="Arial" panose="020B0604020202020204" pitchFamily="34" charset="0"/>
              </a:rPr>
              <a:t>icecream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3406775" y="5415669"/>
            <a:ext cx="609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 b="1" dirty="0">
                <a:latin typeface="Arial" panose="020B0604020202020204" pitchFamily="34" charset="0"/>
                <a:sym typeface="Symbol" panose="05050102010706020507" pitchFamily="18" charset="2"/>
              </a:rPr>
              <a:t></a:t>
            </a:r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1738313" y="4355218"/>
            <a:ext cx="2667000" cy="1752600"/>
          </a:xfrm>
          <a:prstGeom prst="rect">
            <a:avLst/>
          </a:prstGeom>
          <a:noFill/>
          <a:ln w="38100" cmpd="dbl">
            <a:solidFill>
              <a:srgbClr val="8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03" name="Text Box 31"/>
          <p:cNvSpPr txBox="1">
            <a:spLocks noChangeArrowheads="1"/>
          </p:cNvSpPr>
          <p:nvPr/>
        </p:nvSpPr>
        <p:spPr bwMode="auto">
          <a:xfrm>
            <a:off x="2247901" y="1683456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ENTREES</a:t>
            </a:r>
          </a:p>
        </p:txBody>
      </p:sp>
      <p:sp>
        <p:nvSpPr>
          <p:cNvPr id="3104" name="Text Box 32"/>
          <p:cNvSpPr txBox="1">
            <a:spLocks noChangeArrowheads="1"/>
          </p:cNvSpPr>
          <p:nvPr/>
        </p:nvSpPr>
        <p:spPr bwMode="auto">
          <a:xfrm>
            <a:off x="6929438" y="1683456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MAINS</a:t>
            </a:r>
          </a:p>
        </p:txBody>
      </p:sp>
      <p:sp>
        <p:nvSpPr>
          <p:cNvPr id="3105" name="Text Box 33"/>
          <p:cNvSpPr txBox="1">
            <a:spLocks noChangeArrowheads="1"/>
          </p:cNvSpPr>
          <p:nvPr/>
        </p:nvSpPr>
        <p:spPr bwMode="auto">
          <a:xfrm>
            <a:off x="2119313" y="3974218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</a:rPr>
              <a:t>DESSERTS</a:t>
            </a:r>
          </a:p>
        </p:txBody>
      </p: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5014913" y="4279019"/>
            <a:ext cx="4724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800080"/>
                </a:solidFill>
                <a:latin typeface="Arial" panose="020B0604020202020204" pitchFamily="34" charset="0"/>
              </a:rPr>
              <a:t>How many different combinations of meals could you make?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5091113" y="5345819"/>
            <a:ext cx="4495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006600"/>
                </a:solidFill>
                <a:latin typeface="Arial" panose="020B0604020202020204" pitchFamily="34" charset="0"/>
              </a:rPr>
              <a:t>We'll build a </a:t>
            </a:r>
            <a:r>
              <a:rPr lang="en-US" altLang="en-US" dirty="0">
                <a:solidFill>
                  <a:schemeClr val="accent2"/>
                </a:solidFill>
                <a:latin typeface="Arial" panose="020B0604020202020204" pitchFamily="34" charset="0"/>
              </a:rPr>
              <a:t>tree diagram</a:t>
            </a:r>
            <a:r>
              <a:rPr lang="en-US" altLang="en-US" dirty="0">
                <a:solidFill>
                  <a:srgbClr val="006600"/>
                </a:solidFill>
                <a:latin typeface="Arial" panose="020B0604020202020204" pitchFamily="34" charset="0"/>
              </a:rPr>
              <a:t> to show all of the choices.</a:t>
            </a:r>
          </a:p>
        </p:txBody>
      </p:sp>
    </p:spTree>
    <p:extLst>
      <p:ext uri="{BB962C8B-B14F-4D97-AF65-F5344CB8AC3E}">
        <p14:creationId xmlns:p14="http://schemas.microsoft.com/office/powerpoint/2010/main" xmlns="" val="395224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84" grpId="0" autoUpdateAnimBg="0"/>
      <p:bldP spid="3085" grpId="0" autoUpdateAnimBg="0"/>
      <p:bldP spid="3092" grpId="0" autoUpdateAnimBg="0"/>
      <p:bldP spid="3094" grpId="0" autoUpdateAnimBg="0"/>
      <p:bldP spid="3095" grpId="0" autoUpdateAnimBg="0"/>
      <p:bldP spid="3096" grpId="0" animBg="1"/>
      <p:bldP spid="3097" grpId="0" animBg="1"/>
      <p:bldP spid="3100" grpId="0" autoUpdateAnimBg="0"/>
      <p:bldP spid="3101" grpId="0" autoUpdateAnimBg="0"/>
      <p:bldP spid="3102" grpId="0" animBg="1"/>
      <p:bldP spid="3103" grpId="0" autoUpdateAnimBg="0"/>
      <p:bldP spid="3104" grpId="0" autoUpdateAnimBg="0"/>
      <p:bldP spid="3105" grpId="0" autoUpdateAnimBg="0"/>
      <p:bldP spid="3106" grpId="0" autoUpdateAnimBg="0"/>
      <p:bldP spid="310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#1 Theoretical &amp; Experimental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r>
              <a:rPr lang="en-US" dirty="0"/>
              <a:t>://illuminations.nctm.org/adjustablespinner/</a:t>
            </a:r>
          </a:p>
        </p:txBody>
      </p:sp>
    </p:spTree>
    <p:extLst>
      <p:ext uri="{BB962C8B-B14F-4D97-AF65-F5344CB8AC3E}">
        <p14:creationId xmlns:p14="http://schemas.microsoft.com/office/powerpoint/2010/main" xmlns="" val="289749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83" name="Group 87"/>
          <p:cNvGrpSpPr>
            <a:grpSpLocks/>
          </p:cNvGrpSpPr>
          <p:nvPr/>
        </p:nvGrpSpPr>
        <p:grpSpPr bwMode="auto">
          <a:xfrm>
            <a:off x="1662113" y="2308225"/>
            <a:ext cx="1676400" cy="1371600"/>
            <a:chOff x="87" y="1454"/>
            <a:chExt cx="1056" cy="864"/>
          </a:xfrm>
        </p:grpSpPr>
        <p:sp>
          <p:nvSpPr>
            <p:cNvPr id="2" name="Line 2"/>
            <p:cNvSpPr>
              <a:spLocks noChangeShapeType="1"/>
            </p:cNvSpPr>
            <p:nvPr/>
          </p:nvSpPr>
          <p:spPr bwMode="auto">
            <a:xfrm flipV="1">
              <a:off x="87" y="1454"/>
              <a:ext cx="1056" cy="864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Text Box 8"/>
            <p:cNvSpPr txBox="1">
              <a:spLocks noChangeArrowheads="1"/>
            </p:cNvSpPr>
            <p:nvPr/>
          </p:nvSpPr>
          <p:spPr bwMode="auto">
            <a:xfrm rot="-2323289">
              <a:off x="309" y="1610"/>
              <a:ext cx="62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800080"/>
                  </a:solidFill>
                  <a:latin typeface="Arial" panose="020B0604020202020204" pitchFamily="34" charset="0"/>
                </a:rPr>
                <a:t>soup</a:t>
              </a:r>
            </a:p>
          </p:txBody>
        </p:sp>
      </p:grpSp>
      <p:grpSp>
        <p:nvGrpSpPr>
          <p:cNvPr id="4184" name="Group 88"/>
          <p:cNvGrpSpPr>
            <a:grpSpLocks/>
          </p:cNvGrpSpPr>
          <p:nvPr/>
        </p:nvGrpSpPr>
        <p:grpSpPr bwMode="auto">
          <a:xfrm>
            <a:off x="1662113" y="3679825"/>
            <a:ext cx="1676400" cy="1524000"/>
            <a:chOff x="87" y="2318"/>
            <a:chExt cx="1056" cy="960"/>
          </a:xfrm>
        </p:grpSpPr>
        <p:sp>
          <p:nvSpPr>
            <p:cNvPr id="4" name="Line 3"/>
            <p:cNvSpPr>
              <a:spLocks noChangeShapeType="1"/>
            </p:cNvSpPr>
            <p:nvPr/>
          </p:nvSpPr>
          <p:spPr bwMode="auto">
            <a:xfrm>
              <a:off x="87" y="2318"/>
              <a:ext cx="1056" cy="960"/>
            </a:xfrm>
            <a:prstGeom prst="line">
              <a:avLst/>
            </a:prstGeom>
            <a:noFill/>
            <a:ln w="38100">
              <a:solidFill>
                <a:srgbClr val="8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Text Box 9"/>
            <p:cNvSpPr txBox="1">
              <a:spLocks noChangeArrowheads="1"/>
            </p:cNvSpPr>
            <p:nvPr/>
          </p:nvSpPr>
          <p:spPr bwMode="auto">
            <a:xfrm rot="2401696">
              <a:off x="444" y="2612"/>
              <a:ext cx="5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800080"/>
                  </a:solidFill>
                  <a:latin typeface="Arial" panose="020B0604020202020204" pitchFamily="34" charset="0"/>
                </a:rPr>
                <a:t>salad</a:t>
              </a:r>
            </a:p>
          </p:txBody>
        </p:sp>
      </p:grpSp>
      <p:grpSp>
        <p:nvGrpSpPr>
          <p:cNvPr id="4185" name="Group 89"/>
          <p:cNvGrpSpPr>
            <a:grpSpLocks/>
          </p:cNvGrpSpPr>
          <p:nvPr/>
        </p:nvGrpSpPr>
        <p:grpSpPr bwMode="auto">
          <a:xfrm>
            <a:off x="3338514" y="1389063"/>
            <a:ext cx="1995487" cy="919162"/>
            <a:chOff x="1143" y="875"/>
            <a:chExt cx="1257" cy="579"/>
          </a:xfrm>
        </p:grpSpPr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 rot="-1489807">
              <a:off x="1287" y="974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chicken</a:t>
              </a:r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 flipV="1">
              <a:off x="1143" y="875"/>
              <a:ext cx="1257" cy="57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86" name="Group 90"/>
          <p:cNvGrpSpPr>
            <a:grpSpLocks/>
          </p:cNvGrpSpPr>
          <p:nvPr/>
        </p:nvGrpSpPr>
        <p:grpSpPr bwMode="auto">
          <a:xfrm>
            <a:off x="3338514" y="1960564"/>
            <a:ext cx="2109787" cy="396875"/>
            <a:chOff x="1143" y="1235"/>
            <a:chExt cx="1248" cy="250"/>
          </a:xfrm>
        </p:grpSpPr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1533" y="1235"/>
              <a:ext cx="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prawns</a:t>
              </a:r>
            </a:p>
          </p:txBody>
        </p:sp>
        <p:sp>
          <p:nvSpPr>
            <p:cNvPr id="9" name="Line 17"/>
            <p:cNvSpPr>
              <a:spLocks noChangeShapeType="1"/>
            </p:cNvSpPr>
            <p:nvPr/>
          </p:nvSpPr>
          <p:spPr bwMode="auto">
            <a:xfrm flipV="1">
              <a:off x="1143" y="1445"/>
              <a:ext cx="1248" cy="9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87" name="Group 91"/>
          <p:cNvGrpSpPr>
            <a:grpSpLocks/>
          </p:cNvGrpSpPr>
          <p:nvPr/>
        </p:nvGrpSpPr>
        <p:grpSpPr bwMode="auto">
          <a:xfrm>
            <a:off x="3414714" y="2308225"/>
            <a:ext cx="2033587" cy="876300"/>
            <a:chOff x="1191" y="1454"/>
            <a:chExt cx="1281" cy="552"/>
          </a:xfrm>
        </p:grpSpPr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 rot="1402988">
              <a:off x="1464" y="1586"/>
              <a:ext cx="10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hamburger</a:t>
              </a:r>
            </a:p>
          </p:txBody>
        </p:sp>
        <p:sp>
          <p:nvSpPr>
            <p:cNvPr id="11" name="Line 18"/>
            <p:cNvSpPr>
              <a:spLocks noChangeShapeType="1"/>
            </p:cNvSpPr>
            <p:nvPr/>
          </p:nvSpPr>
          <p:spPr bwMode="auto">
            <a:xfrm>
              <a:off x="1191" y="1454"/>
              <a:ext cx="1218" cy="552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88" name="Group 92"/>
          <p:cNvGrpSpPr>
            <a:grpSpLocks/>
          </p:cNvGrpSpPr>
          <p:nvPr/>
        </p:nvGrpSpPr>
        <p:grpSpPr bwMode="auto">
          <a:xfrm>
            <a:off x="3319464" y="4313239"/>
            <a:ext cx="2052637" cy="904875"/>
            <a:chOff x="1131" y="2717"/>
            <a:chExt cx="1293" cy="570"/>
          </a:xfrm>
        </p:grpSpPr>
        <p:sp>
          <p:nvSpPr>
            <p:cNvPr id="12" name="Line 22"/>
            <p:cNvSpPr>
              <a:spLocks noChangeShapeType="1"/>
            </p:cNvSpPr>
            <p:nvPr/>
          </p:nvSpPr>
          <p:spPr bwMode="auto">
            <a:xfrm flipV="1">
              <a:off x="1131" y="2717"/>
              <a:ext cx="1293" cy="57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Text Box 25"/>
            <p:cNvSpPr txBox="1">
              <a:spLocks noChangeArrowheads="1"/>
            </p:cNvSpPr>
            <p:nvPr/>
          </p:nvSpPr>
          <p:spPr bwMode="auto">
            <a:xfrm rot="-1489807">
              <a:off x="1326" y="2762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chicken</a:t>
              </a:r>
            </a:p>
          </p:txBody>
        </p:sp>
      </p:grpSp>
      <p:grpSp>
        <p:nvGrpSpPr>
          <p:cNvPr id="4190" name="Group 94"/>
          <p:cNvGrpSpPr>
            <a:grpSpLocks/>
          </p:cNvGrpSpPr>
          <p:nvPr/>
        </p:nvGrpSpPr>
        <p:grpSpPr bwMode="auto">
          <a:xfrm>
            <a:off x="3395663" y="5218114"/>
            <a:ext cx="2057400" cy="904875"/>
            <a:chOff x="1179" y="3287"/>
            <a:chExt cx="1296" cy="570"/>
          </a:xfrm>
        </p:grpSpPr>
        <p:sp>
          <p:nvSpPr>
            <p:cNvPr id="4163" name="Line 24"/>
            <p:cNvSpPr>
              <a:spLocks noChangeShapeType="1"/>
            </p:cNvSpPr>
            <p:nvPr/>
          </p:nvSpPr>
          <p:spPr bwMode="auto">
            <a:xfrm>
              <a:off x="1179" y="3287"/>
              <a:ext cx="1227" cy="57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Text Box 26"/>
            <p:cNvSpPr txBox="1">
              <a:spLocks noChangeArrowheads="1"/>
            </p:cNvSpPr>
            <p:nvPr/>
          </p:nvSpPr>
          <p:spPr bwMode="auto">
            <a:xfrm rot="1402988">
              <a:off x="1467" y="3419"/>
              <a:ext cx="10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hamburger</a:t>
              </a:r>
            </a:p>
          </p:txBody>
        </p:sp>
      </p:grpSp>
      <p:grpSp>
        <p:nvGrpSpPr>
          <p:cNvPr id="4189" name="Group 93"/>
          <p:cNvGrpSpPr>
            <a:grpSpLocks/>
          </p:cNvGrpSpPr>
          <p:nvPr/>
        </p:nvGrpSpPr>
        <p:grpSpPr bwMode="auto">
          <a:xfrm>
            <a:off x="3319464" y="4799013"/>
            <a:ext cx="2128837" cy="419100"/>
            <a:chOff x="1131" y="3023"/>
            <a:chExt cx="1266" cy="264"/>
          </a:xfrm>
        </p:grpSpPr>
        <p:sp>
          <p:nvSpPr>
            <p:cNvPr id="4161" name="Line 23"/>
            <p:cNvSpPr>
              <a:spLocks noChangeShapeType="1"/>
            </p:cNvSpPr>
            <p:nvPr/>
          </p:nvSpPr>
          <p:spPr bwMode="auto">
            <a:xfrm flipV="1">
              <a:off x="1131" y="3287"/>
              <a:ext cx="1266" cy="0"/>
            </a:xfrm>
            <a:prstGeom prst="line">
              <a:avLst/>
            </a:prstGeom>
            <a:noFill/>
            <a:ln w="38100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62" name="Text Box 27"/>
            <p:cNvSpPr txBox="1">
              <a:spLocks noChangeArrowheads="1"/>
            </p:cNvSpPr>
            <p:nvPr/>
          </p:nvSpPr>
          <p:spPr bwMode="auto">
            <a:xfrm>
              <a:off x="1572" y="3023"/>
              <a:ext cx="67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6600"/>
                  </a:solidFill>
                  <a:latin typeface="Arial" panose="020B0604020202020204" pitchFamily="34" charset="0"/>
                </a:rPr>
                <a:t>prawns</a:t>
              </a:r>
            </a:p>
          </p:txBody>
        </p:sp>
      </p:grpSp>
      <p:grpSp>
        <p:nvGrpSpPr>
          <p:cNvPr id="4191" name="Group 95"/>
          <p:cNvGrpSpPr>
            <a:grpSpLocks/>
          </p:cNvGrpSpPr>
          <p:nvPr/>
        </p:nvGrpSpPr>
        <p:grpSpPr bwMode="auto">
          <a:xfrm>
            <a:off x="5319713" y="874714"/>
            <a:ext cx="2100262" cy="528637"/>
            <a:chOff x="2391" y="551"/>
            <a:chExt cx="1323" cy="333"/>
          </a:xfrm>
        </p:grpSpPr>
        <p:sp>
          <p:nvSpPr>
            <p:cNvPr id="4159" name="Text Box 41"/>
            <p:cNvSpPr txBox="1">
              <a:spLocks noChangeArrowheads="1"/>
            </p:cNvSpPr>
            <p:nvPr/>
          </p:nvSpPr>
          <p:spPr bwMode="auto">
            <a:xfrm rot="-446143">
              <a:off x="2631" y="551"/>
              <a:ext cx="10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FF"/>
                  </a:solidFill>
                  <a:latin typeface="Arial" panose="020B0604020202020204" pitchFamily="34" charset="0"/>
                </a:rPr>
                <a:t>ice cream</a:t>
              </a:r>
            </a:p>
          </p:txBody>
        </p:sp>
        <p:sp>
          <p:nvSpPr>
            <p:cNvPr id="4160" name="Line 43"/>
            <p:cNvSpPr>
              <a:spLocks noChangeShapeType="1"/>
            </p:cNvSpPr>
            <p:nvPr/>
          </p:nvSpPr>
          <p:spPr bwMode="auto">
            <a:xfrm flipV="1">
              <a:off x="2391" y="734"/>
              <a:ext cx="1323" cy="1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92" name="Group 96"/>
          <p:cNvGrpSpPr>
            <a:grpSpLocks/>
          </p:cNvGrpSpPr>
          <p:nvPr/>
        </p:nvGrpSpPr>
        <p:grpSpPr bwMode="auto">
          <a:xfrm>
            <a:off x="5395913" y="1247775"/>
            <a:ext cx="2024062" cy="465138"/>
            <a:chOff x="2439" y="786"/>
            <a:chExt cx="1275" cy="293"/>
          </a:xfrm>
        </p:grpSpPr>
        <p:sp>
          <p:nvSpPr>
            <p:cNvPr id="4157" name="Line 44"/>
            <p:cNvSpPr>
              <a:spLocks noChangeShapeType="1"/>
            </p:cNvSpPr>
            <p:nvPr/>
          </p:nvSpPr>
          <p:spPr bwMode="auto">
            <a:xfrm>
              <a:off x="2439" y="884"/>
              <a:ext cx="1275" cy="19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8" name="Text Box 47"/>
            <p:cNvSpPr txBox="1">
              <a:spLocks noChangeArrowheads="1"/>
            </p:cNvSpPr>
            <p:nvPr/>
          </p:nvSpPr>
          <p:spPr bwMode="auto">
            <a:xfrm rot="717434">
              <a:off x="3118" y="78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  <a:latin typeface="Arial" panose="020B0604020202020204" pitchFamily="34" charset="0"/>
                  <a:sym typeface="Symbol" panose="05050102010706020507" pitchFamily="18" charset="2"/>
                </a:rPr>
                <a:t></a:t>
              </a:r>
            </a:p>
          </p:txBody>
        </p:sp>
      </p:grpSp>
      <p:grpSp>
        <p:nvGrpSpPr>
          <p:cNvPr id="4193" name="Group 97"/>
          <p:cNvGrpSpPr>
            <a:grpSpLocks/>
          </p:cNvGrpSpPr>
          <p:nvPr/>
        </p:nvGrpSpPr>
        <p:grpSpPr bwMode="auto">
          <a:xfrm>
            <a:off x="5300663" y="1770064"/>
            <a:ext cx="2100262" cy="528637"/>
            <a:chOff x="2379" y="1115"/>
            <a:chExt cx="1323" cy="333"/>
          </a:xfrm>
        </p:grpSpPr>
        <p:sp>
          <p:nvSpPr>
            <p:cNvPr id="4155" name="Text Box 48"/>
            <p:cNvSpPr txBox="1">
              <a:spLocks noChangeArrowheads="1"/>
            </p:cNvSpPr>
            <p:nvPr/>
          </p:nvSpPr>
          <p:spPr bwMode="auto">
            <a:xfrm rot="-446143">
              <a:off x="2619" y="1115"/>
              <a:ext cx="10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FF"/>
                  </a:solidFill>
                  <a:latin typeface="Arial" panose="020B0604020202020204" pitchFamily="34" charset="0"/>
                </a:rPr>
                <a:t>ice cream</a:t>
              </a:r>
            </a:p>
          </p:txBody>
        </p:sp>
        <p:sp>
          <p:nvSpPr>
            <p:cNvPr id="4156" name="Line 49"/>
            <p:cNvSpPr>
              <a:spLocks noChangeShapeType="1"/>
            </p:cNvSpPr>
            <p:nvPr/>
          </p:nvSpPr>
          <p:spPr bwMode="auto">
            <a:xfrm flipV="1">
              <a:off x="2379" y="1298"/>
              <a:ext cx="1323" cy="1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94" name="Group 98"/>
          <p:cNvGrpSpPr>
            <a:grpSpLocks/>
          </p:cNvGrpSpPr>
          <p:nvPr/>
        </p:nvGrpSpPr>
        <p:grpSpPr bwMode="auto">
          <a:xfrm>
            <a:off x="5376863" y="2143125"/>
            <a:ext cx="2024062" cy="465138"/>
            <a:chOff x="2427" y="1350"/>
            <a:chExt cx="1275" cy="293"/>
          </a:xfrm>
        </p:grpSpPr>
        <p:sp>
          <p:nvSpPr>
            <p:cNvPr id="4153" name="Line 50"/>
            <p:cNvSpPr>
              <a:spLocks noChangeShapeType="1"/>
            </p:cNvSpPr>
            <p:nvPr/>
          </p:nvSpPr>
          <p:spPr bwMode="auto">
            <a:xfrm>
              <a:off x="2427" y="1448"/>
              <a:ext cx="1275" cy="19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4" name="Text Box 51"/>
            <p:cNvSpPr txBox="1">
              <a:spLocks noChangeArrowheads="1"/>
            </p:cNvSpPr>
            <p:nvPr/>
          </p:nvSpPr>
          <p:spPr bwMode="auto">
            <a:xfrm rot="717434">
              <a:off x="3106" y="135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  <a:sym typeface="Symbol" panose="05050102010706020507" pitchFamily="18" charset="2"/>
                </a:rPr>
                <a:t></a:t>
              </a:r>
            </a:p>
          </p:txBody>
        </p:sp>
      </p:grpSp>
      <p:grpSp>
        <p:nvGrpSpPr>
          <p:cNvPr id="4195" name="Group 99"/>
          <p:cNvGrpSpPr>
            <a:grpSpLocks/>
          </p:cNvGrpSpPr>
          <p:nvPr/>
        </p:nvGrpSpPr>
        <p:grpSpPr bwMode="auto">
          <a:xfrm>
            <a:off x="5343526" y="2627314"/>
            <a:ext cx="2100263" cy="528637"/>
            <a:chOff x="2406" y="1655"/>
            <a:chExt cx="1323" cy="333"/>
          </a:xfrm>
        </p:grpSpPr>
        <p:sp>
          <p:nvSpPr>
            <p:cNvPr id="4151" name="Text Box 52"/>
            <p:cNvSpPr txBox="1">
              <a:spLocks noChangeArrowheads="1"/>
            </p:cNvSpPr>
            <p:nvPr/>
          </p:nvSpPr>
          <p:spPr bwMode="auto">
            <a:xfrm rot="-446143">
              <a:off x="2646" y="1655"/>
              <a:ext cx="10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FF"/>
                  </a:solidFill>
                  <a:latin typeface="Arial" panose="020B0604020202020204" pitchFamily="34" charset="0"/>
                </a:rPr>
                <a:t>ice cream</a:t>
              </a:r>
            </a:p>
          </p:txBody>
        </p:sp>
        <p:sp>
          <p:nvSpPr>
            <p:cNvPr id="4152" name="Line 53"/>
            <p:cNvSpPr>
              <a:spLocks noChangeShapeType="1"/>
            </p:cNvSpPr>
            <p:nvPr/>
          </p:nvSpPr>
          <p:spPr bwMode="auto">
            <a:xfrm flipV="1">
              <a:off x="2406" y="1838"/>
              <a:ext cx="1323" cy="1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96" name="Group 100"/>
          <p:cNvGrpSpPr>
            <a:grpSpLocks/>
          </p:cNvGrpSpPr>
          <p:nvPr/>
        </p:nvGrpSpPr>
        <p:grpSpPr bwMode="auto">
          <a:xfrm>
            <a:off x="5362576" y="3000375"/>
            <a:ext cx="2081213" cy="465138"/>
            <a:chOff x="2418" y="1890"/>
            <a:chExt cx="1311" cy="293"/>
          </a:xfrm>
        </p:grpSpPr>
        <p:sp>
          <p:nvSpPr>
            <p:cNvPr id="4149" name="Line 54"/>
            <p:cNvSpPr>
              <a:spLocks noChangeShapeType="1"/>
            </p:cNvSpPr>
            <p:nvPr/>
          </p:nvSpPr>
          <p:spPr bwMode="auto">
            <a:xfrm>
              <a:off x="2418" y="1997"/>
              <a:ext cx="1311" cy="186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50" name="Text Box 55"/>
            <p:cNvSpPr txBox="1">
              <a:spLocks noChangeArrowheads="1"/>
            </p:cNvSpPr>
            <p:nvPr/>
          </p:nvSpPr>
          <p:spPr bwMode="auto">
            <a:xfrm rot="717434">
              <a:off x="3133" y="1890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  <a:sym typeface="Symbol" panose="05050102010706020507" pitchFamily="18" charset="2"/>
                </a:rPr>
                <a:t></a:t>
              </a:r>
            </a:p>
          </p:txBody>
        </p:sp>
      </p:grpSp>
      <p:grpSp>
        <p:nvGrpSpPr>
          <p:cNvPr id="4197" name="Group 101"/>
          <p:cNvGrpSpPr>
            <a:grpSpLocks/>
          </p:cNvGrpSpPr>
          <p:nvPr/>
        </p:nvGrpSpPr>
        <p:grpSpPr bwMode="auto">
          <a:xfrm>
            <a:off x="5329238" y="3798889"/>
            <a:ext cx="2100262" cy="528637"/>
            <a:chOff x="2397" y="2393"/>
            <a:chExt cx="1323" cy="333"/>
          </a:xfrm>
        </p:grpSpPr>
        <p:sp>
          <p:nvSpPr>
            <p:cNvPr id="4147" name="Text Box 56"/>
            <p:cNvSpPr txBox="1">
              <a:spLocks noChangeArrowheads="1"/>
            </p:cNvSpPr>
            <p:nvPr/>
          </p:nvSpPr>
          <p:spPr bwMode="auto">
            <a:xfrm rot="-446143">
              <a:off x="2637" y="2393"/>
              <a:ext cx="10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FF"/>
                  </a:solidFill>
                  <a:latin typeface="Arial" panose="020B0604020202020204" pitchFamily="34" charset="0"/>
                </a:rPr>
                <a:t>ice cream</a:t>
              </a:r>
            </a:p>
          </p:txBody>
        </p:sp>
        <p:sp>
          <p:nvSpPr>
            <p:cNvPr id="4148" name="Line 57"/>
            <p:cNvSpPr>
              <a:spLocks noChangeShapeType="1"/>
            </p:cNvSpPr>
            <p:nvPr/>
          </p:nvSpPr>
          <p:spPr bwMode="auto">
            <a:xfrm flipV="1">
              <a:off x="2397" y="2576"/>
              <a:ext cx="1323" cy="1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98" name="Group 102"/>
          <p:cNvGrpSpPr>
            <a:grpSpLocks/>
          </p:cNvGrpSpPr>
          <p:nvPr/>
        </p:nvGrpSpPr>
        <p:grpSpPr bwMode="auto">
          <a:xfrm>
            <a:off x="5405438" y="4171950"/>
            <a:ext cx="2024062" cy="465138"/>
            <a:chOff x="2445" y="2628"/>
            <a:chExt cx="1275" cy="293"/>
          </a:xfrm>
        </p:grpSpPr>
        <p:sp>
          <p:nvSpPr>
            <p:cNvPr id="4145" name="Line 58"/>
            <p:cNvSpPr>
              <a:spLocks noChangeShapeType="1"/>
            </p:cNvSpPr>
            <p:nvPr/>
          </p:nvSpPr>
          <p:spPr bwMode="auto">
            <a:xfrm>
              <a:off x="2445" y="2726"/>
              <a:ext cx="1275" cy="19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6" name="Text Box 59"/>
            <p:cNvSpPr txBox="1">
              <a:spLocks noChangeArrowheads="1"/>
            </p:cNvSpPr>
            <p:nvPr/>
          </p:nvSpPr>
          <p:spPr bwMode="auto">
            <a:xfrm rot="717434">
              <a:off x="3124" y="2628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  <a:sym typeface="Symbol" panose="05050102010706020507" pitchFamily="18" charset="2"/>
                </a:rPr>
                <a:t></a:t>
              </a:r>
            </a:p>
          </p:txBody>
        </p:sp>
      </p:grpSp>
      <p:grpSp>
        <p:nvGrpSpPr>
          <p:cNvPr id="4199" name="Group 103"/>
          <p:cNvGrpSpPr>
            <a:grpSpLocks/>
          </p:cNvGrpSpPr>
          <p:nvPr/>
        </p:nvGrpSpPr>
        <p:grpSpPr bwMode="auto">
          <a:xfrm>
            <a:off x="5272088" y="4699000"/>
            <a:ext cx="2100262" cy="528638"/>
            <a:chOff x="2361" y="2960"/>
            <a:chExt cx="1323" cy="333"/>
          </a:xfrm>
        </p:grpSpPr>
        <p:sp>
          <p:nvSpPr>
            <p:cNvPr id="4143" name="Text Box 60"/>
            <p:cNvSpPr txBox="1">
              <a:spLocks noChangeArrowheads="1"/>
            </p:cNvSpPr>
            <p:nvPr/>
          </p:nvSpPr>
          <p:spPr bwMode="auto">
            <a:xfrm rot="-446143">
              <a:off x="2601" y="2960"/>
              <a:ext cx="10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FF"/>
                  </a:solidFill>
                  <a:latin typeface="Arial" panose="020B0604020202020204" pitchFamily="34" charset="0"/>
                </a:rPr>
                <a:t>ice cream</a:t>
              </a:r>
            </a:p>
          </p:txBody>
        </p:sp>
        <p:sp>
          <p:nvSpPr>
            <p:cNvPr id="4144" name="Line 61"/>
            <p:cNvSpPr>
              <a:spLocks noChangeShapeType="1"/>
            </p:cNvSpPr>
            <p:nvPr/>
          </p:nvSpPr>
          <p:spPr bwMode="auto">
            <a:xfrm flipV="1">
              <a:off x="2361" y="3143"/>
              <a:ext cx="1323" cy="1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0" name="Group 104"/>
          <p:cNvGrpSpPr>
            <a:grpSpLocks/>
          </p:cNvGrpSpPr>
          <p:nvPr/>
        </p:nvGrpSpPr>
        <p:grpSpPr bwMode="auto">
          <a:xfrm>
            <a:off x="5348288" y="5072064"/>
            <a:ext cx="2024062" cy="465137"/>
            <a:chOff x="2409" y="3195"/>
            <a:chExt cx="1275" cy="293"/>
          </a:xfrm>
        </p:grpSpPr>
        <p:sp>
          <p:nvSpPr>
            <p:cNvPr id="4141" name="Line 62"/>
            <p:cNvSpPr>
              <a:spLocks noChangeShapeType="1"/>
            </p:cNvSpPr>
            <p:nvPr/>
          </p:nvSpPr>
          <p:spPr bwMode="auto">
            <a:xfrm>
              <a:off x="2409" y="3293"/>
              <a:ext cx="1275" cy="19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Text Box 63"/>
            <p:cNvSpPr txBox="1">
              <a:spLocks noChangeArrowheads="1"/>
            </p:cNvSpPr>
            <p:nvPr/>
          </p:nvSpPr>
          <p:spPr bwMode="auto">
            <a:xfrm rot="717434">
              <a:off x="3088" y="3195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  <a:sym typeface="Symbol" panose="05050102010706020507" pitchFamily="18" charset="2"/>
                </a:rPr>
                <a:t></a:t>
              </a:r>
            </a:p>
          </p:txBody>
        </p:sp>
      </p:grpSp>
      <p:grpSp>
        <p:nvGrpSpPr>
          <p:cNvPr id="4201" name="Group 105"/>
          <p:cNvGrpSpPr>
            <a:grpSpLocks/>
          </p:cNvGrpSpPr>
          <p:nvPr/>
        </p:nvGrpSpPr>
        <p:grpSpPr bwMode="auto">
          <a:xfrm>
            <a:off x="5286376" y="5599114"/>
            <a:ext cx="2100263" cy="528637"/>
            <a:chOff x="2370" y="3527"/>
            <a:chExt cx="1323" cy="333"/>
          </a:xfrm>
        </p:grpSpPr>
        <p:sp>
          <p:nvSpPr>
            <p:cNvPr id="4139" name="Text Box 64"/>
            <p:cNvSpPr txBox="1">
              <a:spLocks noChangeArrowheads="1"/>
            </p:cNvSpPr>
            <p:nvPr/>
          </p:nvSpPr>
          <p:spPr bwMode="auto">
            <a:xfrm rot="-446143">
              <a:off x="2610" y="3527"/>
              <a:ext cx="10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000" b="1">
                  <a:solidFill>
                    <a:srgbClr val="0000FF"/>
                  </a:solidFill>
                  <a:latin typeface="Arial" panose="020B0604020202020204" pitchFamily="34" charset="0"/>
                </a:rPr>
                <a:t>ice cream</a:t>
              </a:r>
            </a:p>
          </p:txBody>
        </p:sp>
        <p:sp>
          <p:nvSpPr>
            <p:cNvPr id="4140" name="Line 65"/>
            <p:cNvSpPr>
              <a:spLocks noChangeShapeType="1"/>
            </p:cNvSpPr>
            <p:nvPr/>
          </p:nvSpPr>
          <p:spPr bwMode="auto">
            <a:xfrm flipV="1">
              <a:off x="2370" y="3710"/>
              <a:ext cx="1323" cy="1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2" name="Group 106"/>
          <p:cNvGrpSpPr>
            <a:grpSpLocks/>
          </p:cNvGrpSpPr>
          <p:nvPr/>
        </p:nvGrpSpPr>
        <p:grpSpPr bwMode="auto">
          <a:xfrm>
            <a:off x="5362576" y="5972175"/>
            <a:ext cx="2024063" cy="465138"/>
            <a:chOff x="2418" y="3762"/>
            <a:chExt cx="1275" cy="293"/>
          </a:xfrm>
        </p:grpSpPr>
        <p:sp>
          <p:nvSpPr>
            <p:cNvPr id="4137" name="Line 66"/>
            <p:cNvSpPr>
              <a:spLocks noChangeShapeType="1"/>
            </p:cNvSpPr>
            <p:nvPr/>
          </p:nvSpPr>
          <p:spPr bwMode="auto">
            <a:xfrm>
              <a:off x="2418" y="3860"/>
              <a:ext cx="1275" cy="195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8" name="Text Box 67"/>
            <p:cNvSpPr txBox="1">
              <a:spLocks noChangeArrowheads="1"/>
            </p:cNvSpPr>
            <p:nvPr/>
          </p:nvSpPr>
          <p:spPr bwMode="auto">
            <a:xfrm rot="717434">
              <a:off x="3097" y="3762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b="1">
                  <a:solidFill>
                    <a:srgbClr val="0000FF"/>
                  </a:solidFill>
                  <a:sym typeface="Symbol" panose="05050102010706020507" pitchFamily="18" charset="2"/>
                </a:rPr>
                <a:t></a:t>
              </a:r>
            </a:p>
          </p:txBody>
        </p:sp>
      </p:grpSp>
      <p:sp>
        <p:nvSpPr>
          <p:cNvPr id="4164" name="Text Box 68"/>
          <p:cNvSpPr txBox="1">
            <a:spLocks noChangeArrowheads="1"/>
          </p:cNvSpPr>
          <p:nvPr/>
        </p:nvSpPr>
        <p:spPr bwMode="auto">
          <a:xfrm>
            <a:off x="80964" y="5913986"/>
            <a:ext cx="487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800080"/>
                </a:solidFill>
                <a:latin typeface="Arial" panose="020B0604020202020204" pitchFamily="34" charset="0"/>
              </a:rPr>
              <a:t>Now to get all possible choices we follow each path.</a:t>
            </a:r>
          </a:p>
        </p:txBody>
      </p:sp>
      <p:sp>
        <p:nvSpPr>
          <p:cNvPr id="4165" name="Text Box 69"/>
          <p:cNvSpPr txBox="1">
            <a:spLocks noChangeArrowheads="1"/>
          </p:cNvSpPr>
          <p:nvPr/>
        </p:nvSpPr>
        <p:spPr bwMode="auto">
          <a:xfrm>
            <a:off x="7377114" y="941389"/>
            <a:ext cx="2681287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rgbClr val="CCCCFF"/>
                </a:solidFill>
                <a:latin typeface="Arial Narrow" panose="020B0606020202030204" pitchFamily="34" charset="0"/>
              </a:rPr>
              <a:t>soup, chicken, ice cream</a:t>
            </a:r>
          </a:p>
        </p:txBody>
      </p:sp>
      <p:sp>
        <p:nvSpPr>
          <p:cNvPr id="4166" name="Text Box 70"/>
          <p:cNvSpPr txBox="1">
            <a:spLocks noChangeArrowheads="1"/>
          </p:cNvSpPr>
          <p:nvPr/>
        </p:nvSpPr>
        <p:spPr bwMode="auto">
          <a:xfrm>
            <a:off x="7377114" y="1436689"/>
            <a:ext cx="1995487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</a:rPr>
              <a:t>soup, chicken, </a:t>
            </a: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  <a:sym typeface="Symbol" panose="05050102010706020507" pitchFamily="18" charset="2"/>
              </a:rPr>
              <a:t></a:t>
            </a:r>
          </a:p>
        </p:txBody>
      </p:sp>
      <p:sp>
        <p:nvSpPr>
          <p:cNvPr id="4167" name="Text Box 71"/>
          <p:cNvSpPr txBox="1">
            <a:spLocks noChangeArrowheads="1"/>
          </p:cNvSpPr>
          <p:nvPr/>
        </p:nvSpPr>
        <p:spPr bwMode="auto">
          <a:xfrm>
            <a:off x="7348538" y="1946276"/>
            <a:ext cx="2633662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</a:rPr>
              <a:t>soup, prawns, ice cream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7358064" y="2408239"/>
            <a:ext cx="1938337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</a:rPr>
              <a:t>soup, prawns, </a:t>
            </a:r>
            <a:r>
              <a:rPr lang="en-US" altLang="en-US" sz="2000" b="1">
                <a:solidFill>
                  <a:srgbClr val="CCCCFF"/>
                </a:solidFill>
                <a:sym typeface="Symbol" panose="05050102010706020507" pitchFamily="18" charset="2"/>
              </a:rPr>
              <a:t></a:t>
            </a:r>
          </a:p>
        </p:txBody>
      </p:sp>
      <p:sp>
        <p:nvSpPr>
          <p:cNvPr id="4169" name="Text Box 73"/>
          <p:cNvSpPr txBox="1">
            <a:spLocks noChangeArrowheads="1"/>
          </p:cNvSpPr>
          <p:nvPr/>
        </p:nvSpPr>
        <p:spPr bwMode="auto">
          <a:xfrm>
            <a:off x="7358064" y="2874964"/>
            <a:ext cx="3005137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</a:rPr>
              <a:t>soup, hamburger, ice cream</a:t>
            </a:r>
          </a:p>
        </p:txBody>
      </p:sp>
      <p:sp>
        <p:nvSpPr>
          <p:cNvPr id="4170" name="Text Box 74"/>
          <p:cNvSpPr txBox="1">
            <a:spLocks noChangeArrowheads="1"/>
          </p:cNvSpPr>
          <p:nvPr/>
        </p:nvSpPr>
        <p:spPr bwMode="auto">
          <a:xfrm>
            <a:off x="7343776" y="3384551"/>
            <a:ext cx="2333625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</a:rPr>
              <a:t>soup, hamburger, </a:t>
            </a:r>
            <a:r>
              <a:rPr lang="en-US" altLang="en-US" sz="2000" b="1">
                <a:solidFill>
                  <a:srgbClr val="CCCCFF"/>
                </a:solidFill>
                <a:sym typeface="Symbol" panose="05050102010706020507" pitchFamily="18" charset="2"/>
              </a:rPr>
              <a:t></a:t>
            </a:r>
          </a:p>
        </p:txBody>
      </p:sp>
      <p:sp>
        <p:nvSpPr>
          <p:cNvPr id="4171" name="Text Box 75"/>
          <p:cNvSpPr txBox="1">
            <a:spLocks noChangeArrowheads="1"/>
          </p:cNvSpPr>
          <p:nvPr/>
        </p:nvSpPr>
        <p:spPr bwMode="auto">
          <a:xfrm>
            <a:off x="7319964" y="3851276"/>
            <a:ext cx="2681287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</a:rPr>
              <a:t>salad, chicken, ice cream</a:t>
            </a:r>
          </a:p>
        </p:txBody>
      </p:sp>
      <p:sp>
        <p:nvSpPr>
          <p:cNvPr id="4172" name="Text Box 76"/>
          <p:cNvSpPr txBox="1">
            <a:spLocks noChangeArrowheads="1"/>
          </p:cNvSpPr>
          <p:nvPr/>
        </p:nvSpPr>
        <p:spPr bwMode="auto">
          <a:xfrm>
            <a:off x="7319964" y="4346576"/>
            <a:ext cx="2052637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</a:rPr>
              <a:t>salad, chicken, </a:t>
            </a:r>
            <a:r>
              <a:rPr lang="en-US" altLang="en-US" sz="2000" b="1">
                <a:solidFill>
                  <a:srgbClr val="CCCCFF"/>
                </a:solidFill>
                <a:sym typeface="Symbol" panose="05050102010706020507" pitchFamily="18" charset="2"/>
              </a:rPr>
              <a:t></a:t>
            </a:r>
          </a:p>
        </p:txBody>
      </p:sp>
      <p:sp>
        <p:nvSpPr>
          <p:cNvPr id="4173" name="Text Box 77"/>
          <p:cNvSpPr txBox="1">
            <a:spLocks noChangeArrowheads="1"/>
          </p:cNvSpPr>
          <p:nvPr/>
        </p:nvSpPr>
        <p:spPr bwMode="auto">
          <a:xfrm>
            <a:off x="7291389" y="4856164"/>
            <a:ext cx="2681287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</a:rPr>
              <a:t>salad, prawns, ice cream</a:t>
            </a:r>
          </a:p>
        </p:txBody>
      </p:sp>
      <p:sp>
        <p:nvSpPr>
          <p:cNvPr id="4174" name="Text Box 78"/>
          <p:cNvSpPr txBox="1">
            <a:spLocks noChangeArrowheads="1"/>
          </p:cNvSpPr>
          <p:nvPr/>
        </p:nvSpPr>
        <p:spPr bwMode="auto">
          <a:xfrm>
            <a:off x="7300914" y="5318126"/>
            <a:ext cx="2035175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</a:rPr>
              <a:t>salad, prawns, </a:t>
            </a:r>
            <a:r>
              <a:rPr lang="en-US" altLang="en-US" sz="2000" b="1">
                <a:solidFill>
                  <a:srgbClr val="CCCCFF"/>
                </a:solidFill>
                <a:sym typeface="Symbol" panose="05050102010706020507" pitchFamily="18" charset="2"/>
              </a:rPr>
              <a:t></a:t>
            </a:r>
          </a:p>
        </p:txBody>
      </p:sp>
      <p:sp>
        <p:nvSpPr>
          <p:cNvPr id="4175" name="Text Box 79"/>
          <p:cNvSpPr txBox="1">
            <a:spLocks noChangeArrowheads="1"/>
          </p:cNvSpPr>
          <p:nvPr/>
        </p:nvSpPr>
        <p:spPr bwMode="auto">
          <a:xfrm>
            <a:off x="7300914" y="5784851"/>
            <a:ext cx="3024187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</a:rPr>
              <a:t>salad, hamburger, ice cream</a:t>
            </a:r>
          </a:p>
        </p:txBody>
      </p:sp>
      <p:sp>
        <p:nvSpPr>
          <p:cNvPr id="4176" name="Text Box 80"/>
          <p:cNvSpPr txBox="1">
            <a:spLocks noChangeArrowheads="1"/>
          </p:cNvSpPr>
          <p:nvPr/>
        </p:nvSpPr>
        <p:spPr bwMode="auto">
          <a:xfrm>
            <a:off x="7286626" y="6294439"/>
            <a:ext cx="2390775" cy="3968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CCCCFF"/>
                </a:solidFill>
                <a:latin typeface="Arial Narrow" panose="020B0606020202030204" pitchFamily="34" charset="0"/>
              </a:rPr>
              <a:t>salad, hamburger, </a:t>
            </a:r>
            <a:r>
              <a:rPr lang="en-US" altLang="en-US" sz="2000" b="1">
                <a:solidFill>
                  <a:srgbClr val="CCCCFF"/>
                </a:solidFill>
                <a:sym typeface="Symbol" panose="05050102010706020507" pitchFamily="18" charset="2"/>
              </a:rPr>
              <a:t></a:t>
            </a:r>
          </a:p>
        </p:txBody>
      </p:sp>
      <p:sp>
        <p:nvSpPr>
          <p:cNvPr id="4177" name="Text Box 81"/>
          <p:cNvSpPr txBox="1">
            <a:spLocks noChangeArrowheads="1"/>
          </p:cNvSpPr>
          <p:nvPr/>
        </p:nvSpPr>
        <p:spPr bwMode="auto">
          <a:xfrm>
            <a:off x="405171" y="161133"/>
            <a:ext cx="6400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8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800080"/>
                </a:solidFill>
                <a:latin typeface="Arial" panose="020B0604020202020204" pitchFamily="34" charset="0"/>
              </a:rPr>
              <a:t>Notice the number of choices at each branch</a:t>
            </a:r>
          </a:p>
        </p:txBody>
      </p:sp>
      <p:sp>
        <p:nvSpPr>
          <p:cNvPr id="4178" name="Text Box 82"/>
          <p:cNvSpPr txBox="1">
            <a:spLocks noChangeArrowheads="1"/>
          </p:cNvSpPr>
          <p:nvPr/>
        </p:nvSpPr>
        <p:spPr bwMode="auto">
          <a:xfrm>
            <a:off x="1752600" y="609601"/>
            <a:ext cx="1066800" cy="701675"/>
          </a:xfrm>
          <a:prstGeom prst="rect">
            <a:avLst/>
          </a:prstGeom>
          <a:solidFill>
            <a:srgbClr val="800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r>
            <a:b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</a:rPr>
              <a:t>choices</a:t>
            </a:r>
          </a:p>
        </p:txBody>
      </p:sp>
      <p:sp>
        <p:nvSpPr>
          <p:cNvPr id="4179" name="Text Box 83"/>
          <p:cNvSpPr txBox="1">
            <a:spLocks noChangeArrowheads="1"/>
          </p:cNvSpPr>
          <p:nvPr/>
        </p:nvSpPr>
        <p:spPr bwMode="auto">
          <a:xfrm>
            <a:off x="2819400" y="609601"/>
            <a:ext cx="1066800" cy="701675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b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</a:rPr>
              <a:t>choices</a:t>
            </a:r>
          </a:p>
        </p:txBody>
      </p:sp>
      <p:sp>
        <p:nvSpPr>
          <p:cNvPr id="4180" name="Text Box 84"/>
          <p:cNvSpPr txBox="1">
            <a:spLocks noChangeArrowheads="1"/>
          </p:cNvSpPr>
          <p:nvPr/>
        </p:nvSpPr>
        <p:spPr bwMode="auto">
          <a:xfrm>
            <a:off x="3886200" y="609601"/>
            <a:ext cx="1066800" cy="701675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</a:rPr>
              <a:t>2</a:t>
            </a:r>
            <a:b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en-US" altLang="en-US" sz="2000" b="1">
                <a:solidFill>
                  <a:schemeClr val="bg1"/>
                </a:solidFill>
                <a:latin typeface="Arial Narrow" panose="020B0606020202030204" pitchFamily="34" charset="0"/>
              </a:rPr>
              <a:t>choices</a:t>
            </a:r>
          </a:p>
        </p:txBody>
      </p:sp>
      <p:sp>
        <p:nvSpPr>
          <p:cNvPr id="4181" name="Text Box 85"/>
          <p:cNvSpPr txBox="1">
            <a:spLocks noChangeArrowheads="1"/>
          </p:cNvSpPr>
          <p:nvPr/>
        </p:nvSpPr>
        <p:spPr bwMode="auto">
          <a:xfrm>
            <a:off x="7386639" y="294145"/>
            <a:ext cx="44069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 dirty="0">
                <a:solidFill>
                  <a:srgbClr val="006600"/>
                </a:solidFill>
                <a:latin typeface="Arial" panose="020B0604020202020204" pitchFamily="34" charset="0"/>
              </a:rPr>
              <a:t>We ended up with 12 possibilities</a:t>
            </a:r>
          </a:p>
        </p:txBody>
      </p:sp>
      <p:sp>
        <p:nvSpPr>
          <p:cNvPr id="4182" name="Text Box 86"/>
          <p:cNvSpPr txBox="1">
            <a:spLocks noChangeArrowheads="1"/>
          </p:cNvSpPr>
          <p:nvPr/>
        </p:nvSpPr>
        <p:spPr bwMode="auto">
          <a:xfrm>
            <a:off x="1676401" y="1447800"/>
            <a:ext cx="2043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2 </a:t>
            </a:r>
            <a:r>
              <a:rPr lang="en-US" altLang="en-US">
                <a:sym typeface="Symbol" panose="05050102010706020507" pitchFamily="18" charset="2"/>
              </a:rPr>
              <a:t> </a:t>
            </a:r>
            <a:r>
              <a:rPr lang="en-US" altLang="en-US"/>
              <a:t>3 </a:t>
            </a:r>
            <a:r>
              <a:rPr lang="en-US" altLang="en-US">
                <a:sym typeface="Symbol" panose="05050102010706020507" pitchFamily="18" charset="2"/>
              </a:rPr>
              <a:t></a:t>
            </a:r>
            <a:r>
              <a:rPr lang="en-US" altLang="en-US"/>
              <a:t> 2 = 12</a:t>
            </a:r>
          </a:p>
        </p:txBody>
      </p:sp>
    </p:spTree>
    <p:extLst>
      <p:ext uri="{BB962C8B-B14F-4D97-AF65-F5344CB8AC3E}">
        <p14:creationId xmlns:p14="http://schemas.microsoft.com/office/powerpoint/2010/main" xmlns="" val="180934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500"/>
                                        <p:tgtEl>
                                          <p:spTgt spid="4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500"/>
                                        <p:tgtEl>
                                          <p:spTgt spid="4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4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4" dur="500"/>
                                        <p:tgtEl>
                                          <p:spTgt spid="4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4" grpId="0" autoUpdateAnimBg="0"/>
      <p:bldP spid="4165" grpId="0" animBg="1" autoUpdateAnimBg="0"/>
      <p:bldP spid="4166" grpId="0" animBg="1" autoUpdateAnimBg="0"/>
      <p:bldP spid="4167" grpId="0" animBg="1" autoUpdateAnimBg="0"/>
      <p:bldP spid="4168" grpId="0" animBg="1" autoUpdateAnimBg="0"/>
      <p:bldP spid="4169" grpId="0" animBg="1" autoUpdateAnimBg="0"/>
      <p:bldP spid="4170" grpId="0" animBg="1" autoUpdateAnimBg="0"/>
      <p:bldP spid="4171" grpId="0" animBg="1" autoUpdateAnimBg="0"/>
      <p:bldP spid="4172" grpId="0" animBg="1" autoUpdateAnimBg="0"/>
      <p:bldP spid="4173" grpId="0" animBg="1" autoUpdateAnimBg="0"/>
      <p:bldP spid="4174" grpId="0" animBg="1" autoUpdateAnimBg="0"/>
      <p:bldP spid="4175" grpId="0" animBg="1" autoUpdateAnimBg="0"/>
      <p:bldP spid="4176" grpId="0" animBg="1" autoUpdateAnimBg="0"/>
      <p:bldP spid="4177" grpId="0" autoUpdateAnimBg="0"/>
      <p:bldP spid="4178" grpId="0" animBg="1" autoUpdateAnimBg="0"/>
      <p:bldP spid="4179" grpId="0" animBg="1" autoUpdateAnimBg="0"/>
      <p:bldP spid="4180" grpId="0" animBg="1" autoUpdateAnimBg="0"/>
      <p:bldP spid="4181" grpId="0" autoUpdateAnimBg="0"/>
      <p:bldP spid="418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8"/>
          <p:cNvGrpSpPr>
            <a:grpSpLocks/>
          </p:cNvGrpSpPr>
          <p:nvPr/>
        </p:nvGrpSpPr>
        <p:grpSpPr bwMode="auto">
          <a:xfrm>
            <a:off x="242541" y="0"/>
            <a:ext cx="11701188" cy="3067051"/>
            <a:chOff x="-833" y="240"/>
            <a:chExt cx="6127" cy="1932"/>
          </a:xfrm>
        </p:grpSpPr>
        <p:sp>
          <p:nvSpPr>
            <p:cNvPr id="2" name="Text Box 2"/>
            <p:cNvSpPr txBox="1">
              <a:spLocks noChangeArrowheads="1"/>
            </p:cNvSpPr>
            <p:nvPr/>
          </p:nvSpPr>
          <p:spPr bwMode="auto">
            <a:xfrm>
              <a:off x="-833" y="240"/>
              <a:ext cx="6127" cy="1590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200" dirty="0">
                  <a:solidFill>
                    <a:srgbClr val="CCCCFF"/>
                  </a:solidFill>
                  <a:latin typeface="Arial Black" panose="020B0A04020102020204" pitchFamily="34" charset="0"/>
                </a:rPr>
                <a:t>Multiplication Principle of Counting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 dirty="0">
                  <a:solidFill>
                    <a:srgbClr val="CCCCFF"/>
                  </a:solidFill>
                  <a:latin typeface="Arial" panose="020B0604020202020204" pitchFamily="34" charset="0"/>
                </a:rPr>
                <a:t>If a task consists of a sequence of choices in which there are </a:t>
              </a:r>
              <a:r>
                <a:rPr lang="en-US" altLang="en-US" sz="2800" i="1" dirty="0">
                  <a:solidFill>
                    <a:srgbClr val="CCCCFF"/>
                  </a:solidFill>
                  <a:latin typeface="Arial" panose="020B0604020202020204" pitchFamily="34" charset="0"/>
                </a:rPr>
                <a:t>p</a:t>
              </a:r>
              <a:r>
                <a:rPr lang="en-US" altLang="en-US" sz="2800" dirty="0">
                  <a:solidFill>
                    <a:srgbClr val="CCCCFF"/>
                  </a:solidFill>
                  <a:latin typeface="Arial" panose="020B0604020202020204" pitchFamily="34" charset="0"/>
                </a:rPr>
                <a:t> selections for the first choice, </a:t>
              </a:r>
              <a:r>
                <a:rPr lang="en-US" altLang="en-US" sz="2800" i="1" dirty="0">
                  <a:solidFill>
                    <a:srgbClr val="CCCCFF"/>
                  </a:solidFill>
                  <a:latin typeface="Arial" panose="020B0604020202020204" pitchFamily="34" charset="0"/>
                </a:rPr>
                <a:t>q</a:t>
              </a:r>
              <a:r>
                <a:rPr lang="en-US" altLang="en-US" sz="2800" dirty="0">
                  <a:solidFill>
                    <a:srgbClr val="CCCCFF"/>
                  </a:solidFill>
                  <a:latin typeface="Arial" panose="020B0604020202020204" pitchFamily="34" charset="0"/>
                </a:rPr>
                <a:t> selections for the second choice, </a:t>
              </a:r>
              <a:r>
                <a:rPr lang="en-US" altLang="en-US" sz="2800" i="1" dirty="0">
                  <a:solidFill>
                    <a:srgbClr val="CCCCFF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2800" dirty="0">
                  <a:solidFill>
                    <a:srgbClr val="CCCCFF"/>
                  </a:solidFill>
                  <a:latin typeface="Arial" panose="020B0604020202020204" pitchFamily="34" charset="0"/>
                </a:rPr>
                <a:t> selections for the third choice, and so on, then the task of making these selections can be done in different ways.</a:t>
              </a:r>
              <a:endParaRPr lang="en-US" altLang="en-US" sz="2800" dirty="0">
                <a:solidFill>
                  <a:srgbClr val="CCCC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26" name="Text Box 4"/>
            <p:cNvSpPr txBox="1">
              <a:spLocks noChangeArrowheads="1"/>
            </p:cNvSpPr>
            <p:nvPr/>
          </p:nvSpPr>
          <p:spPr bwMode="auto">
            <a:xfrm>
              <a:off x="1572" y="1765"/>
              <a:ext cx="1488" cy="407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600" i="1" dirty="0">
                  <a:solidFill>
                    <a:srgbClr val="CCCCFF"/>
                  </a:solidFill>
                  <a:latin typeface="Arial" panose="020B0604020202020204" pitchFamily="34" charset="0"/>
                </a:rPr>
                <a:t>p</a:t>
              </a:r>
              <a:r>
                <a:rPr lang="en-US" altLang="en-US" sz="3600" dirty="0">
                  <a:solidFill>
                    <a:srgbClr val="CCCCFF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3600" dirty="0">
                  <a:solidFill>
                    <a:srgbClr val="CCCC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</a:t>
              </a:r>
              <a:r>
                <a:rPr lang="en-US" altLang="en-US" sz="3600" dirty="0">
                  <a:solidFill>
                    <a:srgbClr val="CCCC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i="1" dirty="0">
                  <a:solidFill>
                    <a:srgbClr val="CCCC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</a:t>
              </a:r>
              <a:r>
                <a:rPr lang="en-US" altLang="en-US" sz="3600" dirty="0">
                  <a:solidFill>
                    <a:srgbClr val="CCCC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dirty="0">
                  <a:solidFill>
                    <a:srgbClr val="CCCCFF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en-US" sz="3600" dirty="0">
                  <a:solidFill>
                    <a:srgbClr val="CCCC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i="1" dirty="0">
                  <a:solidFill>
                    <a:srgbClr val="CCCC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</a:t>
              </a:r>
              <a:r>
                <a:rPr lang="en-US" altLang="en-US" sz="3600" dirty="0">
                  <a:solidFill>
                    <a:srgbClr val="CCCC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dirty="0">
                  <a:solidFill>
                    <a:srgbClr val="CCCCFF"/>
                  </a:solidFill>
                  <a:sym typeface="Symbol" panose="05050102010706020507" pitchFamily="18" charset="2"/>
                </a:rPr>
                <a:t></a:t>
              </a:r>
              <a:r>
                <a:rPr lang="en-US" altLang="en-US" sz="3600" dirty="0">
                  <a:solidFill>
                    <a:srgbClr val="CCCC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altLang="en-US" sz="3600" dirty="0">
                  <a:solidFill>
                    <a:srgbClr val="CCCCFF"/>
                  </a:solidFill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</a:t>
              </a:r>
            </a:p>
          </p:txBody>
        </p:sp>
      </p:grp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297058"/>
            <a:ext cx="1219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Arial" panose="020B0604020202020204" pitchFamily="34" charset="0"/>
              </a:rPr>
              <a:t>EXAMPLE 2: If we have 6 different shirts, 4 different pants, 5 different pairs of socks and 3 different pairs of shoes, how many different outfits could we wear?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4721535" y="4487864"/>
            <a:ext cx="19221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</a:rPr>
              <a:t>6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n-US" altLang="en-US" dirty="0">
                <a:solidFill>
                  <a:srgbClr val="FF0000"/>
                </a:solidFill>
                <a:sym typeface="Symbol" panose="05050102010706020507" pitchFamily="18" charset="2"/>
              </a:rPr>
              <a:t></a:t>
            </a:r>
            <a:r>
              <a:rPr lang="en-US" alt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474135" y="4487864"/>
            <a:ext cx="19221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smtClean="0">
                <a:solidFill>
                  <a:srgbClr val="FF0000"/>
                </a:solidFill>
                <a:latin typeface="Arial" panose="020B0604020202020204" pitchFamily="34" charset="0"/>
              </a:rPr>
              <a:t>= 360 outfits</a:t>
            </a:r>
            <a:endParaRPr lang="en-US" alt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16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7" grpId="0" autoUpdateAnimBg="0"/>
      <p:bldP spid="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643063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/>
          <a:p>
            <a:r>
              <a:rPr lang="en" sz="3200" b="0" u="sng" dirty="0"/>
              <a:t>Practice Problem: </a:t>
            </a:r>
            <a:r>
              <a:rPr lang="en" sz="3200" b="0" dirty="0"/>
              <a:t>If you go into a sandwich shop and they have 4 different kinds of bread, 5 different meats, and 2 different kinds of cheeses how many combinations can you make?  </a:t>
            </a:r>
          </a:p>
        </p:txBody>
      </p:sp>
    </p:spTree>
    <p:extLst>
      <p:ext uri="{BB962C8B-B14F-4D97-AF65-F5344CB8AC3E}">
        <p14:creationId xmlns:p14="http://schemas.microsoft.com/office/powerpoint/2010/main" xmlns="" val="102779459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in HW Packet (top of pg. 1 – all)</a:t>
            </a:r>
          </a:p>
          <a:p>
            <a:r>
              <a:rPr lang="en-US" dirty="0" smtClean="0"/>
              <a:t>#2 in HW Packet (bottom of pg. 1 – all)</a:t>
            </a:r>
          </a:p>
          <a:p>
            <a:endParaRPr lang="en-US" dirty="0"/>
          </a:p>
          <a:p>
            <a:r>
              <a:rPr lang="en-US" dirty="0" smtClean="0"/>
              <a:t>HW Packets due Tuesday, 5/26!</a:t>
            </a:r>
          </a:p>
        </p:txBody>
      </p:sp>
    </p:spTree>
    <p:extLst>
      <p:ext uri="{BB962C8B-B14F-4D97-AF65-F5344CB8AC3E}">
        <p14:creationId xmlns:p14="http://schemas.microsoft.com/office/powerpoint/2010/main" xmlns="" val="29384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6479"/>
            <a:ext cx="10515600" cy="996286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</a:rPr>
              <a:t>Exit Ticket</a:t>
            </a:r>
            <a:endParaRPr lang="en-US" sz="6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631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Step #1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– Look around the room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Step #2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– Count the number of students in the class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accent6">
                    <a:lumMod val="50000"/>
                  </a:schemeClr>
                </a:solidFill>
              </a:rPr>
              <a:t>Step #3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– If Ms. Santos was to choose one student to be her favorite in the class, what is the probability that the student would be a girl? Give your answer in ratio form and in lowest terms.</a:t>
            </a:r>
            <a:endParaRPr lang="en-US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268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#1 in HW Packet (top of pg. 1 – all)</a:t>
            </a:r>
          </a:p>
          <a:p>
            <a:r>
              <a:rPr lang="en-US" dirty="0" smtClean="0"/>
              <a:t>#2 in HW Packet (bottom of pg. 1 – all)</a:t>
            </a:r>
          </a:p>
          <a:p>
            <a:endParaRPr lang="en-US" dirty="0"/>
          </a:p>
          <a:p>
            <a:r>
              <a:rPr lang="en-US" dirty="0" smtClean="0"/>
              <a:t>HW Packets due Tuesday, 5/26!</a:t>
            </a:r>
          </a:p>
        </p:txBody>
      </p:sp>
    </p:spTree>
    <p:extLst>
      <p:ext uri="{BB962C8B-B14F-4D97-AF65-F5344CB8AC3E}">
        <p14:creationId xmlns:p14="http://schemas.microsoft.com/office/powerpoint/2010/main" xmlns="" val="293845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rebuchet MS" charset="0"/>
              </a:rPr>
              <a:t>What is probability?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en-US" sz="3200" dirty="0">
                <a:latin typeface="+mj-lt"/>
              </a:rPr>
              <a:t>The probability of an event happening in a random experiment is the ratio (fraction) of the number of </a:t>
            </a:r>
            <a:r>
              <a:rPr lang="en-US" sz="3200" b="1" dirty="0">
                <a:solidFill>
                  <a:srgbClr val="FF0000"/>
                </a:solidFill>
                <a:latin typeface="+mj-lt"/>
              </a:rPr>
              <a:t>successful outcomes as the numerator </a:t>
            </a:r>
            <a:r>
              <a:rPr lang="en-US" sz="3200" dirty="0">
                <a:latin typeface="+mj-lt"/>
              </a:rPr>
              <a:t>over the </a:t>
            </a:r>
            <a:r>
              <a:rPr lang="en-US" sz="3200" b="1" dirty="0">
                <a:solidFill>
                  <a:srgbClr val="0000FF"/>
                </a:solidFill>
                <a:latin typeface="+mj-lt"/>
              </a:rPr>
              <a:t>total number of outcomes as the denominator</a:t>
            </a:r>
            <a:r>
              <a:rPr lang="en-US" sz="3200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27092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1981200" y="5970"/>
            <a:ext cx="8458200" cy="1470025"/>
          </a:xfrm>
        </p:spPr>
        <p:txBody>
          <a:bodyPr/>
          <a:lstStyle/>
          <a:p>
            <a:pPr eaLnBrk="1" hangingPunct="1"/>
            <a:r>
              <a:rPr lang="en-US" sz="9600" dirty="0" smtClean="0">
                <a:latin typeface="Trebuchet MS" charset="0"/>
              </a:rPr>
              <a:t>Probability</a:t>
            </a:r>
            <a:endParaRPr lang="en-US" sz="9600" dirty="0">
              <a:latin typeface="Trebuchet MS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2789318"/>
            <a:ext cx="4953000" cy="1752600"/>
          </a:xfrm>
        </p:spPr>
        <p:txBody>
          <a:bodyPr rtlCol="0">
            <a:noAutofit/>
          </a:bodyPr>
          <a:lstStyle/>
          <a:p>
            <a:pPr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What is the probability of a penny landing heads up when it is tossed?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04459" y="2465468"/>
            <a:ext cx="2405062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366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522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Probability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073"/>
            <a:ext cx="10515600" cy="286920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“Heads” side of the coin would be the only successful outcome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There are only two possible outcomes; “heads” or “tails”</a:t>
            </a:r>
          </a:p>
          <a:p>
            <a:pPr marL="0" indent="0">
              <a:buNone/>
            </a:pPr>
            <a:r>
              <a:rPr lang="en-US" dirty="0" smtClean="0"/>
              <a:t>                   </a:t>
            </a:r>
            <a:r>
              <a:rPr lang="en-US" dirty="0" smtClean="0">
                <a:solidFill>
                  <a:srgbClr val="FF0000"/>
                </a:solidFill>
              </a:rPr>
              <a:t>Successful Outcomes     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          </a:t>
            </a:r>
            <a:r>
              <a:rPr lang="en-US" sz="4800" dirty="0">
                <a:solidFill>
                  <a:srgbClr val="FF0000"/>
                </a:solidFill>
              </a:rPr>
              <a:t>1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 smtClean="0">
                <a:solidFill>
                  <a:srgbClr val="0000FF"/>
                </a:solidFill>
              </a:rPr>
              <a:t>Total Number of Outcomes   </a:t>
            </a:r>
            <a:r>
              <a:rPr lang="en-US" dirty="0" smtClean="0">
                <a:sym typeface="Wingdings"/>
              </a:rPr>
              <a:t>         </a:t>
            </a:r>
            <a:r>
              <a:rPr lang="en-US" sz="4800" dirty="0">
                <a:solidFill>
                  <a:srgbClr val="0000FF"/>
                </a:solidFill>
                <a:sym typeface="Wingdings"/>
              </a:rPr>
              <a:t>2</a:t>
            </a:r>
            <a:endParaRPr lang="en-US" sz="4800" dirty="0">
              <a:solidFill>
                <a:srgbClr val="0000FF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730063" y="3333222"/>
            <a:ext cx="13335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7142170" y="2603308"/>
            <a:ext cx="509286" cy="578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42170" y="3389702"/>
            <a:ext cx="509286" cy="5787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15370" y="4237190"/>
            <a:ext cx="10515600" cy="1477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4400" dirty="0" smtClean="0"/>
              <a:t>So, there is a </a:t>
            </a:r>
            <a:r>
              <a:rPr lang="en-US" sz="4400" dirty="0" smtClean="0">
                <a:solidFill>
                  <a:srgbClr val="7030A0"/>
                </a:solidFill>
              </a:rPr>
              <a:t>½</a:t>
            </a:r>
            <a:r>
              <a:rPr lang="en-US" sz="4400" dirty="0" smtClean="0"/>
              <a:t>, or </a:t>
            </a:r>
            <a:r>
              <a:rPr lang="en-US" sz="4400" dirty="0" smtClean="0">
                <a:solidFill>
                  <a:srgbClr val="7030A0"/>
                </a:solidFill>
              </a:rPr>
              <a:t>1 out of 2</a:t>
            </a:r>
            <a:r>
              <a:rPr lang="en-US" sz="4400" dirty="0" smtClean="0"/>
              <a:t> chance of flipping a coin and getting a “head.”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xmlns="" val="335023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Placeholder 23"/>
          <p:cNvSpPr>
            <a:spLocks noGrp="1"/>
          </p:cNvSpPr>
          <p:nvPr>
            <p:ph type="body" sz="half" idx="2"/>
          </p:nvPr>
        </p:nvSpPr>
        <p:spPr>
          <a:xfrm>
            <a:off x="5883763" y="1069075"/>
            <a:ext cx="5609405" cy="4724400"/>
          </a:xfrm>
        </p:spPr>
        <p:txBody>
          <a:bodyPr>
            <a:noAutofit/>
          </a:bodyPr>
          <a:lstStyle/>
          <a:p>
            <a:pPr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What is the probability that a green candy will be pulled out on the first try?</a:t>
            </a: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+mj-lt"/>
            </a:endParaRP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+mj-lt"/>
            </a:endParaRPr>
          </a:p>
          <a:p>
            <a:pPr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Blue candy?</a:t>
            </a: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+mj-lt"/>
            </a:endParaRPr>
          </a:p>
          <a:p>
            <a:pPr>
              <a:buClr>
                <a:schemeClr val="accent3"/>
              </a:buClr>
              <a:defRPr/>
            </a:pPr>
            <a:endParaRPr lang="en-US" sz="3200" dirty="0">
              <a:latin typeface="+mj-lt"/>
            </a:endParaRPr>
          </a:p>
          <a:p>
            <a:pPr>
              <a:buClr>
                <a:schemeClr val="accent3"/>
              </a:buClr>
              <a:defRPr/>
            </a:pPr>
            <a:r>
              <a:rPr lang="en-US" sz="3200" dirty="0">
                <a:latin typeface="+mj-lt"/>
              </a:rPr>
              <a:t>Red candy?</a:t>
            </a:r>
          </a:p>
        </p:txBody>
      </p:sp>
      <p:grpSp>
        <p:nvGrpSpPr>
          <p:cNvPr id="12291" name="Group 1048"/>
          <p:cNvGrpSpPr>
            <a:grpSpLocks noGrp="1"/>
          </p:cNvGrpSpPr>
          <p:nvPr/>
        </p:nvGrpSpPr>
        <p:grpSpPr bwMode="auto">
          <a:xfrm>
            <a:off x="696302" y="1143000"/>
            <a:ext cx="4572000" cy="4572000"/>
            <a:chOff x="1632" y="2064"/>
            <a:chExt cx="2496" cy="1920"/>
          </a:xfrm>
        </p:grpSpPr>
        <p:sp>
          <p:nvSpPr>
            <p:cNvPr id="12292" name="Oval 1031"/>
            <p:cNvSpPr>
              <a:spLocks noChangeArrowheads="1"/>
            </p:cNvSpPr>
            <p:nvPr/>
          </p:nvSpPr>
          <p:spPr bwMode="auto">
            <a:xfrm>
              <a:off x="1632" y="2064"/>
              <a:ext cx="2496" cy="192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Oval 1032"/>
            <p:cNvSpPr>
              <a:spLocks noChangeArrowheads="1"/>
            </p:cNvSpPr>
            <p:nvPr/>
          </p:nvSpPr>
          <p:spPr bwMode="auto">
            <a:xfrm>
              <a:off x="2256" y="2304"/>
              <a:ext cx="288" cy="240"/>
            </a:xfrm>
            <a:prstGeom prst="ellipse">
              <a:avLst/>
            </a:prstGeom>
            <a:solidFill>
              <a:srgbClr val="23BD4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4" name="Oval 1033"/>
            <p:cNvSpPr>
              <a:spLocks noChangeArrowheads="1"/>
            </p:cNvSpPr>
            <p:nvPr/>
          </p:nvSpPr>
          <p:spPr bwMode="auto">
            <a:xfrm>
              <a:off x="2592" y="2448"/>
              <a:ext cx="288" cy="240"/>
            </a:xfrm>
            <a:prstGeom prst="ellipse">
              <a:avLst/>
            </a:prstGeom>
            <a:solidFill>
              <a:srgbClr val="23BD4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5" name="Oval 1034"/>
            <p:cNvSpPr>
              <a:spLocks noChangeArrowheads="1"/>
            </p:cNvSpPr>
            <p:nvPr/>
          </p:nvSpPr>
          <p:spPr bwMode="auto">
            <a:xfrm>
              <a:off x="2064" y="2640"/>
              <a:ext cx="288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Oval 1035"/>
            <p:cNvSpPr>
              <a:spLocks noChangeArrowheads="1"/>
            </p:cNvSpPr>
            <p:nvPr/>
          </p:nvSpPr>
          <p:spPr bwMode="auto">
            <a:xfrm>
              <a:off x="2736" y="2832"/>
              <a:ext cx="288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7" name="Oval 1036"/>
            <p:cNvSpPr>
              <a:spLocks noChangeArrowheads="1"/>
            </p:cNvSpPr>
            <p:nvPr/>
          </p:nvSpPr>
          <p:spPr bwMode="auto">
            <a:xfrm>
              <a:off x="2976" y="2352"/>
              <a:ext cx="288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8" name="Oval 1037"/>
            <p:cNvSpPr>
              <a:spLocks noChangeArrowheads="1"/>
            </p:cNvSpPr>
            <p:nvPr/>
          </p:nvSpPr>
          <p:spPr bwMode="auto">
            <a:xfrm>
              <a:off x="3072" y="3072"/>
              <a:ext cx="288" cy="240"/>
            </a:xfrm>
            <a:prstGeom prst="ellipse">
              <a:avLst/>
            </a:prstGeom>
            <a:solidFill>
              <a:srgbClr val="23BD4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Oval 1038"/>
            <p:cNvSpPr>
              <a:spLocks noChangeArrowheads="1"/>
            </p:cNvSpPr>
            <p:nvPr/>
          </p:nvSpPr>
          <p:spPr bwMode="auto">
            <a:xfrm>
              <a:off x="2256" y="3024"/>
              <a:ext cx="288" cy="240"/>
            </a:xfrm>
            <a:prstGeom prst="ellipse">
              <a:avLst/>
            </a:prstGeom>
            <a:solidFill>
              <a:srgbClr val="23BD4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Oval 1039"/>
            <p:cNvSpPr>
              <a:spLocks noChangeArrowheads="1"/>
            </p:cNvSpPr>
            <p:nvPr/>
          </p:nvSpPr>
          <p:spPr bwMode="auto">
            <a:xfrm>
              <a:off x="3360" y="2640"/>
              <a:ext cx="288" cy="240"/>
            </a:xfrm>
            <a:prstGeom prst="ellipse">
              <a:avLst/>
            </a:prstGeom>
            <a:solidFill>
              <a:srgbClr val="23BD4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1" name="Oval 1040"/>
            <p:cNvSpPr>
              <a:spLocks noChangeArrowheads="1"/>
            </p:cNvSpPr>
            <p:nvPr/>
          </p:nvSpPr>
          <p:spPr bwMode="auto">
            <a:xfrm>
              <a:off x="2592" y="3264"/>
              <a:ext cx="288" cy="240"/>
            </a:xfrm>
            <a:prstGeom prst="ellipse">
              <a:avLst/>
            </a:prstGeom>
            <a:solidFill>
              <a:srgbClr val="23BD4B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2" name="Oval 1041"/>
            <p:cNvSpPr>
              <a:spLocks noChangeArrowheads="1"/>
            </p:cNvSpPr>
            <p:nvPr/>
          </p:nvSpPr>
          <p:spPr bwMode="auto">
            <a:xfrm>
              <a:off x="3456" y="2976"/>
              <a:ext cx="288" cy="24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Oval 1042"/>
            <p:cNvSpPr>
              <a:spLocks noChangeArrowheads="1"/>
            </p:cNvSpPr>
            <p:nvPr/>
          </p:nvSpPr>
          <p:spPr bwMode="auto">
            <a:xfrm>
              <a:off x="1968" y="3312"/>
              <a:ext cx="288" cy="24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4" name="Oval 1043"/>
            <p:cNvSpPr>
              <a:spLocks noChangeArrowheads="1"/>
            </p:cNvSpPr>
            <p:nvPr/>
          </p:nvSpPr>
          <p:spPr bwMode="auto">
            <a:xfrm>
              <a:off x="1776" y="2784"/>
              <a:ext cx="288" cy="24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5" name="Oval 1044"/>
            <p:cNvSpPr>
              <a:spLocks noChangeArrowheads="1"/>
            </p:cNvSpPr>
            <p:nvPr/>
          </p:nvSpPr>
          <p:spPr bwMode="auto">
            <a:xfrm>
              <a:off x="2688" y="2160"/>
              <a:ext cx="288" cy="24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6" name="Oval 1045"/>
            <p:cNvSpPr>
              <a:spLocks noChangeArrowheads="1"/>
            </p:cNvSpPr>
            <p:nvPr/>
          </p:nvSpPr>
          <p:spPr bwMode="auto">
            <a:xfrm>
              <a:off x="3360" y="2304"/>
              <a:ext cx="288" cy="24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7" name="Oval 1046"/>
            <p:cNvSpPr>
              <a:spLocks noChangeArrowheads="1"/>
            </p:cNvSpPr>
            <p:nvPr/>
          </p:nvSpPr>
          <p:spPr bwMode="auto">
            <a:xfrm>
              <a:off x="3360" y="3408"/>
              <a:ext cx="288" cy="24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95222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Example Problem #1.</a:t>
            </a:r>
            <a:endParaRPr lang="en-US" sz="54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TextBox 1"/>
              <p:cNvSpPr txBox="1"/>
              <p:nvPr/>
            </p:nvSpPr>
            <p:spPr>
              <a:xfrm>
                <a:off x="8516202" y="2114550"/>
                <a:ext cx="1801006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sz="4400" b="0" i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4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4400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202" y="2114550"/>
                <a:ext cx="1801006" cy="127208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2" name="TextBox 21"/>
              <p:cNvSpPr txBox="1"/>
              <p:nvPr/>
            </p:nvSpPr>
            <p:spPr>
              <a:xfrm>
                <a:off x="8551845" y="3598744"/>
                <a:ext cx="753411" cy="133049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4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1845" y="3598744"/>
                <a:ext cx="753411" cy="1330492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3" name="TextBox 22"/>
              <p:cNvSpPr txBox="1"/>
              <p:nvPr/>
            </p:nvSpPr>
            <p:spPr>
              <a:xfrm>
                <a:off x="9622546" y="3598744"/>
                <a:ext cx="1019125" cy="12720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440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4400" dirty="0">
                  <a:solidFill>
                    <a:srgbClr val="0000FF"/>
                  </a:solidFill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2546" y="3598744"/>
                <a:ext cx="1019125" cy="127208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25" name="TextBox 24"/>
              <p:cNvSpPr txBox="1"/>
              <p:nvPr/>
            </p:nvSpPr>
            <p:spPr>
              <a:xfrm>
                <a:off x="8516201" y="5234286"/>
                <a:ext cx="753411" cy="12695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4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4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201" y="5234286"/>
                <a:ext cx="753411" cy="1269578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9316330" y="2057400"/>
            <a:ext cx="1021070" cy="133663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535479" y="2000249"/>
            <a:ext cx="780851" cy="14516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8601476" y="3609081"/>
            <a:ext cx="714853" cy="1444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9689895" y="3678057"/>
            <a:ext cx="951776" cy="1444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8452662" y="5211250"/>
            <a:ext cx="951776" cy="1444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857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 cstate="print"/>
          <a:srcRect l="28605" t="17791" r="15224" b="54601"/>
          <a:stretch>
            <a:fillRect/>
          </a:stretch>
        </p:blipFill>
        <p:spPr bwMode="auto">
          <a:xfrm>
            <a:off x="0" y="895222"/>
            <a:ext cx="12192000" cy="4544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38200" y="0"/>
            <a:ext cx="10515600" cy="895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Example Problem #2.</a:t>
            </a:r>
            <a:endParaRPr lang="en-US" sz="5400" b="1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5" name="TextBox 4"/>
              <p:cNvSpPr txBox="1"/>
              <p:nvPr/>
            </p:nvSpPr>
            <p:spPr>
              <a:xfrm>
                <a:off x="723331" y="2552131"/>
                <a:ext cx="1064526" cy="1015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31" y="2552131"/>
                <a:ext cx="1064526" cy="1015727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6" name="TextBox 5"/>
              <p:cNvSpPr txBox="1"/>
              <p:nvPr/>
            </p:nvSpPr>
            <p:spPr>
              <a:xfrm>
                <a:off x="7808793" y="2552130"/>
                <a:ext cx="1064526" cy="1015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8793" y="2552130"/>
                <a:ext cx="1064526" cy="1015727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7" name="TextBox 6"/>
              <p:cNvSpPr txBox="1"/>
              <p:nvPr/>
            </p:nvSpPr>
            <p:spPr>
              <a:xfrm>
                <a:off x="7112757" y="4120589"/>
                <a:ext cx="1064526" cy="10157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12757" y="4120589"/>
                <a:ext cx="1064526" cy="1015727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8177283" y="4114298"/>
                <a:ext cx="1335206" cy="10540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400" dirty="0" smtClean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sz="4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11</m:t>
                        </m:r>
                      </m:den>
                    </m:f>
                  </m:oMath>
                </a14:m>
                <a:endParaRPr lang="en-US" sz="4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7283" y="4114298"/>
                <a:ext cx="1335206" cy="1054006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l="-18265" b="-132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9" name="TextBox 8"/>
              <p:cNvSpPr txBox="1"/>
              <p:nvPr/>
            </p:nvSpPr>
            <p:spPr>
              <a:xfrm>
                <a:off x="723330" y="4134978"/>
                <a:ext cx="1765869" cy="10175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US" sz="32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30" y="4134978"/>
                <a:ext cx="1765869" cy="1017523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192205" y="2564118"/>
            <a:ext cx="2606723" cy="1015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73735" y="4191867"/>
            <a:ext cx="1403067" cy="1015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12758" y="4152577"/>
            <a:ext cx="1064526" cy="1015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177284" y="4152576"/>
            <a:ext cx="1542196" cy="1015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13490" y="4179880"/>
            <a:ext cx="1403067" cy="1015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10378" y="1033721"/>
            <a:ext cx="39187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22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991956" y="3162814"/>
            <a:ext cx="698199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22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7112757" y="2622962"/>
            <a:ext cx="2606723" cy="1015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690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4256" y="33114"/>
            <a:ext cx="7583488" cy="1143000"/>
          </a:xfrm>
          <a:ln>
            <a:miter lim="800000"/>
            <a:headEnd/>
            <a:tailEnd/>
          </a:ln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+mj-ea"/>
                <a:cs typeface="+mj-cs"/>
              </a:rPr>
              <a:t>Theoretical Probability</a:t>
            </a:r>
            <a:endParaRPr lang="en-US" dirty="0">
              <a:solidFill>
                <a:schemeClr val="tx1">
                  <a:lumMod val="90000"/>
                  <a:lumOff val="1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6114"/>
            <a:ext cx="10515600" cy="4935017"/>
          </a:xfrm>
        </p:spPr>
        <p:txBody>
          <a:bodyPr/>
          <a:lstStyle/>
          <a:p>
            <a:r>
              <a:rPr lang="en-US" sz="4400" b="1" u="sng" dirty="0">
                <a:latin typeface="Corbel" charset="0"/>
                <a:ea typeface="ＭＳ Ｐゴシック" charset="0"/>
              </a:rPr>
              <a:t>Theoretical probability</a:t>
            </a:r>
            <a:r>
              <a:rPr lang="en-US" sz="4400" dirty="0">
                <a:latin typeface="Corbel" charset="0"/>
                <a:ea typeface="ＭＳ Ｐゴシック" charset="0"/>
              </a:rPr>
              <a:t> </a:t>
            </a:r>
            <a:r>
              <a:rPr lang="en-US" sz="4400" dirty="0" smtClean="0">
                <a:latin typeface="Corbel" charset="0"/>
                <a:ea typeface="ＭＳ Ｐゴシック" charset="0"/>
              </a:rPr>
              <a:t>is </a:t>
            </a:r>
            <a:r>
              <a:rPr lang="en-US" sz="4400" dirty="0"/>
              <a:t>the number of possible ways an event can happen compared to all possible </a:t>
            </a:r>
            <a:r>
              <a:rPr lang="en-US" sz="4400" dirty="0" smtClean="0"/>
              <a:t>outcomes. It </a:t>
            </a:r>
            <a:r>
              <a:rPr lang="en-US" sz="4400" dirty="0" smtClean="0">
                <a:latin typeface="Corbel" charset="0"/>
                <a:ea typeface="ＭＳ Ｐゴシック" charset="0"/>
              </a:rPr>
              <a:t>is </a:t>
            </a:r>
            <a:r>
              <a:rPr lang="en-US" sz="4400" dirty="0">
                <a:latin typeface="Corbel" charset="0"/>
                <a:ea typeface="ＭＳ Ｐゴシック" charset="0"/>
              </a:rPr>
              <a:t>based on mathematical reasoning.</a:t>
            </a:r>
            <a:endParaRPr lang="en-US" sz="4400" b="1" u="sng" dirty="0">
              <a:latin typeface="Corbel" charset="0"/>
              <a:ea typeface="ＭＳ Ｐゴシック" charset="0"/>
            </a:endParaRPr>
          </a:p>
          <a:p>
            <a:pPr eaLnBrk="1" hangingPunct="1"/>
            <a:r>
              <a:rPr lang="en-US" sz="4400" b="1" u="sng" dirty="0">
                <a:latin typeface="Corbel" charset="0"/>
                <a:ea typeface="ＭＳ Ｐゴシック" charset="0"/>
              </a:rPr>
              <a:t>Formula: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636540492"/>
              </p:ext>
            </p:extLst>
          </p:nvPr>
        </p:nvGraphicFramePr>
        <p:xfrm>
          <a:off x="2097277" y="4383432"/>
          <a:ext cx="8763000" cy="1325562"/>
        </p:xfrm>
        <a:graphic>
          <a:graphicData uri="http://schemas.openxmlformats.org/presentationml/2006/ole">
            <p:oleObj spid="_x0000_s1056" name="Equation" r:id="rId3" imgW="2587320" imgH="3837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21242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580</TotalTime>
  <Words>929</Words>
  <Application>Microsoft Office PowerPoint</Application>
  <PresentationFormat>Custom</PresentationFormat>
  <Paragraphs>157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Equation</vt:lpstr>
      <vt:lpstr>ANNOUNCEMENTS -Pick up your assigned calculator</vt:lpstr>
      <vt:lpstr>#1 Theoretical &amp; Experimental Probability</vt:lpstr>
      <vt:lpstr>Homework</vt:lpstr>
      <vt:lpstr>What is probability?</vt:lpstr>
      <vt:lpstr>Probability</vt:lpstr>
      <vt:lpstr>Probability</vt:lpstr>
      <vt:lpstr>Example Problem #1.</vt:lpstr>
      <vt:lpstr>Slide 8</vt:lpstr>
      <vt:lpstr>Theoretical Probability</vt:lpstr>
      <vt:lpstr>Slide 10</vt:lpstr>
      <vt:lpstr>Slide 11</vt:lpstr>
      <vt:lpstr>BRAIN BREAK #1</vt:lpstr>
      <vt:lpstr>Experimental Probability</vt:lpstr>
      <vt:lpstr>Slide 14</vt:lpstr>
      <vt:lpstr>Slide 15</vt:lpstr>
      <vt:lpstr>Homework</vt:lpstr>
      <vt:lpstr>BRAIN BREAK #2</vt:lpstr>
      <vt:lpstr>#2 Counting Principle of Multiplication</vt:lpstr>
      <vt:lpstr>Slide 19</vt:lpstr>
      <vt:lpstr>Slide 20</vt:lpstr>
      <vt:lpstr>Slide 21</vt:lpstr>
      <vt:lpstr>Practice Problem: If you go into a sandwich shop and they have 4 different kinds of bread, 5 different meats, and 2 different kinds of cheeses how many combinations can you make?  </vt:lpstr>
      <vt:lpstr>Homework</vt:lpstr>
      <vt:lpstr>Exit Ticket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8 - Probability</dc:title>
  <dc:creator>Tim Enrico</dc:creator>
  <cp:lastModifiedBy>francinec.santos</cp:lastModifiedBy>
  <cp:revision>38</cp:revision>
  <dcterms:created xsi:type="dcterms:W3CDTF">2014-01-26T18:10:47Z</dcterms:created>
  <dcterms:modified xsi:type="dcterms:W3CDTF">2015-05-18T11:12:11Z</dcterms:modified>
</cp:coreProperties>
</file>