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76" r:id="rId4"/>
    <p:sldId id="277" r:id="rId5"/>
    <p:sldId id="258" r:id="rId6"/>
    <p:sldId id="266" r:id="rId7"/>
    <p:sldId id="267" r:id="rId8"/>
    <p:sldId id="273" r:id="rId9"/>
    <p:sldId id="275" r:id="rId10"/>
    <p:sldId id="274" r:id="rId11"/>
    <p:sldId id="268" r:id="rId12"/>
    <p:sldId id="26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58" autoAdjust="0"/>
  </p:normalViewPr>
  <p:slideViewPr>
    <p:cSldViewPr snapToGrid="0">
      <p:cViewPr varScale="1">
        <p:scale>
          <a:sx n="59" d="100"/>
          <a:sy n="59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8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6CF8-1071-473B-A791-0CC14E899D8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05EF9-63FF-448E-86B3-3A55ADAF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90 – 56 = 34</a:t>
            </a:r>
          </a:p>
          <a:p>
            <a:pPr marL="228600" indent="-228600">
              <a:buAutoNum type="arabicPeriod"/>
            </a:pPr>
            <a:r>
              <a:rPr lang="en-US" dirty="0" smtClean="0"/>
              <a:t>180 – 56 = 124</a:t>
            </a:r>
          </a:p>
          <a:p>
            <a:pPr marL="228600" indent="-228600">
              <a:buAutoNum type="arabicPeriod"/>
            </a:pPr>
            <a:r>
              <a:rPr lang="en-US" dirty="0" smtClean="0"/>
              <a:t>90 – 22 = 68</a:t>
            </a:r>
          </a:p>
          <a:p>
            <a:pPr marL="228600" indent="-228600">
              <a:buAutoNum type="arabicPeriod"/>
            </a:pPr>
            <a:r>
              <a:rPr lang="en-US" dirty="0" smtClean="0"/>
              <a:t>180 – 22 = 158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5EF9-63FF-448E-86B3-3A55ADAFBF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5EF9-63FF-448E-86B3-3A55ADAFBF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1: 31 + 52 = 83</a:t>
            </a:r>
          </a:p>
          <a:p>
            <a:r>
              <a:rPr lang="en-US" dirty="0" smtClean="0"/>
              <a:t>EXAMPLE 2: 176 – 130 = 46</a:t>
            </a:r>
          </a:p>
          <a:p>
            <a:r>
              <a:rPr lang="en-US" dirty="0" smtClean="0"/>
              <a:t>EXAMPLE</a:t>
            </a:r>
            <a:r>
              <a:rPr lang="en-US" baseline="0" dirty="0" smtClean="0"/>
              <a:t> 3: 145 = 10x + 2x + 13</a:t>
            </a:r>
          </a:p>
          <a:p>
            <a:r>
              <a:rPr lang="en-US" baseline="0" dirty="0" smtClean="0"/>
              <a:t>	145 = 12x + 13</a:t>
            </a:r>
          </a:p>
          <a:p>
            <a:r>
              <a:rPr lang="en-US" baseline="0" dirty="0" smtClean="0"/>
              <a:t>	132 = 12x</a:t>
            </a:r>
          </a:p>
          <a:p>
            <a:r>
              <a:rPr lang="en-US" baseline="0" dirty="0" smtClean="0"/>
              <a:t>	11 = x</a:t>
            </a:r>
          </a:p>
          <a:p>
            <a:r>
              <a:rPr lang="en-US" baseline="0" dirty="0" smtClean="0"/>
              <a:t>	2(11) + 13 = 35</a:t>
            </a:r>
          </a:p>
          <a:p>
            <a:r>
              <a:rPr lang="en-US" baseline="0" dirty="0" smtClean="0"/>
              <a:t>EXAMPLE 4: 17x + 8 = 42 + 12x – 4</a:t>
            </a:r>
          </a:p>
          <a:p>
            <a:r>
              <a:rPr lang="en-US" baseline="0" dirty="0" smtClean="0"/>
              <a:t>	17x + 8 = 38 + 12x</a:t>
            </a:r>
          </a:p>
          <a:p>
            <a:r>
              <a:rPr lang="en-US" baseline="0" dirty="0" smtClean="0"/>
              <a:t>	5x + 8 = 38</a:t>
            </a:r>
          </a:p>
          <a:p>
            <a:r>
              <a:rPr lang="en-US" baseline="0" dirty="0" smtClean="0"/>
              <a:t>	5x = 30</a:t>
            </a:r>
          </a:p>
          <a:p>
            <a:r>
              <a:rPr lang="en-US" baseline="0" dirty="0" smtClean="0"/>
              <a:t>	x = 6</a:t>
            </a:r>
          </a:p>
          <a:p>
            <a:r>
              <a:rPr lang="en-US" baseline="0" dirty="0" smtClean="0"/>
              <a:t>	17(6) + 8</a:t>
            </a:r>
          </a:p>
          <a:p>
            <a:r>
              <a:rPr lang="en-US" baseline="0" dirty="0" smtClean="0"/>
              <a:t>	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5EF9-63FF-448E-86B3-3A55ADAFBF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</a:t>
            </a:r>
            <a:r>
              <a:rPr lang="en-US" baseline="0" dirty="0" smtClean="0"/>
              <a:t> 110 – 20 = 90</a:t>
            </a:r>
          </a:p>
          <a:p>
            <a:r>
              <a:rPr lang="en-US" baseline="0" dirty="0" smtClean="0"/>
              <a:t>6: 153 – 61 = 92</a:t>
            </a:r>
          </a:p>
          <a:p>
            <a:r>
              <a:rPr lang="en-US" baseline="0" dirty="0" smtClean="0"/>
              <a:t>7: 16x + 4 = 110 + 3x + 11</a:t>
            </a:r>
          </a:p>
          <a:p>
            <a:r>
              <a:rPr lang="en-US" baseline="0" dirty="0" smtClean="0"/>
              <a:t>	16x + 4 = 3x + 121</a:t>
            </a:r>
          </a:p>
          <a:p>
            <a:r>
              <a:rPr lang="en-US" baseline="0" dirty="0" smtClean="0"/>
              <a:t>	13x + 4 = 121</a:t>
            </a:r>
          </a:p>
          <a:p>
            <a:r>
              <a:rPr lang="en-US" baseline="0" dirty="0" smtClean="0"/>
              <a:t>	13x = 117</a:t>
            </a:r>
          </a:p>
          <a:p>
            <a:r>
              <a:rPr lang="en-US" baseline="0" dirty="0" smtClean="0"/>
              <a:t>	x = 9</a:t>
            </a:r>
          </a:p>
          <a:p>
            <a:r>
              <a:rPr lang="en-US" baseline="0" dirty="0" smtClean="0"/>
              <a:t>8: 175 = 17x – 3 + 17x + 8</a:t>
            </a:r>
          </a:p>
          <a:p>
            <a:r>
              <a:rPr lang="en-US" baseline="0" dirty="0" smtClean="0"/>
              <a:t>	175 = 34x + 5</a:t>
            </a:r>
          </a:p>
          <a:p>
            <a:r>
              <a:rPr lang="en-US" baseline="0" dirty="0" smtClean="0"/>
              <a:t>	170 = 34x</a:t>
            </a:r>
          </a:p>
          <a:p>
            <a:r>
              <a:rPr lang="en-US" baseline="0" smtClean="0"/>
              <a:t>	5 =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5EF9-63FF-448E-86B3-3A55ADAFBF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FDCC-1D32-4606-BD28-81BB142B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3065-2049-4792-9387-3D6CEFE89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5029" y="8561"/>
            <a:ext cx="3526971" cy="176943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-Find your new team</a:t>
            </a:r>
            <a:r>
              <a:rPr lang="en-US" sz="3000" b="1" u="sng" dirty="0" smtClean="0">
                <a:solidFill>
                  <a:srgbClr val="0070C0"/>
                </a:solidFill>
              </a:rPr>
              <a:t/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9" y="580775"/>
            <a:ext cx="86650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Use prior knowledge to define and draw an example of each of the following </a:t>
            </a:r>
            <a:r>
              <a:rPr lang="en-US" sz="2800" dirty="0" smtClean="0">
                <a:solidFill>
                  <a:srgbClr val="FF0000"/>
                </a:solidFill>
              </a:rPr>
              <a:t>angles on your WHITEBOARD: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66"/>
                </a:solidFill>
              </a:rPr>
              <a:t>Acute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00B050"/>
                </a:solidFill>
              </a:rPr>
              <a:t>Right</a:t>
            </a:r>
            <a:r>
              <a:rPr lang="en-US" sz="3200" dirty="0" smtClean="0">
                <a:solidFill>
                  <a:srgbClr val="FF0000"/>
                </a:solidFill>
              </a:rPr>
              <a:t>		   </a:t>
            </a:r>
            <a:r>
              <a:rPr lang="en-US" sz="3200" dirty="0" smtClean="0">
                <a:solidFill>
                  <a:srgbClr val="00B0F0"/>
                </a:solidFill>
              </a:rPr>
              <a:t>Obtuse</a:t>
            </a:r>
            <a:r>
              <a:rPr lang="en-US" sz="3200" dirty="0" smtClean="0">
                <a:solidFill>
                  <a:srgbClr val="FF0000"/>
                </a:solidFill>
              </a:rPr>
              <a:t>		</a:t>
            </a:r>
            <a:r>
              <a:rPr lang="en-US" sz="3200" dirty="0" smtClean="0">
                <a:solidFill>
                  <a:srgbClr val="7030A0"/>
                </a:solidFill>
              </a:rPr>
              <a:t>Straight</a:t>
            </a:r>
          </a:p>
          <a:p>
            <a:r>
              <a:rPr lang="en-US" sz="3200" dirty="0" smtClean="0">
                <a:solidFill>
                  <a:srgbClr val="FF0066"/>
                </a:solidFill>
              </a:rPr>
              <a:t>&lt; 90</a:t>
            </a:r>
            <a:r>
              <a:rPr lang="en-US" sz="3200" baseline="30000" dirty="0" smtClean="0">
                <a:solidFill>
                  <a:srgbClr val="FF0066"/>
                </a:solidFill>
              </a:rPr>
              <a:t>o	</a:t>
            </a:r>
            <a:r>
              <a:rPr lang="en-US" sz="3200" baseline="30000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00B050"/>
                </a:solidFill>
              </a:rPr>
              <a:t>= 90</a:t>
            </a:r>
            <a:r>
              <a:rPr lang="en-US" sz="3200" baseline="30000" dirty="0" smtClean="0">
                <a:solidFill>
                  <a:srgbClr val="00B05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	      </a:t>
            </a:r>
            <a:r>
              <a:rPr lang="en-US" sz="3200" dirty="0" smtClean="0">
                <a:solidFill>
                  <a:srgbClr val="00B0F0"/>
                </a:solidFill>
              </a:rPr>
              <a:t>&gt; 90</a:t>
            </a:r>
            <a:r>
              <a:rPr lang="en-US" sz="3200" baseline="30000" dirty="0" smtClean="0">
                <a:solidFill>
                  <a:srgbClr val="00B0F0"/>
                </a:solidFill>
              </a:rPr>
              <a:t>o</a:t>
            </a:r>
            <a:r>
              <a:rPr lang="en-US" sz="3200" dirty="0" smtClean="0">
                <a:solidFill>
                  <a:srgbClr val="00B0F0"/>
                </a:solidFill>
              </a:rPr>
              <a:t> but &lt; 180</a:t>
            </a:r>
            <a:r>
              <a:rPr lang="en-US" sz="3200" baseline="30000" dirty="0" smtClean="0">
                <a:solidFill>
                  <a:srgbClr val="00B0F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	 </a:t>
            </a:r>
            <a:r>
              <a:rPr lang="en-US" sz="3200" dirty="0" smtClean="0">
                <a:solidFill>
                  <a:srgbClr val="7030A0"/>
                </a:solidFill>
              </a:rPr>
              <a:t>= 180</a:t>
            </a:r>
            <a:r>
              <a:rPr lang="en-US" sz="3200" baseline="30000" dirty="0">
                <a:solidFill>
                  <a:srgbClr val="7030A0"/>
                </a:solidFill>
              </a:rPr>
              <a:t>o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477" y="3749457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FF0000"/>
                </a:solidFill>
              </a:rPr>
              <a:t>ON YOUR WARM UP SHEET: Write </a:t>
            </a:r>
            <a:r>
              <a:rPr lang="en-US" sz="2800" dirty="0">
                <a:solidFill>
                  <a:srgbClr val="FF0000"/>
                </a:solidFill>
              </a:rPr>
              <a:t>down the name of one of your classmates who you think embodies all 5 TRAIL traits the best and explain why you chose that person. </a:t>
            </a:r>
            <a:r>
              <a:rPr lang="en-US" sz="2800" i="1" dirty="0">
                <a:solidFill>
                  <a:srgbClr val="FF0000"/>
                </a:solidFill>
              </a:rPr>
              <a:t>(The TRAIL traits are Teamwork, Resourcefulness, Attitude, Integrity, &amp; Leadership – poster next to door)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FF0000"/>
                </a:solidFill>
              </a:rPr>
              <a:t>Create </a:t>
            </a:r>
            <a:r>
              <a:rPr lang="en-US" sz="2800" dirty="0">
                <a:solidFill>
                  <a:srgbClr val="FF0000"/>
                </a:solidFill>
              </a:rPr>
              <a:t>a cover page for Quarter 2 on page </a:t>
            </a:r>
            <a:r>
              <a:rPr lang="en-US" sz="2800" dirty="0" smtClean="0">
                <a:solidFill>
                  <a:srgbClr val="FF0000"/>
                </a:solidFill>
              </a:rPr>
              <a:t>31. </a:t>
            </a:r>
            <a:r>
              <a:rPr lang="en-US" sz="2800" dirty="0">
                <a:solidFill>
                  <a:srgbClr val="FF0000"/>
                </a:solidFill>
              </a:rPr>
              <a:t>Decorate it and color it however you want!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solidFill>
                  <a:srgbClr val="FF0000"/>
                </a:solidFill>
              </a:rPr>
              <a:t>Update </a:t>
            </a:r>
            <a:r>
              <a:rPr lang="en-US" sz="2800" dirty="0" smtClean="0">
                <a:solidFill>
                  <a:srgbClr val="FF0000"/>
                </a:solidFill>
              </a:rPr>
              <a:t>TOC.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25757" t="22507" r="34443" b="10818"/>
          <a:stretch/>
        </p:blipFill>
        <p:spPr>
          <a:xfrm>
            <a:off x="29029" y="2716049"/>
            <a:ext cx="1231901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477" y="2027981"/>
            <a:ext cx="1530478" cy="162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41397" t="10301" r="23831" b="8264"/>
          <a:stretch/>
        </p:blipFill>
        <p:spPr>
          <a:xfrm>
            <a:off x="1808636" y="2690649"/>
            <a:ext cx="1231900" cy="101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8738" y="2076945"/>
            <a:ext cx="1191798" cy="152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/>
          <a:srcRect l="27153" t="20172" r="31349" b="21926"/>
          <a:stretch/>
        </p:blipFill>
        <p:spPr>
          <a:xfrm>
            <a:off x="4150361" y="2572346"/>
            <a:ext cx="1130300" cy="83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8252" y="1995317"/>
            <a:ext cx="2812048" cy="141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l="24991" t="42376" r="16894" b="35261"/>
          <a:stretch/>
        </p:blipFill>
        <p:spPr>
          <a:xfrm>
            <a:off x="6415465" y="2716049"/>
            <a:ext cx="1638301" cy="342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45806" y="2027832"/>
            <a:ext cx="1807960" cy="903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5818" t="24734" r="17104" b="49665"/>
          <a:stretch/>
        </p:blipFill>
        <p:spPr>
          <a:xfrm>
            <a:off x="-2" y="2529"/>
            <a:ext cx="12175455" cy="261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1030" y="785594"/>
            <a:ext cx="7271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12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9" y="5660217"/>
            <a:ext cx="12496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 = 12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2138" y="5660217"/>
            <a:ext cx="12496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 = 43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969" t="50223" r="38998" b="35715"/>
          <a:stretch/>
        </p:blipFill>
        <p:spPr>
          <a:xfrm>
            <a:off x="-2" y="3259916"/>
            <a:ext cx="12153892" cy="2400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14561"/>
            <a:ext cx="3037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x + 30 = 5x – 10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30 = 4x – 10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40 = 4x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10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70C0"/>
                </a:solidFill>
              </a:rPr>
              <a:t> = x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6929" y="1047204"/>
            <a:ext cx="930728" cy="896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8968" y="1014561"/>
            <a:ext cx="3037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(10) + 30 = 40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5(10</a:t>
            </a:r>
            <a:r>
              <a:rPr lang="en-US" sz="3200" dirty="0">
                <a:solidFill>
                  <a:srgbClr val="FF0000"/>
                </a:solidFill>
              </a:rPr>
              <a:t>) </a:t>
            </a:r>
            <a:r>
              <a:rPr lang="en-US" sz="3200" dirty="0" smtClean="0">
                <a:solidFill>
                  <a:srgbClr val="FF0000"/>
                </a:solidFill>
              </a:rPr>
              <a:t>– 10 </a:t>
            </a:r>
            <a:r>
              <a:rPr lang="en-US" sz="3200" dirty="0">
                <a:solidFill>
                  <a:srgbClr val="FF0000"/>
                </a:solidFill>
              </a:rPr>
              <a:t>= 40</a:t>
            </a:r>
            <a:r>
              <a:rPr lang="en-US" sz="3200" baseline="30000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" y="1047204"/>
            <a:ext cx="26778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570423"/>
            <a:ext cx="2677888" cy="3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" y="2112354"/>
            <a:ext cx="2677888" cy="3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0887" y="2577894"/>
            <a:ext cx="2677888" cy="3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37114" y="1047205"/>
            <a:ext cx="2677888" cy="5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7999" y="1605399"/>
            <a:ext cx="2677888" cy="5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6088" t="22212" r="19561" b="15270"/>
          <a:stretch/>
        </p:blipFill>
        <p:spPr>
          <a:xfrm>
            <a:off x="78580" y="117566"/>
            <a:ext cx="12053196" cy="6583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356" y="711341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400" dirty="0" smtClean="0">
                <a:solidFill>
                  <a:srgbClr val="0070C0"/>
                </a:solidFill>
              </a:rPr>
              <a:t>PQR</a:t>
            </a:r>
            <a:endParaRPr lang="en-US" sz="24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951" t="41458" r="24700" b="20208"/>
          <a:stretch/>
        </p:blipFill>
        <p:spPr>
          <a:xfrm>
            <a:off x="0" y="0"/>
            <a:ext cx="12041810" cy="477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395" y="766002"/>
            <a:ext cx="18679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800" dirty="0" smtClean="0">
                <a:solidFill>
                  <a:srgbClr val="0070C0"/>
                </a:solidFill>
              </a:rPr>
              <a:t>KLU = 90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5075" y="2770601"/>
            <a:ext cx="9840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 = 9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1462" y="771808"/>
            <a:ext cx="18679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IJA</a:t>
            </a:r>
            <a:r>
              <a:rPr lang="en-US" sz="2800" dirty="0" smtClean="0">
                <a:solidFill>
                  <a:srgbClr val="0070C0"/>
                </a:solidFill>
              </a:rPr>
              <a:t> = 92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5840" y="3338992"/>
            <a:ext cx="9840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 = 5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#2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Types of Angles in HW Packet – </a:t>
            </a:r>
            <a:r>
              <a:rPr lang="en-US" dirty="0" smtClean="0"/>
              <a:t>(</a:t>
            </a:r>
            <a:r>
              <a:rPr lang="en-US" dirty="0" smtClean="0"/>
              <a:t>If your file # is odd, do odds only. If your file # is even, do evens only.)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08125"/>
            <a:ext cx="11963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Copy the following into your Vocab Section! (Purple tab!)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Complementary Angles: </a:t>
            </a:r>
            <a:r>
              <a:rPr lang="en-US" sz="3600" dirty="0"/>
              <a:t>sum of angle measures is 90</a:t>
            </a:r>
            <a:r>
              <a:rPr lang="en-US" sz="3600" baseline="30000" dirty="0"/>
              <a:t>o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Supplementary Angles: </a:t>
            </a:r>
            <a:r>
              <a:rPr lang="en-US" sz="3600" dirty="0"/>
              <a:t>sum of angle measures is 180</a:t>
            </a:r>
            <a:r>
              <a:rPr lang="en-US" sz="3600" baseline="30000" dirty="0"/>
              <a:t>o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Adjacent Angles: </a:t>
            </a:r>
            <a:r>
              <a:rPr lang="en-US" sz="3600" dirty="0"/>
              <a:t>angles that have the same vertex and share a common side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Linear Angles: </a:t>
            </a:r>
            <a:r>
              <a:rPr lang="en-US" sz="3600" dirty="0"/>
              <a:t>adjacent angles whose noncommon sides are opposite rays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Vertical Angles:</a:t>
            </a:r>
            <a:r>
              <a:rPr lang="en-US" sz="3600" dirty="0"/>
              <a:t> nonadjacent angles formed by two intersecting </a:t>
            </a:r>
            <a:r>
              <a:rPr lang="en-US" sz="3600" dirty="0" smtClean="0"/>
              <a:t>lines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ARE YOU READY FOR THE ACT?!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62% of the questions from your midterm were taken directly from old ACTs!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Midterm Corrections due Monday, 4/13 (the day we come back from spring break!!)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3723" y="4126523"/>
            <a:ext cx="3024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4400" b="1" dirty="0" smtClean="0">
                <a:solidFill>
                  <a:srgbClr val="FF0000"/>
                </a:solidFill>
              </a:rPr>
              <a:t> Period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63</a:t>
            </a:r>
            <a:r>
              <a:rPr lang="en-US" sz="4400" b="1" dirty="0" smtClean="0">
                <a:solidFill>
                  <a:srgbClr val="FF0000"/>
                </a:solidFill>
              </a:rPr>
              <a:t>%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277" y="4255477"/>
            <a:ext cx="3024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3</a:t>
            </a:r>
            <a:r>
              <a:rPr lang="en-US" sz="4400" b="1" baseline="30000" dirty="0" smtClean="0">
                <a:solidFill>
                  <a:srgbClr val="0070C0"/>
                </a:solidFill>
              </a:rPr>
              <a:t>rd</a:t>
            </a:r>
            <a:r>
              <a:rPr lang="en-US" sz="4400" b="1" dirty="0" smtClean="0">
                <a:solidFill>
                  <a:srgbClr val="0070C0"/>
                </a:solidFill>
              </a:rPr>
              <a:t> Period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66</a:t>
            </a:r>
            <a:r>
              <a:rPr lang="en-US" sz="4400" b="1" dirty="0" smtClean="0">
                <a:solidFill>
                  <a:srgbClr val="0070C0"/>
                </a:solidFill>
              </a:rPr>
              <a:t>%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2369" y="4267200"/>
            <a:ext cx="3024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4</a:t>
            </a:r>
            <a:r>
              <a:rPr lang="en-US" sz="44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4400" b="1" dirty="0" smtClean="0">
                <a:solidFill>
                  <a:srgbClr val="00B050"/>
                </a:solidFill>
              </a:rPr>
              <a:t> Period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82%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833484"/>
            <a:ext cx="10085614" cy="9470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748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KAHOOT!!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On your laptop, tablet, or iPad…</a:t>
            </a:r>
          </a:p>
          <a:p>
            <a:pPr lvl="1"/>
            <a:r>
              <a:rPr lang="en-US" sz="3000" dirty="0" smtClean="0"/>
              <a:t>Open up a web browser (it doesn’t matter which one) and go to kahoot.it</a:t>
            </a:r>
          </a:p>
          <a:p>
            <a:pPr lvl="1"/>
            <a:r>
              <a:rPr lang="en-US" sz="3000" dirty="0" smtClean="0"/>
              <a:t>Enter in the Game Pin: </a:t>
            </a:r>
            <a:r>
              <a:rPr lang="en-US" sz="3000" b="1" dirty="0" smtClean="0">
                <a:solidFill>
                  <a:srgbClr val="00B050"/>
                </a:solidFill>
              </a:rPr>
              <a:t>1111</a:t>
            </a:r>
          </a:p>
          <a:p>
            <a:pPr lvl="1"/>
            <a:r>
              <a:rPr lang="en-US" sz="3000" dirty="0" smtClean="0"/>
              <a:t>Enter your name (real name please!) &amp; enjoy the music suspenseful music while we wait for everyone to join the game!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54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Types of Angles in HW Packet – </a:t>
            </a:r>
            <a:r>
              <a:rPr lang="en-US" dirty="0" smtClean="0"/>
              <a:t>(</a:t>
            </a:r>
            <a:r>
              <a:rPr lang="en-US" dirty="0" smtClean="0"/>
              <a:t>If your file # is odd, do odds only. If your file # is even, do evens only.)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#1 Types of Angles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1116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41276"/>
            <a:ext cx="12192000" cy="11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28" t="33085" r="22781" b="15527"/>
          <a:stretch/>
        </p:blipFill>
        <p:spPr>
          <a:xfrm>
            <a:off x="-50121" y="-29307"/>
            <a:ext cx="12260216" cy="656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425" y="224135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Complementary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062" y="3932535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Complementary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200" y="5443835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Neither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2325" y="252412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Supplementary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3700" y="3470870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34</a:t>
            </a:r>
            <a:r>
              <a:rPr lang="en-US" sz="2400" baseline="30000" dirty="0" smtClean="0">
                <a:solidFill>
                  <a:srgbClr val="0070C0"/>
                </a:solidFill>
              </a:rPr>
              <a:t>o</a:t>
            </a:r>
            <a:endParaRPr lang="en-US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6699" y="3804245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124</a:t>
            </a:r>
            <a:r>
              <a:rPr lang="en-US" sz="2400" baseline="30000" dirty="0" smtClean="0">
                <a:solidFill>
                  <a:srgbClr val="0070C0"/>
                </a:solidFill>
              </a:rPr>
              <a:t>o</a:t>
            </a:r>
            <a:endParaRPr lang="en-US" sz="2400" baseline="30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6699" y="4137620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68</a:t>
            </a:r>
            <a:r>
              <a:rPr lang="en-US" sz="2400" baseline="30000" dirty="0" smtClean="0">
                <a:solidFill>
                  <a:srgbClr val="0070C0"/>
                </a:solidFill>
              </a:rPr>
              <a:t>o</a:t>
            </a:r>
            <a:endParaRPr lang="en-US" sz="2400" baseline="30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6699" y="4499570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158</a:t>
            </a:r>
            <a:r>
              <a:rPr lang="en-US" sz="2400" baseline="30000" dirty="0" smtClean="0">
                <a:solidFill>
                  <a:srgbClr val="0070C0"/>
                </a:solidFill>
              </a:rPr>
              <a:t>o</a:t>
            </a:r>
            <a:endParaRPr lang="en-US" sz="2400" baseline="30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8600" y="3470870"/>
            <a:ext cx="35197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999" t="30375" r="21795" b="34875"/>
          <a:stretch/>
        </p:blipFill>
        <p:spPr>
          <a:xfrm>
            <a:off x="0" y="0"/>
            <a:ext cx="12192000" cy="4163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9411"/>
            <a:ext cx="233825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800" dirty="0" smtClean="0">
                <a:solidFill>
                  <a:srgbClr val="0070C0"/>
                </a:solidFill>
              </a:rPr>
              <a:t>KLM = 30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</a:p>
          <a:p>
            <a:r>
              <a:rPr lang="en-US" sz="2800" dirty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800" dirty="0" smtClean="0">
                <a:solidFill>
                  <a:srgbClr val="0070C0"/>
                </a:solidFill>
              </a:rPr>
              <a:t>KLB </a:t>
            </a:r>
            <a:r>
              <a:rPr lang="en-US" sz="2800" dirty="0">
                <a:solidFill>
                  <a:srgbClr val="0070C0"/>
                </a:solidFill>
              </a:rPr>
              <a:t>= </a:t>
            </a:r>
            <a:r>
              <a:rPr lang="en-US" sz="2800" dirty="0" smtClean="0">
                <a:solidFill>
                  <a:srgbClr val="0070C0"/>
                </a:solidFill>
              </a:rPr>
              <a:t>60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0215" y="4419412"/>
            <a:ext cx="233825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ABC</a:t>
            </a:r>
            <a:r>
              <a:rPr lang="en-US" sz="2800" dirty="0" smtClean="0">
                <a:solidFill>
                  <a:srgbClr val="0070C0"/>
                </a:solidFill>
              </a:rPr>
              <a:t> = 65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</a:p>
          <a:p>
            <a:r>
              <a:rPr lang="en-US" sz="28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DBE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= </a:t>
            </a:r>
            <a:r>
              <a:rPr lang="en-US" sz="2800" dirty="0" smtClean="0">
                <a:solidFill>
                  <a:srgbClr val="0070C0"/>
                </a:solidFill>
              </a:rPr>
              <a:t>115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04" y="639891"/>
            <a:ext cx="4913376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90</a:t>
            </a:r>
            <a:r>
              <a:rPr lang="en-US" sz="2600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o </a:t>
            </a:r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= 3x + 5</a:t>
            </a:r>
            <a:r>
              <a:rPr lang="en-US" sz="2600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+ 2x</a:t>
            </a:r>
          </a:p>
          <a:p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90 = 5x + 5</a:t>
            </a:r>
          </a:p>
          <a:p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85 = 5x</a:t>
            </a:r>
          </a:p>
          <a:p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17</a:t>
            </a:r>
            <a:r>
              <a:rPr lang="en-US" sz="2600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o</a:t>
            </a:r>
            <a:r>
              <a:rPr lang="en-US" sz="2600" dirty="0" smtClean="0">
                <a:solidFill>
                  <a:srgbClr val="0070C0"/>
                </a:solidFill>
                <a:sym typeface="Symbol" panose="05050102010706020507" pitchFamily="18" charset="2"/>
              </a:rPr>
              <a:t> = x</a:t>
            </a:r>
            <a:endParaRPr lang="en-US" sz="26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639702"/>
            <a:ext cx="1737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8704" y="639702"/>
            <a:ext cx="798576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21664" y="639702"/>
            <a:ext cx="1621536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357" y="1101756"/>
            <a:ext cx="1621536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357" y="1508473"/>
            <a:ext cx="1621536" cy="288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357" y="1915190"/>
            <a:ext cx="1621536" cy="288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5352" y="639702"/>
            <a:ext cx="4913376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</a:t>
            </a:r>
            <a:r>
              <a:rPr lang="en-US" sz="2600" dirty="0">
                <a:solidFill>
                  <a:srgbClr val="FF0000"/>
                </a:solidFill>
              </a:rPr>
              <a:t>LMN = </a:t>
            </a:r>
            <a:r>
              <a:rPr lang="en-US" sz="2600" dirty="0" smtClean="0">
                <a:solidFill>
                  <a:srgbClr val="FF0000"/>
                </a:solidFill>
              </a:rPr>
              <a:t>3(17)+5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  <a:sym typeface="Symbol" panose="05050102010706020507" pitchFamily="18" charset="2"/>
              </a:rPr>
              <a:t>	= 51 + 5 = 56</a:t>
            </a:r>
            <a:r>
              <a:rPr lang="en-US" sz="2600" baseline="30000" dirty="0">
                <a:solidFill>
                  <a:srgbClr val="FF0000"/>
                </a:solidFill>
              </a:rPr>
              <a:t>o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  <a:sym typeface="Symbol" panose="05050102010706020507" pitchFamily="18" charset="2"/>
              </a:rPr>
              <a:t></a:t>
            </a:r>
            <a:r>
              <a:rPr lang="en-US" sz="2600" dirty="0">
                <a:solidFill>
                  <a:srgbClr val="FF0000"/>
                </a:solidFill>
              </a:rPr>
              <a:t>UVW = </a:t>
            </a:r>
            <a:r>
              <a:rPr lang="en-US" sz="2600" dirty="0" smtClean="0">
                <a:solidFill>
                  <a:srgbClr val="FF0000"/>
                </a:solidFill>
              </a:rPr>
              <a:t>2(17)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sz="2600" baseline="300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= 34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2040" y="639702"/>
            <a:ext cx="2502191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45313" y="1046797"/>
            <a:ext cx="1075728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2962" y="1028462"/>
            <a:ext cx="1075728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90308" y="1522002"/>
            <a:ext cx="2268475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45313" y="1893183"/>
            <a:ext cx="1075728" cy="43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6183" t="22389" r="15911" b="6658"/>
          <a:stretch/>
        </p:blipFill>
        <p:spPr>
          <a:xfrm>
            <a:off x="261257" y="0"/>
            <a:ext cx="116741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7" y="5982789"/>
            <a:ext cx="195943" cy="28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85838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vertex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4617" y="942592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intersecting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0960" y="785838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noncommon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097" y="4913424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400" dirty="0" smtClean="0">
                <a:solidFill>
                  <a:srgbClr val="0070C0"/>
                </a:solidFill>
              </a:rPr>
              <a:t>1 &amp; 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6, 2 &amp; 5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136" y="4077678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adjacent &amp; linear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725" y="4201665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not adjacent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3586" y="3740000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adjacent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2515" y="5467839"/>
            <a:ext cx="645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400" dirty="0" smtClean="0">
                <a:solidFill>
                  <a:srgbClr val="0070C0"/>
                </a:solidFill>
              </a:rPr>
              <a:t>1 &amp; 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2, 5 &amp; 6, 1 &amp; 5, 2 &amp; 6, 3 &amp; 4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9097" y="5982789"/>
            <a:ext cx="321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</a:t>
            </a:r>
            <a:r>
              <a:rPr lang="en-US" sz="2400" dirty="0" smtClean="0">
                <a:solidFill>
                  <a:srgbClr val="0070C0"/>
                </a:solidFill>
              </a:rPr>
              <a:t>3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257" y="3249386"/>
            <a:ext cx="11674135" cy="141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1256" y="4708070"/>
            <a:ext cx="11674135" cy="214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580</Words>
  <Application>Microsoft Office PowerPoint</Application>
  <PresentationFormat>Widescreen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ANNOUNCEMENTS -Find your new team -Pick up your assigned calculator</vt:lpstr>
      <vt:lpstr>ARE YOU READY FOR THE ACT?!</vt:lpstr>
      <vt:lpstr>KAHOOT!!</vt:lpstr>
      <vt:lpstr>Homework</vt:lpstr>
      <vt:lpstr>#1 Types of Angles</vt:lpstr>
      <vt:lpstr>PowerPoint Presentation</vt:lpstr>
      <vt:lpstr>PowerPoint Presentation</vt:lpstr>
      <vt:lpstr>PowerPoint Presentation</vt:lpstr>
      <vt:lpstr>BRAIN BREAK</vt:lpstr>
      <vt:lpstr>PowerPoint Presentation</vt:lpstr>
      <vt:lpstr>PowerPoint Presentation</vt:lpstr>
      <vt:lpstr>PowerPoint Presentation</vt:lpstr>
      <vt:lpstr>BRAIN BREAK #2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-Find your new team -Pick up your assigned calculator</dc:title>
  <dc:creator>Fran</dc:creator>
  <cp:lastModifiedBy>Santos, Francine C.</cp:lastModifiedBy>
  <cp:revision>46</cp:revision>
  <dcterms:created xsi:type="dcterms:W3CDTF">2014-10-26T03:02:18Z</dcterms:created>
  <dcterms:modified xsi:type="dcterms:W3CDTF">2015-03-31T23:19:22Z</dcterms:modified>
</cp:coreProperties>
</file>