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81" r:id="rId4"/>
    <p:sldId id="278" r:id="rId5"/>
    <p:sldId id="275" r:id="rId6"/>
    <p:sldId id="258" r:id="rId7"/>
    <p:sldId id="263" r:id="rId8"/>
    <p:sldId id="264" r:id="rId9"/>
    <p:sldId id="269" r:id="rId10"/>
    <p:sldId id="265" r:id="rId11"/>
    <p:sldId id="276" r:id="rId12"/>
    <p:sldId id="280" r:id="rId13"/>
    <p:sldId id="279" r:id="rId14"/>
    <p:sldId id="266" r:id="rId15"/>
    <p:sldId id="267" r:id="rId16"/>
    <p:sldId id="260" r:id="rId17"/>
    <p:sldId id="261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8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01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6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77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52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4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96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24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37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8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C5D9-346B-41E8-85B6-5134F52088C1}" type="datetimeFigureOut">
              <a:rPr lang="en-US" smtClean="0"/>
              <a:pPr/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3E1F-0C7C-4317-A910-8E3A0EF6B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40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5426" y="2453613"/>
            <a:ext cx="476738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6215" y="8561"/>
            <a:ext cx="4665785" cy="2445052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</a:t>
            </a:r>
            <a:r>
              <a:rPr lang="en-US" sz="3000" b="1" dirty="0" smtClean="0">
                <a:solidFill>
                  <a:srgbClr val="00B050"/>
                </a:solidFill>
              </a:rPr>
              <a:t>NO CALCULATORS</a:t>
            </a:r>
            <a:br>
              <a:rPr lang="en-US" sz="3000" b="1" dirty="0" smtClean="0">
                <a:solidFill>
                  <a:srgbClr val="00B05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-Team Leaders, log on to the laptop!</a:t>
            </a:r>
            <a:r>
              <a:rPr lang="en-US" sz="3000" dirty="0" smtClean="0">
                <a:solidFill>
                  <a:srgbClr val="0070C0"/>
                </a:solidFill>
              </a:rPr>
              <a:t/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-Turn in Unit 2 Corrections!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8788"/>
            <a:ext cx="9413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</a:t>
            </a:r>
            <a:r>
              <a:rPr lang="en-US" sz="3600" dirty="0" smtClean="0">
                <a:solidFill>
                  <a:srgbClr val="FF0000"/>
                </a:solidFill>
              </a:rPr>
              <a:t>(x) = (x + 2)</a:t>
            </a:r>
            <a:r>
              <a:rPr lang="en-US" sz="3600" baseline="300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 - 4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is the parent function?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Describe </a:t>
            </a:r>
            <a:r>
              <a:rPr lang="en-US" sz="3600" dirty="0">
                <a:solidFill>
                  <a:srgbClr val="FF0000"/>
                </a:solidFill>
              </a:rPr>
              <a:t>the transformations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Graph </a:t>
            </a:r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transformation.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TOC.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="" val="169072791"/>
              </p:ext>
            </p:extLst>
          </p:nvPr>
        </p:nvGraphicFramePr>
        <p:xfrm>
          <a:off x="-3" y="-2"/>
          <a:ext cx="12192002" cy="706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5218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SIMPLIFYING FUNCTION OPERATIONS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41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Example 3: Multiplying </a:t>
                      </a:r>
                      <a:r>
                        <a:rPr lang="en-US" sz="3200" u="sng" dirty="0" smtClean="0">
                          <a:effectLst/>
                        </a:rPr>
                        <a:t>Functions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Given f(x) = 6x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 – x – 12 and g(x) = 2x – 3, find (</a:t>
                      </a:r>
                      <a:r>
                        <a:rPr lang="en-US" sz="3200" dirty="0" err="1">
                          <a:effectLst/>
                        </a:rPr>
                        <a:t>fg</a:t>
                      </a:r>
                      <a:r>
                        <a:rPr lang="en-US" sz="3200" dirty="0">
                          <a:effectLst/>
                        </a:rPr>
                        <a:t>)(x</a:t>
                      </a:r>
                      <a:r>
                        <a:rPr lang="en-US" sz="3200" dirty="0" smtClean="0">
                          <a:effectLst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f(x) ▪ g(x)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dirty="0" smtClean="0">
                          <a:effectLst/>
                        </a:rPr>
                        <a:t>6x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r>
                        <a:rPr lang="en-US" sz="3200" dirty="0" smtClean="0">
                          <a:effectLst/>
                        </a:rPr>
                        <a:t> – x – 12)(2x</a:t>
                      </a:r>
                      <a:r>
                        <a:rPr lang="en-US" sz="3200" baseline="0" dirty="0" smtClean="0">
                          <a:effectLst/>
                        </a:rPr>
                        <a:t> – 3)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6x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</a:rPr>
                        <a:t>(2x – 3) = 12x</a:t>
                      </a:r>
                      <a:r>
                        <a:rPr lang="en-US" sz="3200" baseline="30000" dirty="0" smtClean="0">
                          <a:effectLst/>
                        </a:rPr>
                        <a:t>3</a:t>
                      </a:r>
                      <a:r>
                        <a:rPr lang="en-US" sz="3200" baseline="0" dirty="0" smtClean="0">
                          <a:effectLst/>
                        </a:rPr>
                        <a:t> – 18x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endParaRPr lang="en-US" sz="320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-x(2x – 3) = -2x</a:t>
                      </a:r>
                      <a:r>
                        <a:rPr lang="en-US" sz="3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+ 3x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-12(2x – 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= -24x + 36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12x</a:t>
                      </a:r>
                      <a:r>
                        <a:rPr lang="en-US" sz="3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20x</a:t>
                      </a:r>
                      <a:r>
                        <a:rPr lang="en-US" sz="3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21x + 36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blipFill rotWithShape="0">
                      <a:blip r:embed="rId2"/>
                      <a:stretch>
                        <a:fillRect l="-100200" t="-9581" r="-500" b="-18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906" y="2600325"/>
            <a:ext cx="1745457" cy="5572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906" y="3157538"/>
            <a:ext cx="3517107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002" y="3714751"/>
            <a:ext cx="2160986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02" y="4271964"/>
            <a:ext cx="1903811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11945"/>
            <a:ext cx="2157046" cy="49310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85988" y="3693319"/>
            <a:ext cx="2160986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7745" y="4207668"/>
            <a:ext cx="2160986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09967" y="4706263"/>
            <a:ext cx="2160986" cy="4286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59296" y="3650457"/>
            <a:ext cx="1387678" cy="5572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28813" y="4186239"/>
            <a:ext cx="816171" cy="5572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744985" y="4186239"/>
            <a:ext cx="773308" cy="557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28232" y="4743451"/>
            <a:ext cx="773308" cy="4143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286374"/>
            <a:ext cx="3943350" cy="5643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7681" y="5243515"/>
            <a:ext cx="3797796" cy="557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0764" y="2393156"/>
            <a:ext cx="800100" cy="1078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07909" y="3471863"/>
            <a:ext cx="980475" cy="928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0764" y="4550569"/>
            <a:ext cx="2150266" cy="928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300788" y="4550570"/>
            <a:ext cx="1300162" cy="9286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27556" y="5522121"/>
            <a:ext cx="987620" cy="4929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27556" y="5572131"/>
            <a:ext cx="960828" cy="442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6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4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85" y="1234257"/>
            <a:ext cx="449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LIST OF FUNCTIONS</a:t>
            </a:r>
            <a:endParaRPr lang="en-US" sz="3600" dirty="0"/>
          </a:p>
          <a:p>
            <a:pPr algn="ctr"/>
            <a:r>
              <a:rPr lang="en-US" sz="3600" dirty="0"/>
              <a:t>f(x) = 2x+1 </a:t>
            </a:r>
          </a:p>
          <a:p>
            <a:pPr algn="ctr"/>
            <a:r>
              <a:rPr lang="en-US" sz="3600" dirty="0"/>
              <a:t>g(x) = -4x-5 </a:t>
            </a:r>
          </a:p>
          <a:p>
            <a:pPr algn="ctr"/>
            <a:r>
              <a:rPr lang="en-US" sz="3600" dirty="0"/>
              <a:t>h(x) = x – 7 </a:t>
            </a:r>
          </a:p>
          <a:p>
            <a:pPr algn="ctr"/>
            <a:r>
              <a:rPr lang="en-US" sz="3600" dirty="0"/>
              <a:t>j(x) = 3x </a:t>
            </a:r>
          </a:p>
          <a:p>
            <a:pPr algn="ctr"/>
            <a:r>
              <a:rPr lang="en-US" sz="3600" dirty="0"/>
              <a:t>k(x) = 3x + 9 </a:t>
            </a:r>
          </a:p>
          <a:p>
            <a:pPr algn="ctr"/>
            <a:r>
              <a:rPr lang="en-US" sz="3600" dirty="0"/>
              <a:t>m(x) = x</a:t>
            </a:r>
            <a:r>
              <a:rPr lang="en-US" sz="3600" baseline="30000" dirty="0"/>
              <a:t>2</a:t>
            </a:r>
            <a:r>
              <a:rPr lang="en-US" sz="3600" dirty="0"/>
              <a:t> – 4 </a:t>
            </a:r>
          </a:p>
          <a:p>
            <a:pPr algn="ctr"/>
            <a:r>
              <a:rPr lang="en-US" sz="3600" dirty="0"/>
              <a:t>n(x) = x</a:t>
            </a:r>
            <a:r>
              <a:rPr lang="en-US" sz="3600" baseline="30000" dirty="0"/>
              <a:t>2</a:t>
            </a:r>
            <a:r>
              <a:rPr lang="en-US" sz="3600" dirty="0"/>
              <a:t> + 10 </a:t>
            </a:r>
          </a:p>
          <a:p>
            <a:pPr algn="ctr"/>
            <a:r>
              <a:rPr lang="en-US" sz="3600" dirty="0"/>
              <a:t>p(x) = 7x</a:t>
            </a:r>
            <a:r>
              <a:rPr lang="en-US" sz="3600" baseline="30000" dirty="0"/>
              <a:t>2</a:t>
            </a:r>
            <a:r>
              <a:rPr lang="en-US" sz="3600" dirty="0"/>
              <a:t> - </a:t>
            </a:r>
            <a:r>
              <a:rPr lang="en-US" sz="3600" dirty="0" smtClean="0"/>
              <a:t>20</a:t>
            </a:r>
            <a:endParaRPr lang="en-US" sz="3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Have… Who Has? Card Game</a:t>
            </a:r>
            <a:endParaRPr lang="en-US" sz="2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Before we can play the game, your team needs to perform the following function operations. List each problem directly in your notebook no page 21.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2985" y="1465385"/>
            <a:ext cx="3223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Red</a:t>
            </a:r>
            <a:r>
              <a:rPr lang="en-US" sz="2400" u="sng" dirty="0" smtClean="0"/>
              <a:t> </a:t>
            </a:r>
            <a:r>
              <a:rPr lang="en-US" sz="2400" u="sng" dirty="0" smtClean="0"/>
              <a:t>&amp; </a:t>
            </a:r>
            <a:r>
              <a:rPr lang="en-US" sz="2400" u="sng" dirty="0" smtClean="0">
                <a:solidFill>
                  <a:srgbClr val="FFC000"/>
                </a:solidFill>
              </a:rPr>
              <a:t>Yellow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j▪k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m▪j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(h + p)(x)</a:t>
            </a:r>
          </a:p>
          <a:p>
            <a:r>
              <a:rPr lang="en-US" sz="2400" dirty="0" smtClean="0"/>
              <a:t>(k + h)(x)</a:t>
            </a:r>
          </a:p>
          <a:p>
            <a:r>
              <a:rPr lang="en-US" sz="2400" dirty="0" smtClean="0"/>
              <a:t>(p – m)(x)</a:t>
            </a:r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US" sz="24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u="sng" dirty="0" smtClean="0"/>
              <a:t>&amp; </a:t>
            </a:r>
            <a:r>
              <a:rPr lang="en-US" sz="2400" u="sng" dirty="0" smtClean="0">
                <a:solidFill>
                  <a:srgbClr val="CC0099"/>
                </a:solidFill>
              </a:rPr>
              <a:t>Pink</a:t>
            </a:r>
          </a:p>
          <a:p>
            <a:r>
              <a:rPr lang="en-US" sz="2400" dirty="0" smtClean="0"/>
              <a:t>(g – j)(x)</a:t>
            </a:r>
          </a:p>
          <a:p>
            <a:r>
              <a:rPr lang="en-US" sz="2400" dirty="0" smtClean="0"/>
              <a:t>(j + f)(x)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p▪g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(f + p)(x)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1292" y="1477108"/>
            <a:ext cx="32238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Orange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p</a:t>
            </a:r>
            <a:r>
              <a:rPr lang="en-US" sz="2400" dirty="0" err="1" smtClean="0"/>
              <a:t>▪j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(h + p)(x)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j▪k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(k – h)(x)</a:t>
            </a:r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rgbClr val="008000"/>
                </a:solidFill>
              </a:rPr>
              <a:t>Green</a:t>
            </a:r>
            <a:r>
              <a:rPr lang="en-US" sz="2400" u="sng" dirty="0" smtClean="0"/>
              <a:t> &amp; </a:t>
            </a:r>
            <a:r>
              <a:rPr lang="en-US" sz="2400" u="sng" dirty="0" smtClean="0">
                <a:solidFill>
                  <a:srgbClr val="7030A0"/>
                </a:solidFill>
              </a:rPr>
              <a:t>Purple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g▪j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(j + f)(x)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n</a:t>
            </a:r>
            <a:r>
              <a:rPr lang="en-US" sz="2400" dirty="0" err="1" smtClean="0"/>
              <a:t>▪g</a:t>
            </a:r>
            <a:r>
              <a:rPr lang="en-US" sz="2400" dirty="0" smtClean="0"/>
              <a:t>)(x)</a:t>
            </a:r>
          </a:p>
          <a:p>
            <a:r>
              <a:rPr lang="en-US" sz="2400" dirty="0" smtClean="0"/>
              <a:t>(f + p)(x)</a:t>
            </a:r>
          </a:p>
          <a:p>
            <a:r>
              <a:rPr lang="en-US" sz="2400" dirty="0" smtClean="0"/>
              <a:t>(p – n )(x)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I Have… Who Has? Card Game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DIRECTIONS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Everyone in your team needs 1 card. If you have extra cards, some people may need to hold more than 1 card.</a:t>
            </a:r>
          </a:p>
          <a:p>
            <a:r>
              <a:rPr lang="en-US" dirty="0" smtClean="0"/>
              <a:t>Wrap around the team by asking and answering the questions on your card. </a:t>
            </a:r>
          </a:p>
          <a:p>
            <a:r>
              <a:rPr lang="en-US" dirty="0" smtClean="0"/>
              <a:t>Every card will be used.</a:t>
            </a:r>
            <a:endParaRPr lang="en-US" dirty="0"/>
          </a:p>
          <a:p>
            <a:r>
              <a:rPr lang="en-US" dirty="0" smtClean="0"/>
              <a:t>The same person should end up starting and finishing the game.</a:t>
            </a:r>
          </a:p>
          <a:p>
            <a:r>
              <a:rPr lang="en-US" dirty="0" smtClean="0"/>
              <a:t>Team Leader starts.</a:t>
            </a:r>
          </a:p>
          <a:p>
            <a:r>
              <a:rPr lang="en-US" dirty="0" smtClean="0"/>
              <a:t>4 minutes to solve your problem. Then we begin the game!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EXAMPLE</a:t>
            </a: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have…1. Who has 2x2?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have…4. Who has 6/2?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have…3. Who has 7 – 2?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have…5. Who has 1+1?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 have…2. Who has 3-2?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61100" y="2505075"/>
            <a:ext cx="3797300" cy="50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61100" y="3031330"/>
            <a:ext cx="3797300" cy="50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8876" y="3532980"/>
            <a:ext cx="4048124" cy="50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38876" y="4034631"/>
            <a:ext cx="3797300" cy="50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97575" y="2012156"/>
            <a:ext cx="5737225" cy="454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61100" y="4598192"/>
            <a:ext cx="3797300" cy="501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59562" y="1480443"/>
            <a:ext cx="449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rgbClr val="7030A0"/>
                </a:solidFill>
              </a:rPr>
              <a:t>LIST OF FUNCTIONS</a:t>
            </a:r>
            <a:endParaRPr lang="en-US" sz="3600" dirty="0">
              <a:solidFill>
                <a:srgbClr val="7030A0"/>
              </a:solidFill>
            </a:endParaRP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f(x) = 2x+1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g(x) = -4x-5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h(x) = x – 7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j(x) = 3x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k(x) = 3x + 9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m(x) = x</a:t>
            </a:r>
            <a:r>
              <a:rPr lang="en-US" sz="3600" baseline="30000" dirty="0">
                <a:solidFill>
                  <a:srgbClr val="7030A0"/>
                </a:solidFill>
              </a:rPr>
              <a:t>2</a:t>
            </a:r>
            <a:r>
              <a:rPr lang="en-US" sz="3600" dirty="0">
                <a:solidFill>
                  <a:srgbClr val="7030A0"/>
                </a:solidFill>
              </a:rPr>
              <a:t> – 4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n(x) = x</a:t>
            </a:r>
            <a:r>
              <a:rPr lang="en-US" sz="3600" baseline="30000" dirty="0">
                <a:solidFill>
                  <a:srgbClr val="7030A0"/>
                </a:solidFill>
              </a:rPr>
              <a:t>2</a:t>
            </a:r>
            <a:r>
              <a:rPr lang="en-US" sz="3600" dirty="0">
                <a:solidFill>
                  <a:srgbClr val="7030A0"/>
                </a:solidFill>
              </a:rPr>
              <a:t> + 10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p(x) = 7x</a:t>
            </a:r>
            <a:r>
              <a:rPr lang="en-US" sz="3600" baseline="30000" dirty="0">
                <a:solidFill>
                  <a:srgbClr val="7030A0"/>
                </a:solidFill>
              </a:rPr>
              <a:t>2</a:t>
            </a:r>
            <a:r>
              <a:rPr lang="en-US" sz="3600" dirty="0">
                <a:solidFill>
                  <a:srgbClr val="7030A0"/>
                </a:solidFill>
              </a:rPr>
              <a:t> - </a:t>
            </a:r>
            <a:r>
              <a:rPr lang="en-US" sz="3600" dirty="0" smtClean="0">
                <a:solidFill>
                  <a:srgbClr val="7030A0"/>
                </a:solidFill>
              </a:rPr>
              <a:t>20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0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" grpId="0" animBg="1"/>
      <p:bldP spid="1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8476716"/>
              </p:ext>
            </p:extLst>
          </p:nvPr>
        </p:nvGraphicFramePr>
        <p:xfrm>
          <a:off x="-3" y="-2"/>
          <a:ext cx="12192002" cy="68722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96001"/>
                <a:gridCol w="6096001"/>
              </a:tblGrid>
              <a:tr h="5075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EVALUATING FUNCTION OPERATIONS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50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Example 5: Adding Functions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Given f(x) = 4x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 + 3x – 1 and g(x) = 6x + 2, find (</a:t>
                      </a:r>
                      <a:r>
                        <a:rPr lang="en-US" sz="3200" dirty="0" err="1">
                          <a:effectLst/>
                        </a:rPr>
                        <a:t>f+g</a:t>
                      </a:r>
                      <a:r>
                        <a:rPr lang="en-US" sz="3200" dirty="0">
                          <a:effectLst/>
                        </a:rPr>
                        <a:t>)(3</a:t>
                      </a:r>
                      <a:r>
                        <a:rPr lang="en-US" sz="3200" dirty="0" smtClean="0">
                          <a:effectLst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4x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r>
                        <a:rPr lang="en-US" sz="3200" dirty="0" smtClean="0">
                          <a:effectLst/>
                        </a:rPr>
                        <a:t> + 9x + 1 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4(3)</a:t>
                      </a:r>
                      <a:r>
                        <a:rPr lang="en-US" sz="32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+ 9(3) + 1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4(9) + 27 + 1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+ 27 + 1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Example 6: Subtracting Functions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Given f(x) = 5x – 6 and g(x) = x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 – 5x + 6, Find (f–g)(16).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r>
                        <a:rPr lang="en-US" sz="3200" u="none" strike="noStrike" dirty="0" smtClean="0">
                          <a:effectLst/>
                        </a:rPr>
                        <a:t>-x</a:t>
                      </a:r>
                      <a:r>
                        <a:rPr lang="en-US" sz="32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3200" u="none" strike="noStrike" baseline="0" dirty="0" smtClean="0">
                          <a:effectLst/>
                        </a:rPr>
                        <a:t> + 10x –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baseline="0" dirty="0" smtClean="0">
                          <a:effectLst/>
                        </a:rPr>
                        <a:t>-(16)</a:t>
                      </a:r>
                      <a:r>
                        <a:rPr lang="en-US" sz="32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3200" u="none" strike="noStrike" baseline="0" dirty="0" smtClean="0">
                          <a:effectLst/>
                        </a:rPr>
                        <a:t> + 10(16) –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 smtClean="0">
                          <a:effectLst/>
                        </a:rPr>
                        <a:t>-256 + 160 – 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 smtClean="0">
                          <a:effectLst/>
                        </a:rPr>
                        <a:t>-108</a:t>
                      </a: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600325"/>
            <a:ext cx="2171700" cy="542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50"/>
            <a:ext cx="2586038" cy="542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686175"/>
            <a:ext cx="2586038" cy="542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29100"/>
            <a:ext cx="2586038" cy="542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800599"/>
            <a:ext cx="6572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43449"/>
            <a:ext cx="585788" cy="457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81724" y="2600325"/>
            <a:ext cx="2333625" cy="542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1723" y="3143250"/>
            <a:ext cx="3205165" cy="542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81722" y="3686174"/>
            <a:ext cx="3205165" cy="542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53145" y="4257673"/>
            <a:ext cx="762004" cy="542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0283" y="4257673"/>
            <a:ext cx="847729" cy="485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78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0719505"/>
                  </p:ext>
                </p:extLst>
              </p:nvPr>
            </p:nvGraphicFramePr>
            <p:xfrm>
              <a:off x="-3" y="-2"/>
              <a:ext cx="12192002" cy="687225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6096001"/>
                    <a:gridCol w="6096001"/>
                  </a:tblGrid>
                  <a:tr h="507586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EVALUATING FUNCTION OPERATIONS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3504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sng" dirty="0">
                              <a:effectLst/>
                            </a:rPr>
                            <a:t>Example 7: Multiplying </a:t>
                          </a:r>
                          <a:r>
                            <a:rPr lang="en-US" sz="3200" u="sng" dirty="0" smtClean="0">
                              <a:effectLst/>
                            </a:rPr>
                            <a:t>Functions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Given f(x) = 6x</a:t>
                          </a:r>
                          <a:r>
                            <a:rPr lang="en-US" sz="3200" baseline="30000" dirty="0">
                              <a:effectLst/>
                            </a:rPr>
                            <a:t>2</a:t>
                          </a:r>
                          <a:r>
                            <a:rPr lang="en-US" sz="3200" dirty="0">
                              <a:effectLst/>
                            </a:rPr>
                            <a:t> – x – 12 and g(x) = 2x – 3, find (</a:t>
                          </a:r>
                          <a:r>
                            <a:rPr lang="en-US" sz="3200" dirty="0" err="1">
                              <a:effectLst/>
                            </a:rPr>
                            <a:t>fg</a:t>
                          </a:r>
                          <a:r>
                            <a:rPr lang="en-US" sz="3200" dirty="0">
                              <a:effectLst/>
                            </a:rPr>
                            <a:t>)(-2</a:t>
                          </a:r>
                          <a:r>
                            <a:rPr lang="en-US" sz="3200" dirty="0" smtClean="0">
                              <a:effectLst/>
                            </a:rPr>
                            <a:t>).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12x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20x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21x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12(-2)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20(-2)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21(-2)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12(-8) – 20(4) + 42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-96 – 80 + 42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-98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sng" dirty="0">
                              <a:effectLst/>
                            </a:rPr>
                            <a:t>Example 8: Dividing Functions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Given f(x) = x + 2 and g(x) = x</a:t>
                          </a:r>
                          <a:r>
                            <a:rPr lang="en-US" sz="3200" baseline="30000" dirty="0">
                              <a:effectLst/>
                            </a:rPr>
                            <a:t>2</a:t>
                          </a:r>
                          <a:r>
                            <a:rPr lang="en-US" sz="3200" dirty="0">
                              <a:effectLst/>
                            </a:rPr>
                            <a:t> – 4, find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en-US" sz="32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oMath>
                          </a14:m>
                          <a:r>
                            <a:rPr lang="en-US" sz="3200" dirty="0">
                              <a:effectLst/>
                            </a:rPr>
                            <a:t> </a:t>
                          </a:r>
                          <a:r>
                            <a:rPr lang="en-US" sz="3200" dirty="0" smtClean="0">
                              <a:effectLst/>
                            </a:rPr>
                            <a:t>.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>
                              <a:effectLst/>
                            </a:rPr>
                            <a:t> 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>
                              <a:effectLst/>
                            </a:rPr>
                            <a:t> </a:t>
                          </a:r>
                          <a:r>
                            <a:rPr lang="en-US" sz="3200" u="none" strike="noStrike" dirty="0" smtClean="0">
                              <a:effectLst/>
                            </a:rPr>
                            <a:t>x – 2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 smtClean="0">
                              <a:effectLst/>
                            </a:rPr>
                            <a:t>(3) – 2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 smtClean="0">
                              <a:effectLst/>
                            </a:rPr>
                            <a:t>1</a:t>
                          </a:r>
                          <a:r>
                            <a:rPr lang="en-US" sz="3200" u="none" strike="noStrike" dirty="0">
                              <a:effectLst/>
                            </a:rPr>
                            <a:t> 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>
                              <a:effectLst/>
                            </a:rPr>
                            <a:t> 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>
                              <a:effectLst/>
                            </a:rPr>
                            <a:t> 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none" strike="noStrike" dirty="0">
                              <a:effectLst/>
                            </a:rPr>
                            <a:t> 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630719505"/>
                  </p:ext>
                </p:extLst>
              </p:nvPr>
            </p:nvGraphicFramePr>
            <p:xfrm>
              <a:off x="-3" y="-2"/>
              <a:ext cx="12192002" cy="687225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6096001"/>
                    <a:gridCol w="6096001"/>
                  </a:tblGrid>
                  <a:tr h="521843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EVALUATING FUNCTION OPERATIONS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3504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u="sng" dirty="0">
                              <a:effectLst/>
                            </a:rPr>
                            <a:t>Example 7: Multiplying </a:t>
                          </a:r>
                          <a:r>
                            <a:rPr lang="en-US" sz="3200" u="sng" dirty="0" smtClean="0">
                              <a:effectLst/>
                            </a:rPr>
                            <a:t>Functions</a:t>
                          </a:r>
                          <a:endParaRPr lang="en-US" sz="3200" dirty="0">
                            <a:effectLst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>
                              <a:effectLst/>
                            </a:rPr>
                            <a:t>Given f(x) = 6x</a:t>
                          </a:r>
                          <a:r>
                            <a:rPr lang="en-US" sz="3200" baseline="30000" dirty="0">
                              <a:effectLst/>
                            </a:rPr>
                            <a:t>2</a:t>
                          </a:r>
                          <a:r>
                            <a:rPr lang="en-US" sz="3200" dirty="0">
                              <a:effectLst/>
                            </a:rPr>
                            <a:t> – x – 12 and g(x) = 2x – 3, find (</a:t>
                          </a:r>
                          <a:r>
                            <a:rPr lang="en-US" sz="3200" dirty="0" err="1">
                              <a:effectLst/>
                            </a:rPr>
                            <a:t>fg</a:t>
                          </a:r>
                          <a:r>
                            <a:rPr lang="en-US" sz="3200" dirty="0">
                              <a:effectLst/>
                            </a:rPr>
                            <a:t>)(-2</a:t>
                          </a:r>
                          <a:r>
                            <a:rPr lang="en-US" sz="3200" dirty="0" smtClean="0">
                              <a:effectLst/>
                            </a:rPr>
                            <a:t>).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12x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20x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21x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12(-2)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20(-2)</a:t>
                          </a:r>
                          <a:r>
                            <a:rPr lang="en-US" sz="3200" baseline="30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– 21(-2)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12(-8) – 20(4) + 42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-96 – 80 + 42 + 36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-98</a:t>
                          </a:r>
                          <a:endParaRPr lang="en-US" sz="3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200" t="-9875" r="-500" b="-1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-1" y="2528888"/>
            <a:ext cx="3871913" cy="5429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81351"/>
            <a:ext cx="5000625" cy="433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724276"/>
            <a:ext cx="4043363" cy="433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67201"/>
            <a:ext cx="4043363" cy="433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743449"/>
            <a:ext cx="728663" cy="43338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743449"/>
            <a:ext cx="671513" cy="4572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3150" y="2855119"/>
            <a:ext cx="976314" cy="542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3150" y="3495675"/>
            <a:ext cx="1162050" cy="404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24574" y="4024313"/>
            <a:ext cx="347663" cy="404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53150" y="4024313"/>
            <a:ext cx="290513" cy="485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1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#3 in HW Packet (choose 5 from each section)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6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9013" t="25985" r="16326" b="65482"/>
          <a:stretch/>
        </p:blipFill>
        <p:spPr>
          <a:xfrm>
            <a:off x="1944549" y="4075611"/>
            <a:ext cx="8037287" cy="705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1999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62000"/>
            <a:ext cx="11023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008000"/>
                </a:solidFill>
              </a:rPr>
              <a:t>Explain </a:t>
            </a:r>
            <a:r>
              <a:rPr lang="en-US" sz="3600" dirty="0">
                <a:solidFill>
                  <a:srgbClr val="008000"/>
                </a:solidFill>
              </a:rPr>
              <a:t>how Combining Like Terms, Multiplying Polynomials, and Simplifying Rational Expressions are related to Function Operations</a:t>
            </a:r>
            <a:r>
              <a:rPr lang="en-US" sz="3600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 smtClean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smtClean="0">
                <a:solidFill>
                  <a:srgbClr val="008000"/>
                </a:solidFill>
              </a:rPr>
              <a:t> Let f(x) = x</a:t>
            </a:r>
            <a:r>
              <a:rPr lang="en-US" sz="3600" baseline="30000" dirty="0" smtClean="0">
                <a:solidFill>
                  <a:srgbClr val="008000"/>
                </a:solidFill>
              </a:rPr>
              <a:t>2</a:t>
            </a:r>
            <a:r>
              <a:rPr lang="en-US" sz="3600" dirty="0" smtClean="0">
                <a:solidFill>
                  <a:srgbClr val="008000"/>
                </a:solidFill>
              </a:rPr>
              <a:t> + 1 and g(x) = 3x + 5. Choose </a:t>
            </a:r>
            <a:r>
              <a:rPr lang="en-US" sz="3600" u="sng" dirty="0" smtClean="0">
                <a:solidFill>
                  <a:srgbClr val="008000"/>
                </a:solidFill>
              </a:rPr>
              <a:t>one</a:t>
            </a:r>
            <a:r>
              <a:rPr lang="en-US" sz="3600" dirty="0" smtClean="0">
                <a:solidFill>
                  <a:srgbClr val="008000"/>
                </a:solidFill>
              </a:rPr>
              <a:t> of the following to evaluate. 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ogcabincooking.com/wp-content/uploads/2013/03/pi-day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802" y="1070112"/>
            <a:ext cx="8690122" cy="57878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754" y="1"/>
            <a:ext cx="10515600" cy="785446"/>
          </a:xfrm>
        </p:spPr>
        <p:txBody>
          <a:bodyPr/>
          <a:lstStyle/>
          <a:p>
            <a:r>
              <a:rPr lang="en-US" b="1" dirty="0" smtClean="0"/>
              <a:t>This Friday….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20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Mini Team Lessons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Team Leaders log on to the laptops.</a:t>
            </a:r>
          </a:p>
          <a:p>
            <a:r>
              <a:rPr lang="en-US" dirty="0" smtClean="0"/>
              <a:t>Open up Mozilla Firefox</a:t>
            </a:r>
          </a:p>
          <a:p>
            <a:r>
              <a:rPr lang="en-US" dirty="0" smtClean="0"/>
              <a:t>Go to my website: </a:t>
            </a:r>
            <a:r>
              <a:rPr lang="en-US" b="1" dirty="0" smtClean="0"/>
              <a:t>wmhsmath2santos.weebly.com</a:t>
            </a:r>
          </a:p>
          <a:p>
            <a:r>
              <a:rPr lang="en-US" dirty="0" smtClean="0"/>
              <a:t>Hover over </a:t>
            </a:r>
            <a:r>
              <a:rPr lang="en-US" b="1" dirty="0" smtClean="0"/>
              <a:t>Quick Links</a:t>
            </a:r>
            <a:endParaRPr lang="en-US" dirty="0" smtClean="0"/>
          </a:p>
          <a:p>
            <a:r>
              <a:rPr lang="en-US" dirty="0" smtClean="0"/>
              <a:t>Click on </a:t>
            </a:r>
            <a:r>
              <a:rPr lang="en-US" b="1" dirty="0" err="1" smtClean="0"/>
              <a:t>PowerPoints</a:t>
            </a:r>
            <a:r>
              <a:rPr lang="en-US" b="1" dirty="0" smtClean="0"/>
              <a:t> &amp; Notes</a:t>
            </a:r>
          </a:p>
          <a:p>
            <a:r>
              <a:rPr lang="en-US" dirty="0" smtClean="0"/>
              <a:t>Download </a:t>
            </a:r>
            <a:r>
              <a:rPr lang="en-US" b="1" dirty="0" smtClean="0"/>
              <a:t>Unit 3 #2 Function Operations PPT</a:t>
            </a:r>
          </a:p>
          <a:p>
            <a:r>
              <a:rPr lang="en-US" dirty="0" smtClean="0"/>
              <a:t>With your teams, go through the first part of the lesson and fill out your notes. </a:t>
            </a:r>
          </a:p>
          <a:p>
            <a:r>
              <a:rPr lang="en-US" dirty="0" smtClean="0"/>
              <a:t>STOP AFTER YOU HAVE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301" y="2453613"/>
            <a:ext cx="476738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00800" y="8561"/>
            <a:ext cx="5791200" cy="2445052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-Turn in Unit 2 Corrections!</a:t>
            </a:r>
            <a:r>
              <a:rPr lang="en-US" sz="3000" b="1" dirty="0" smtClean="0">
                <a:solidFill>
                  <a:srgbClr val="00B050"/>
                </a:solidFill>
              </a:rPr>
              <a:t/>
            </a:r>
            <a:br>
              <a:rPr lang="en-US" sz="3000" b="1" dirty="0" smtClean="0">
                <a:solidFill>
                  <a:srgbClr val="00B050"/>
                </a:solidFill>
              </a:rPr>
            </a:br>
            <a:r>
              <a:rPr lang="en-US" sz="3000" b="1" dirty="0" smtClean="0">
                <a:solidFill>
                  <a:srgbClr val="00B050"/>
                </a:solidFill>
              </a:rPr>
              <a:t>-Turn in Video Permission Form. We will be video taping on Thursday!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8788"/>
            <a:ext cx="9413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</a:t>
            </a:r>
            <a:r>
              <a:rPr lang="en-US" sz="3600" dirty="0" smtClean="0">
                <a:solidFill>
                  <a:srgbClr val="FF0000"/>
                </a:solidFill>
              </a:rPr>
              <a:t>(x) = (x + 2)</a:t>
            </a:r>
            <a:r>
              <a:rPr lang="en-US" sz="3600" baseline="300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 - 4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is the parent function?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Describe </a:t>
            </a:r>
            <a:r>
              <a:rPr lang="en-US" sz="3600" dirty="0">
                <a:solidFill>
                  <a:srgbClr val="FF0000"/>
                </a:solidFill>
              </a:rPr>
              <a:t>the transformations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Graph </a:t>
            </a:r>
            <a:r>
              <a:rPr lang="en-US" sz="3600" dirty="0">
                <a:solidFill>
                  <a:srgbClr val="FF0000"/>
                </a:solidFill>
              </a:rPr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transformation.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Update TOC.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5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955675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894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900" y="1122363"/>
            <a:ext cx="119888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#2 Function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43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196" y="774700"/>
            <a:ext cx="12212394" cy="530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0800" y="2273300"/>
            <a:ext cx="8331200" cy="850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60800" y="3124200"/>
            <a:ext cx="8331200" cy="8509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0800" y="3975100"/>
            <a:ext cx="8331200" cy="850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0800" y="4826000"/>
            <a:ext cx="8331200" cy="1257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2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754106"/>
              </p:ext>
            </p:extLst>
          </p:nvPr>
        </p:nvGraphicFramePr>
        <p:xfrm>
          <a:off x="-3" y="-2"/>
          <a:ext cx="12192002" cy="6866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1"/>
                <a:gridCol w="6096001"/>
              </a:tblGrid>
              <a:tr h="48985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SIMPLIFYING FUNCTION OPERATIONS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68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Example 1: Adding Functions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Given f(x) = 4x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 + 3x – 1 and g(x) = 6x + 2, find (</a:t>
                      </a:r>
                      <a:r>
                        <a:rPr lang="en-US" sz="3200" dirty="0" err="1">
                          <a:effectLst/>
                        </a:rPr>
                        <a:t>f+g</a:t>
                      </a:r>
                      <a:r>
                        <a:rPr lang="en-US" sz="3200" dirty="0">
                          <a:effectLst/>
                        </a:rPr>
                        <a:t>)(x</a:t>
                      </a:r>
                      <a:r>
                        <a:rPr lang="en-US" sz="3200" dirty="0" smtClean="0">
                          <a:effectLst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f(x)</a:t>
                      </a:r>
                      <a:r>
                        <a:rPr lang="en-US" sz="3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g(x)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(4x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r>
                        <a:rPr lang="en-US" sz="3200" dirty="0" smtClean="0">
                          <a:effectLst/>
                        </a:rPr>
                        <a:t> + 3x – 1) + (6x + 2)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r>
                        <a:rPr lang="en-US" sz="3200" dirty="0" smtClean="0">
                          <a:effectLst/>
                        </a:rPr>
                        <a:t> + 3x – 1 + 6x + 2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4x</a:t>
                      </a:r>
                      <a:r>
                        <a:rPr lang="en-US" sz="3200" baseline="30000" dirty="0" smtClean="0">
                          <a:effectLst/>
                        </a:rPr>
                        <a:t>2</a:t>
                      </a:r>
                      <a:r>
                        <a:rPr lang="en-US" sz="3200" dirty="0" smtClean="0">
                          <a:effectLst/>
                        </a:rPr>
                        <a:t> + 9x + 1 </a:t>
                      </a:r>
                      <a:endParaRPr lang="en-US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effectLst/>
                        </a:rPr>
                        <a:t>Example 2: Subtracting Functions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Given f(x) = 5x – 6 and g(x) = x</a:t>
                      </a:r>
                      <a:r>
                        <a:rPr lang="en-US" sz="3200" baseline="30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 – 5x + 6, Find (f–g)(x).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r>
                        <a:rPr lang="en-US" sz="3200" u="none" strike="noStrike" dirty="0" smtClean="0">
                          <a:effectLst/>
                        </a:rPr>
                        <a:t>f(x) – g(x)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 smtClean="0">
                          <a:effectLst/>
                        </a:rPr>
                        <a:t>(5x – 6) – (x</a:t>
                      </a:r>
                      <a:r>
                        <a:rPr lang="en-US" sz="32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r>
                        <a:rPr lang="en-US" sz="3200" u="none" strike="noStrike" dirty="0" smtClean="0">
                          <a:effectLst/>
                        </a:rPr>
                        <a:t>– 5x + 6)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 smtClean="0">
                          <a:effectLst/>
                        </a:rPr>
                        <a:t>5x – 6 – x</a:t>
                      </a:r>
                      <a:r>
                        <a:rPr lang="en-US" sz="32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3200" u="none" strike="noStrike" dirty="0" smtClean="0">
                          <a:effectLst/>
                        </a:rPr>
                        <a:t> + 5x –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strike="noStrike" dirty="0" smtClean="0">
                          <a:effectLst/>
                        </a:rPr>
                        <a:t>–x</a:t>
                      </a:r>
                      <a:r>
                        <a:rPr lang="en-US" sz="3200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3200" u="none" strike="noStrike" dirty="0" smtClean="0">
                          <a:effectLst/>
                        </a:rPr>
                        <a:t> + 10x – 12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none" strike="noStrike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57225" y="3643313"/>
            <a:ext cx="785813" cy="5572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24063" y="3643313"/>
            <a:ext cx="785813" cy="5572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3038" y="3643313"/>
            <a:ext cx="581025" cy="557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9876" y="3643313"/>
            <a:ext cx="581025" cy="557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052" y="4257675"/>
            <a:ext cx="2012157" cy="457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06" y="2600325"/>
            <a:ext cx="1745457" cy="5572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769" y="3086100"/>
            <a:ext cx="3845719" cy="5572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643313"/>
            <a:ext cx="3845719" cy="4857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906" y="4243387"/>
            <a:ext cx="2355059" cy="5143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86475" y="2600325"/>
            <a:ext cx="1985963" cy="485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6475" y="3157538"/>
            <a:ext cx="3614738" cy="485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86475" y="3679031"/>
            <a:ext cx="3200400" cy="485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86475" y="3714751"/>
            <a:ext cx="528638" cy="414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29563" y="3714751"/>
            <a:ext cx="685800" cy="414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15113" y="3714751"/>
            <a:ext cx="542925" cy="414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715375" y="3714750"/>
            <a:ext cx="542925" cy="414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0763" y="4229100"/>
            <a:ext cx="3200400" cy="485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3618" y="4229100"/>
            <a:ext cx="2521745" cy="414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 to Unit 1 – Multiplying Polynomials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030A0"/>
                </a:solidFill>
              </a:rPr>
              <a:t>x</a:t>
            </a:r>
            <a:r>
              <a:rPr lang="en-US" sz="3600" baseline="30000" dirty="0" smtClean="0">
                <a:solidFill>
                  <a:srgbClr val="7030A0"/>
                </a:solidFill>
              </a:rPr>
              <a:t>2</a:t>
            </a:r>
            <a:r>
              <a:rPr lang="en-US" sz="3600" dirty="0" smtClean="0">
                <a:solidFill>
                  <a:srgbClr val="7030A0"/>
                </a:solidFill>
              </a:rPr>
              <a:t>(x + 4)</a:t>
            </a:r>
          </a:p>
          <a:p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x(x + 4)</a:t>
            </a:r>
          </a:p>
          <a:p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3(x + 4)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(x</a:t>
            </a:r>
            <a:r>
              <a:rPr lang="en-US" sz="3600" baseline="30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+ x + 3)(x + 4)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933</Words>
  <Application>Microsoft Office PowerPoint</Application>
  <PresentationFormat>Custom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ANNOUNCEMENTS -NO CALCULATORS -Team Leaders, log on to the laptop! -Take out HW to stamp -Turn in Unit 2 Corrections!</vt:lpstr>
      <vt:lpstr>This Friday….</vt:lpstr>
      <vt:lpstr>Mini Team Lessons</vt:lpstr>
      <vt:lpstr>ANNOUNCEMENTS -Pick up your assigned calculator -Take out HW to stamp -Turn in Unit 2 Corrections! -Turn in Video Permission Form. We will be video taping on Thursday!</vt:lpstr>
      <vt:lpstr>HOMEWORK QUESTIONS?</vt:lpstr>
      <vt:lpstr>#2 Function Operations</vt:lpstr>
      <vt:lpstr>Slide 7</vt:lpstr>
      <vt:lpstr>Slide 8</vt:lpstr>
      <vt:lpstr>Back to Unit 1 – Multiplying Polynomials</vt:lpstr>
      <vt:lpstr>Slide 10</vt:lpstr>
      <vt:lpstr>BRAIN BREAK</vt:lpstr>
      <vt:lpstr>Slide 12</vt:lpstr>
      <vt:lpstr>I Have… Who Has? Card Game</vt:lpstr>
      <vt:lpstr>Slide 14</vt:lpstr>
      <vt:lpstr>Slide 15</vt:lpstr>
      <vt:lpstr>BRAIN BREAK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HW to stamp</dc:title>
  <dc:creator>Fran</dc:creator>
  <cp:lastModifiedBy>francinec.santos</cp:lastModifiedBy>
  <cp:revision>48</cp:revision>
  <dcterms:created xsi:type="dcterms:W3CDTF">2014-09-29T22:32:31Z</dcterms:created>
  <dcterms:modified xsi:type="dcterms:W3CDTF">2015-03-10T14:21:15Z</dcterms:modified>
</cp:coreProperties>
</file>