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1" r:id="rId4"/>
    <p:sldId id="262" r:id="rId5"/>
    <p:sldId id="275" r:id="rId6"/>
    <p:sldId id="263" r:id="rId7"/>
    <p:sldId id="272" r:id="rId8"/>
    <p:sldId id="264" r:id="rId9"/>
    <p:sldId id="271" r:id="rId10"/>
    <p:sldId id="268" r:id="rId11"/>
    <p:sldId id="270" r:id="rId12"/>
    <p:sldId id="265" r:id="rId13"/>
    <p:sldId id="259" r:id="rId14"/>
    <p:sldId id="26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66" d="100"/>
          <a:sy n="66" d="100"/>
        </p:scale>
        <p:origin x="300"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CCDA11-B022-4ACC-8816-93DBDD2F2696}" type="datetimeFigureOut">
              <a:rPr lang="en-US" smtClean="0"/>
              <a:pPr/>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650B73-B80D-436C-B34A-9893CB40EC31}" type="slidenum">
              <a:rPr lang="en-US" smtClean="0"/>
              <a:pPr/>
              <a:t>‹#›</a:t>
            </a:fld>
            <a:endParaRPr lang="en-US"/>
          </a:p>
        </p:txBody>
      </p:sp>
    </p:spTree>
    <p:extLst>
      <p:ext uri="{BB962C8B-B14F-4D97-AF65-F5344CB8AC3E}">
        <p14:creationId xmlns:p14="http://schemas.microsoft.com/office/powerpoint/2010/main" val="2763878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CCDA11-B022-4ACC-8816-93DBDD2F2696}" type="datetimeFigureOut">
              <a:rPr lang="en-US" smtClean="0"/>
              <a:pPr/>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650B73-B80D-436C-B34A-9893CB40EC31}" type="slidenum">
              <a:rPr lang="en-US" smtClean="0"/>
              <a:pPr/>
              <a:t>‹#›</a:t>
            </a:fld>
            <a:endParaRPr lang="en-US"/>
          </a:p>
        </p:txBody>
      </p:sp>
    </p:spTree>
    <p:extLst>
      <p:ext uri="{BB962C8B-B14F-4D97-AF65-F5344CB8AC3E}">
        <p14:creationId xmlns:p14="http://schemas.microsoft.com/office/powerpoint/2010/main" val="1957427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CCDA11-B022-4ACC-8816-93DBDD2F2696}" type="datetimeFigureOut">
              <a:rPr lang="en-US" smtClean="0"/>
              <a:pPr/>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650B73-B80D-436C-B34A-9893CB40EC31}" type="slidenum">
              <a:rPr lang="en-US" smtClean="0"/>
              <a:pPr/>
              <a:t>‹#›</a:t>
            </a:fld>
            <a:endParaRPr lang="en-US"/>
          </a:p>
        </p:txBody>
      </p:sp>
    </p:spTree>
    <p:extLst>
      <p:ext uri="{BB962C8B-B14F-4D97-AF65-F5344CB8AC3E}">
        <p14:creationId xmlns:p14="http://schemas.microsoft.com/office/powerpoint/2010/main" val="1458594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CCDA11-B022-4ACC-8816-93DBDD2F2696}" type="datetimeFigureOut">
              <a:rPr lang="en-US" smtClean="0"/>
              <a:pPr/>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650B73-B80D-436C-B34A-9893CB40EC31}" type="slidenum">
              <a:rPr lang="en-US" smtClean="0"/>
              <a:pPr/>
              <a:t>‹#›</a:t>
            </a:fld>
            <a:endParaRPr lang="en-US"/>
          </a:p>
        </p:txBody>
      </p:sp>
    </p:spTree>
    <p:extLst>
      <p:ext uri="{BB962C8B-B14F-4D97-AF65-F5344CB8AC3E}">
        <p14:creationId xmlns:p14="http://schemas.microsoft.com/office/powerpoint/2010/main" val="1843926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CCDA11-B022-4ACC-8816-93DBDD2F2696}" type="datetimeFigureOut">
              <a:rPr lang="en-US" smtClean="0"/>
              <a:pPr/>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650B73-B80D-436C-B34A-9893CB40EC31}" type="slidenum">
              <a:rPr lang="en-US" smtClean="0"/>
              <a:pPr/>
              <a:t>‹#›</a:t>
            </a:fld>
            <a:endParaRPr lang="en-US"/>
          </a:p>
        </p:txBody>
      </p:sp>
    </p:spTree>
    <p:extLst>
      <p:ext uri="{BB962C8B-B14F-4D97-AF65-F5344CB8AC3E}">
        <p14:creationId xmlns:p14="http://schemas.microsoft.com/office/powerpoint/2010/main" val="1035148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CCDA11-B022-4ACC-8816-93DBDD2F2696}" type="datetimeFigureOut">
              <a:rPr lang="en-US" smtClean="0"/>
              <a:pPr/>
              <a:t>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650B73-B80D-436C-B34A-9893CB40EC31}" type="slidenum">
              <a:rPr lang="en-US" smtClean="0"/>
              <a:pPr/>
              <a:t>‹#›</a:t>
            </a:fld>
            <a:endParaRPr lang="en-US"/>
          </a:p>
        </p:txBody>
      </p:sp>
    </p:spTree>
    <p:extLst>
      <p:ext uri="{BB962C8B-B14F-4D97-AF65-F5344CB8AC3E}">
        <p14:creationId xmlns:p14="http://schemas.microsoft.com/office/powerpoint/2010/main" val="16694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CCDA11-B022-4ACC-8816-93DBDD2F2696}" type="datetimeFigureOut">
              <a:rPr lang="en-US" smtClean="0"/>
              <a:pPr/>
              <a:t>2/18/2015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650B73-B80D-436C-B34A-9893CB40EC31}" type="slidenum">
              <a:rPr lang="en-US" smtClean="0"/>
              <a:pPr/>
              <a:t>‹#›</a:t>
            </a:fld>
            <a:endParaRPr lang="en-US"/>
          </a:p>
        </p:txBody>
      </p:sp>
    </p:spTree>
    <p:extLst>
      <p:ext uri="{BB962C8B-B14F-4D97-AF65-F5344CB8AC3E}">
        <p14:creationId xmlns:p14="http://schemas.microsoft.com/office/powerpoint/2010/main" val="2170460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CCDA11-B022-4ACC-8816-93DBDD2F2696}" type="datetimeFigureOut">
              <a:rPr lang="en-US" smtClean="0"/>
              <a:pPr/>
              <a:t>2/18/2015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650B73-B80D-436C-B34A-9893CB40EC31}" type="slidenum">
              <a:rPr lang="en-US" smtClean="0"/>
              <a:pPr/>
              <a:t>‹#›</a:t>
            </a:fld>
            <a:endParaRPr lang="en-US"/>
          </a:p>
        </p:txBody>
      </p:sp>
    </p:spTree>
    <p:extLst>
      <p:ext uri="{BB962C8B-B14F-4D97-AF65-F5344CB8AC3E}">
        <p14:creationId xmlns:p14="http://schemas.microsoft.com/office/powerpoint/2010/main" val="3002055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CCDA11-B022-4ACC-8816-93DBDD2F2696}" type="datetimeFigureOut">
              <a:rPr lang="en-US" smtClean="0"/>
              <a:pPr/>
              <a:t>2/18/2015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650B73-B80D-436C-B34A-9893CB40EC31}" type="slidenum">
              <a:rPr lang="en-US" smtClean="0"/>
              <a:pPr/>
              <a:t>‹#›</a:t>
            </a:fld>
            <a:endParaRPr lang="en-US"/>
          </a:p>
        </p:txBody>
      </p:sp>
    </p:spTree>
    <p:extLst>
      <p:ext uri="{BB962C8B-B14F-4D97-AF65-F5344CB8AC3E}">
        <p14:creationId xmlns:p14="http://schemas.microsoft.com/office/powerpoint/2010/main" val="318143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CCDA11-B022-4ACC-8816-93DBDD2F2696}" type="datetimeFigureOut">
              <a:rPr lang="en-US" smtClean="0"/>
              <a:pPr/>
              <a:t>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650B73-B80D-436C-B34A-9893CB40EC31}" type="slidenum">
              <a:rPr lang="en-US" smtClean="0"/>
              <a:pPr/>
              <a:t>‹#›</a:t>
            </a:fld>
            <a:endParaRPr lang="en-US"/>
          </a:p>
        </p:txBody>
      </p:sp>
    </p:spTree>
    <p:extLst>
      <p:ext uri="{BB962C8B-B14F-4D97-AF65-F5344CB8AC3E}">
        <p14:creationId xmlns:p14="http://schemas.microsoft.com/office/powerpoint/2010/main" val="2855594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CCDA11-B022-4ACC-8816-93DBDD2F2696}" type="datetimeFigureOut">
              <a:rPr lang="en-US" smtClean="0"/>
              <a:pPr/>
              <a:t>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650B73-B80D-436C-B34A-9893CB40EC31}" type="slidenum">
              <a:rPr lang="en-US" smtClean="0"/>
              <a:pPr/>
              <a:t>‹#›</a:t>
            </a:fld>
            <a:endParaRPr lang="en-US"/>
          </a:p>
        </p:txBody>
      </p:sp>
    </p:spTree>
    <p:extLst>
      <p:ext uri="{BB962C8B-B14F-4D97-AF65-F5344CB8AC3E}">
        <p14:creationId xmlns:p14="http://schemas.microsoft.com/office/powerpoint/2010/main" val="4220941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CCDA11-B022-4ACC-8816-93DBDD2F2696}" type="datetimeFigureOut">
              <a:rPr lang="en-US" smtClean="0"/>
              <a:pPr/>
              <a:t>2/18/2015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650B73-B80D-436C-B34A-9893CB40EC31}" type="slidenum">
              <a:rPr lang="en-US" smtClean="0"/>
              <a:pPr/>
              <a:t>‹#›</a:t>
            </a:fld>
            <a:endParaRPr lang="en-US"/>
          </a:p>
        </p:txBody>
      </p:sp>
    </p:spTree>
    <p:extLst>
      <p:ext uri="{BB962C8B-B14F-4D97-AF65-F5344CB8AC3E}">
        <p14:creationId xmlns:p14="http://schemas.microsoft.com/office/powerpoint/2010/main" val="1279983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017000" y="8561"/>
            <a:ext cx="3175000" cy="2500178"/>
          </a:xfrm>
        </p:spPr>
        <p:txBody>
          <a:bodyPr>
            <a:noAutofit/>
          </a:bodyPr>
          <a:lstStyle/>
          <a:p>
            <a:pPr algn="l"/>
            <a:r>
              <a:rPr lang="en-US" sz="3000" b="1" u="sng" dirty="0" smtClean="0">
                <a:solidFill>
                  <a:srgbClr val="0070C0"/>
                </a:solidFill>
              </a:rPr>
              <a:t>ANNOUNCEMENTS</a:t>
            </a:r>
            <a:br>
              <a:rPr lang="en-US" sz="3000" b="1" u="sng" dirty="0" smtClean="0">
                <a:solidFill>
                  <a:srgbClr val="0070C0"/>
                </a:solidFill>
              </a:rPr>
            </a:br>
            <a:r>
              <a:rPr lang="en-US" sz="3000" dirty="0" smtClean="0">
                <a:solidFill>
                  <a:srgbClr val="0070C0"/>
                </a:solidFill>
              </a:rPr>
              <a:t>-Pick up your assigned calculator</a:t>
            </a:r>
            <a:br>
              <a:rPr lang="en-US" sz="3000" dirty="0" smtClean="0">
                <a:solidFill>
                  <a:srgbClr val="0070C0"/>
                </a:solidFill>
              </a:rPr>
            </a:br>
            <a:r>
              <a:rPr lang="en-US" sz="3000" dirty="0" smtClean="0">
                <a:solidFill>
                  <a:srgbClr val="0070C0"/>
                </a:solidFill>
              </a:rPr>
              <a:t>-Take out HW to stamp</a:t>
            </a:r>
            <a:endParaRPr lang="en-US" sz="3000" b="1" i="1" dirty="0">
              <a:solidFill>
                <a:srgbClr val="00B050"/>
              </a:solidFill>
            </a:endParaRPr>
          </a:p>
        </p:txBody>
      </p:sp>
      <p:sp>
        <p:nvSpPr>
          <p:cNvPr id="5" name="Content Placeholder 4"/>
          <p:cNvSpPr>
            <a:spLocks noGrp="1"/>
          </p:cNvSpPr>
          <p:nvPr>
            <p:ph idx="1"/>
          </p:nvPr>
        </p:nvSpPr>
        <p:spPr>
          <a:xfrm>
            <a:off x="1524001" y="8561"/>
            <a:ext cx="5667375" cy="827088"/>
          </a:xfrm>
        </p:spPr>
        <p:txBody>
          <a:bodyPr>
            <a:noAutofit/>
          </a:bodyPr>
          <a:lstStyle/>
          <a:p>
            <a:pPr marL="0" indent="0" algn="ctr">
              <a:buNone/>
            </a:pPr>
            <a:r>
              <a:rPr lang="en-US" sz="5400" b="1" dirty="0">
                <a:solidFill>
                  <a:srgbClr val="FF0000"/>
                </a:solidFill>
              </a:rPr>
              <a:t>WARM UP</a:t>
            </a:r>
          </a:p>
        </p:txBody>
      </p:sp>
      <p:sp>
        <p:nvSpPr>
          <p:cNvPr id="7" name="TextBox 6"/>
          <p:cNvSpPr txBox="1"/>
          <p:nvPr/>
        </p:nvSpPr>
        <p:spPr>
          <a:xfrm>
            <a:off x="0" y="734042"/>
            <a:ext cx="8665029" cy="646331"/>
          </a:xfrm>
          <a:prstGeom prst="rect">
            <a:avLst/>
          </a:prstGeom>
          <a:noFill/>
        </p:spPr>
        <p:txBody>
          <a:bodyPr wrap="square" rtlCol="0">
            <a:spAutoFit/>
          </a:bodyPr>
          <a:lstStyle/>
          <a:p>
            <a:pPr marL="514350" indent="-514350">
              <a:buFont typeface="+mj-lt"/>
              <a:buAutoNum type="arabicPeriod"/>
            </a:pPr>
            <a:endParaRPr lang="en-US" sz="3600" dirty="0" smtClean="0">
              <a:solidFill>
                <a:srgbClr val="FF0000"/>
              </a:solidFill>
            </a:endParaRPr>
          </a:p>
        </p:txBody>
      </p:sp>
      <mc:AlternateContent xmlns:mc="http://schemas.openxmlformats.org/markup-compatibility/2006" xmlns:a14="http://schemas.microsoft.com/office/drawing/2010/main">
        <mc:Choice Requires="a14">
          <p:sp>
            <p:nvSpPr>
              <p:cNvPr id="6" name="TextBox 5"/>
              <p:cNvSpPr txBox="1"/>
              <p:nvPr/>
            </p:nvSpPr>
            <p:spPr>
              <a:xfrm>
                <a:off x="0" y="838756"/>
                <a:ext cx="9413632" cy="5966954"/>
              </a:xfrm>
              <a:prstGeom prst="rect">
                <a:avLst/>
              </a:prstGeom>
              <a:noFill/>
            </p:spPr>
            <p:txBody>
              <a:bodyPr wrap="square" rtlCol="0">
                <a:spAutoFit/>
              </a:bodyPr>
              <a:lstStyle/>
              <a:p>
                <a:pPr marL="742950" indent="-742950">
                  <a:buFont typeface="+mj-lt"/>
                  <a:buAutoNum type="arabicPeriod"/>
                </a:pPr>
                <a:r>
                  <a:rPr lang="en-US" sz="3600" dirty="0" smtClean="0">
                    <a:solidFill>
                      <a:srgbClr val="FF0000"/>
                    </a:solidFill>
                  </a:rPr>
                  <a:t>Factor and find the roots of 0 = k</a:t>
                </a:r>
                <a:r>
                  <a:rPr lang="en-US" sz="3600" baseline="30000" dirty="0" smtClean="0">
                    <a:solidFill>
                      <a:srgbClr val="FF0000"/>
                    </a:solidFill>
                  </a:rPr>
                  <a:t>2</a:t>
                </a:r>
                <a:r>
                  <a:rPr lang="en-US" sz="3600" dirty="0" smtClean="0">
                    <a:solidFill>
                      <a:srgbClr val="FF0000"/>
                    </a:solidFill>
                  </a:rPr>
                  <a:t> </a:t>
                </a:r>
                <a:r>
                  <a:rPr lang="en-US" sz="3600" dirty="0">
                    <a:solidFill>
                      <a:srgbClr val="FF0000"/>
                    </a:solidFill>
                  </a:rPr>
                  <a:t>– </a:t>
                </a:r>
                <a:r>
                  <a:rPr lang="en-US" sz="3600" dirty="0" smtClean="0">
                    <a:solidFill>
                      <a:srgbClr val="FF0000"/>
                    </a:solidFill>
                  </a:rPr>
                  <a:t>6k.</a:t>
                </a:r>
              </a:p>
              <a:p>
                <a:pPr marL="742950" indent="-742950">
                  <a:buFont typeface="+mj-lt"/>
                  <a:buAutoNum type="arabicPeriod"/>
                </a:pPr>
                <a:endParaRPr lang="en-US" sz="3600" dirty="0" smtClean="0">
                  <a:solidFill>
                    <a:srgbClr val="FF0000"/>
                  </a:solidFill>
                </a:endParaRPr>
              </a:p>
              <a:p>
                <a:pPr marL="742950" indent="-742950">
                  <a:buFont typeface="+mj-lt"/>
                  <a:buAutoNum type="arabicPeriod"/>
                </a:pPr>
                <a:r>
                  <a:rPr lang="en-US" sz="3600" dirty="0" smtClean="0">
                    <a:solidFill>
                      <a:srgbClr val="FF0000"/>
                    </a:solidFill>
                  </a:rPr>
                  <a:t>Factor and find the zeros of k</a:t>
                </a:r>
                <a:r>
                  <a:rPr lang="en-US" sz="3600" baseline="30000" dirty="0" smtClean="0">
                    <a:solidFill>
                      <a:srgbClr val="FF0000"/>
                    </a:solidFill>
                  </a:rPr>
                  <a:t>2</a:t>
                </a:r>
                <a:r>
                  <a:rPr lang="en-US" sz="3600" dirty="0" smtClean="0">
                    <a:solidFill>
                      <a:srgbClr val="FF0000"/>
                    </a:solidFill>
                  </a:rPr>
                  <a:t> – 5k – 6 = 0</a:t>
                </a:r>
              </a:p>
              <a:p>
                <a:pPr marL="742950" indent="-742950">
                  <a:buFont typeface="+mj-lt"/>
                  <a:buAutoNum type="arabicPeriod"/>
                </a:pPr>
                <a:endParaRPr lang="en-US" sz="3600" dirty="0" smtClean="0">
                  <a:solidFill>
                    <a:srgbClr val="FF0000"/>
                  </a:solidFill>
                </a:endParaRPr>
              </a:p>
              <a:p>
                <a:pPr marL="742950" indent="-742950">
                  <a:buFont typeface="+mj-lt"/>
                  <a:buAutoNum type="arabicPeriod"/>
                </a:pPr>
                <a:r>
                  <a:rPr lang="en-US" sz="3600" dirty="0" smtClean="0">
                    <a:solidFill>
                      <a:srgbClr val="FF0000"/>
                    </a:solidFill>
                  </a:rPr>
                  <a:t>Simplify and find the restrictions of </a:t>
                </a:r>
                <a14:m>
                  <m:oMath xmlns:m="http://schemas.openxmlformats.org/officeDocument/2006/math">
                    <m:f>
                      <m:fPr>
                        <m:ctrlPr>
                          <a:rPr lang="en-US" sz="3600" i="1" smtClean="0">
                            <a:solidFill>
                              <a:srgbClr val="FF0000"/>
                            </a:solidFill>
                            <a:latin typeface="Cambria Math" panose="02040503050406030204" pitchFamily="18" charset="0"/>
                          </a:rPr>
                        </m:ctrlPr>
                      </m:fPr>
                      <m:num>
                        <m:r>
                          <m:rPr>
                            <m:nor/>
                          </m:rPr>
                          <a:rPr lang="en-US" sz="3600" dirty="0">
                            <a:solidFill>
                              <a:srgbClr val="FF0000"/>
                            </a:solidFill>
                          </a:rPr>
                          <m:t>k</m:t>
                        </m:r>
                        <m:r>
                          <m:rPr>
                            <m:nor/>
                          </m:rPr>
                          <a:rPr lang="en-US" sz="3600" baseline="30000" dirty="0">
                            <a:solidFill>
                              <a:srgbClr val="FF0000"/>
                            </a:solidFill>
                          </a:rPr>
                          <m:t>2</m:t>
                        </m:r>
                        <m:r>
                          <m:rPr>
                            <m:nor/>
                          </m:rPr>
                          <a:rPr lang="en-US" sz="3600" dirty="0">
                            <a:solidFill>
                              <a:srgbClr val="FF0000"/>
                            </a:solidFill>
                          </a:rPr>
                          <m:t> – 6</m:t>
                        </m:r>
                        <m:r>
                          <m:rPr>
                            <m:nor/>
                          </m:rPr>
                          <a:rPr lang="en-US" sz="3600" dirty="0">
                            <a:solidFill>
                              <a:srgbClr val="FF0000"/>
                            </a:solidFill>
                          </a:rPr>
                          <m:t>k</m:t>
                        </m:r>
                      </m:num>
                      <m:den>
                        <m:r>
                          <m:rPr>
                            <m:nor/>
                          </m:rPr>
                          <a:rPr lang="en-US" sz="3600" b="0" i="0" dirty="0" smtClean="0">
                            <a:solidFill>
                              <a:srgbClr val="FF0000"/>
                            </a:solidFill>
                          </a:rPr>
                          <m:t>k</m:t>
                        </m:r>
                        <m:r>
                          <m:rPr>
                            <m:nor/>
                          </m:rPr>
                          <a:rPr lang="en-US" sz="3600" baseline="30000" dirty="0">
                            <a:solidFill>
                              <a:srgbClr val="FF0000"/>
                            </a:solidFill>
                          </a:rPr>
                          <m:t>2</m:t>
                        </m:r>
                        <m:r>
                          <m:rPr>
                            <m:nor/>
                          </m:rPr>
                          <a:rPr lang="en-US" sz="3600" dirty="0">
                            <a:solidFill>
                              <a:srgbClr val="FF0000"/>
                            </a:solidFill>
                          </a:rPr>
                          <m:t> – 5</m:t>
                        </m:r>
                        <m:r>
                          <m:rPr>
                            <m:nor/>
                          </m:rPr>
                          <a:rPr lang="en-US" sz="3600" b="0" i="0" dirty="0" smtClean="0">
                            <a:solidFill>
                              <a:srgbClr val="FF0000"/>
                            </a:solidFill>
                          </a:rPr>
                          <m:t>k</m:t>
                        </m:r>
                        <m:r>
                          <m:rPr>
                            <m:nor/>
                          </m:rPr>
                          <a:rPr lang="en-US" sz="3600" dirty="0">
                            <a:solidFill>
                              <a:srgbClr val="FF0000"/>
                            </a:solidFill>
                          </a:rPr>
                          <m:t> – 6</m:t>
                        </m:r>
                      </m:den>
                    </m:f>
                  </m:oMath>
                </a14:m>
                <a:endParaRPr lang="en-US" sz="3600" dirty="0">
                  <a:solidFill>
                    <a:srgbClr val="FF0000"/>
                  </a:solidFill>
                </a:endParaRPr>
              </a:p>
              <a:p>
                <a:pPr marL="742950" indent="-742950">
                  <a:buFont typeface="+mj-lt"/>
                  <a:buAutoNum type="arabicPeriod"/>
                </a:pPr>
                <a:endParaRPr lang="en-US" sz="3600" dirty="0" smtClean="0">
                  <a:solidFill>
                    <a:srgbClr val="FF0000"/>
                  </a:solidFill>
                </a:endParaRPr>
              </a:p>
              <a:p>
                <a:pPr marL="742950" indent="-742950">
                  <a:buFont typeface="+mj-lt"/>
                  <a:buAutoNum type="arabicPeriod"/>
                </a:pPr>
                <a:endParaRPr lang="en-US" sz="3600" dirty="0" smtClean="0">
                  <a:solidFill>
                    <a:srgbClr val="FF0000"/>
                  </a:solidFill>
                </a:endParaRPr>
              </a:p>
              <a:p>
                <a:pPr marL="742950" indent="-742950">
                  <a:buFont typeface="+mj-lt"/>
                  <a:buAutoNum type="arabicPeriod"/>
                </a:pPr>
                <a:endParaRPr lang="en-US" sz="3600" dirty="0" smtClean="0">
                  <a:solidFill>
                    <a:srgbClr val="FF0000"/>
                  </a:solidFill>
                </a:endParaRPr>
              </a:p>
              <a:p>
                <a:pPr marL="742950" indent="-742950">
                  <a:buFont typeface="+mj-lt"/>
                  <a:buAutoNum type="arabicPeriod"/>
                </a:pPr>
                <a:r>
                  <a:rPr lang="en-US" sz="3600" dirty="0" smtClean="0">
                    <a:solidFill>
                      <a:srgbClr val="FF0000"/>
                    </a:solidFill>
                  </a:rPr>
                  <a:t>Update TOC.</a:t>
                </a:r>
                <a:endParaRPr lang="en-US" sz="3600" dirty="0">
                  <a:solidFill>
                    <a:srgbClr val="FF0000"/>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0" y="838756"/>
                <a:ext cx="9413632" cy="5966954"/>
              </a:xfrm>
              <a:prstGeom prst="rect">
                <a:avLst/>
              </a:prstGeom>
              <a:blipFill rotWithShape="0">
                <a:blip r:embed="rId2"/>
                <a:stretch>
                  <a:fillRect l="-2008" t="-1738" b="-3067"/>
                </a:stretch>
              </a:blipFill>
            </p:spPr>
            <p:txBody>
              <a:bodyPr/>
              <a:lstStyle/>
              <a:p>
                <a:r>
                  <a:rPr lang="en-US">
                    <a:noFill/>
                  </a:rPr>
                  <a:t> </a:t>
                </a:r>
              </a:p>
            </p:txBody>
          </p:sp>
        </mc:Fallback>
      </mc:AlternateContent>
    </p:spTree>
    <p:extLst>
      <p:ext uri="{BB962C8B-B14F-4D97-AF65-F5344CB8AC3E}">
        <p14:creationId xmlns:p14="http://schemas.microsoft.com/office/powerpoint/2010/main" val="30008810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BRAIN BREAK </a:t>
            </a:r>
            <a:endParaRPr lang="en-US" b="1" dirty="0"/>
          </a:p>
        </p:txBody>
      </p:sp>
      <p:pic>
        <p:nvPicPr>
          <p:cNvPr id="3" name="Picture 2" descr="http://www.leeabbamonte.com/wp-content/uploads/2007/12/cellphone.bm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4600" y="1868012"/>
            <a:ext cx="4492625" cy="4842352"/>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http://interestingengineering.com/wp-content/uploads/2014/02/1024px-Gray728.svg_.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5899" y="1690688"/>
            <a:ext cx="6883401" cy="49138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88431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9775"/>
          </a:xfrm>
        </p:spPr>
        <p:txBody>
          <a:bodyPr/>
          <a:lstStyle/>
          <a:p>
            <a:r>
              <a:rPr lang="en-US" b="1" dirty="0" smtClean="0"/>
              <a:t>Practice Problems</a:t>
            </a:r>
            <a:endParaRPr lang="en-US" b="1"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911600" y="2953990"/>
                <a:ext cx="3221708" cy="723900"/>
              </a:xfrm>
            </p:spPr>
            <p:txBody>
              <a:bodyPr>
                <a:noAutofit/>
              </a:bodyPr>
              <a:lstStyle/>
              <a:p>
                <a:pPr marL="0" indent="0">
                  <a:buNone/>
                </a:pPr>
                <a:r>
                  <a:rPr lang="en-US" sz="3200" dirty="0"/>
                  <a:t>2. </a:t>
                </a:r>
                <a14:m>
                  <m:oMath xmlns:m="http://schemas.openxmlformats.org/officeDocument/2006/math">
                    <m:f>
                      <m:fPr>
                        <m:ctrlPr>
                          <a:rPr lang="en-US" sz="3200" i="1">
                            <a:latin typeface="Cambria Math" panose="02040503050406030204" pitchFamily="18" charset="0"/>
                          </a:rPr>
                        </m:ctrlPr>
                      </m:fPr>
                      <m:num>
                        <m:r>
                          <a:rPr lang="en-US" sz="3200" i="1">
                            <a:latin typeface="Cambria Math" panose="02040503050406030204" pitchFamily="18" charset="0"/>
                          </a:rPr>
                          <m:t>3</m:t>
                        </m:r>
                      </m:num>
                      <m:den>
                        <m:r>
                          <a:rPr lang="en-US" sz="3200" i="1">
                            <a:latin typeface="Cambria Math" panose="02040503050406030204" pitchFamily="18" charset="0"/>
                          </a:rPr>
                          <m:t>𝑥</m:t>
                        </m:r>
                      </m:den>
                    </m:f>
                  </m:oMath>
                </a14:m>
                <a:r>
                  <a:rPr lang="en-US" sz="3200" dirty="0"/>
                  <a:t> = </a:t>
                </a:r>
                <a14:m>
                  <m:oMath xmlns:m="http://schemas.openxmlformats.org/officeDocument/2006/math">
                    <m:f>
                      <m:fPr>
                        <m:ctrlPr>
                          <a:rPr lang="en-US" sz="3200" i="1">
                            <a:latin typeface="Cambria Math" panose="02040503050406030204" pitchFamily="18" charset="0"/>
                          </a:rPr>
                        </m:ctrlPr>
                      </m:fPr>
                      <m:num>
                        <m:r>
                          <a:rPr lang="en-US" sz="3200" i="1">
                            <a:latin typeface="Cambria Math" panose="02040503050406030204" pitchFamily="18" charset="0"/>
                          </a:rPr>
                          <m:t>6</m:t>
                        </m:r>
                      </m:num>
                      <m:den>
                        <m:r>
                          <a:rPr lang="en-US" sz="3200" i="1">
                            <a:latin typeface="Cambria Math" panose="02040503050406030204" pitchFamily="18" charset="0"/>
                          </a:rPr>
                          <m:t>𝑥</m:t>
                        </m:r>
                        <m:r>
                          <a:rPr lang="en-US" sz="3200" i="1">
                            <a:latin typeface="Cambria Math" panose="02040503050406030204" pitchFamily="18" charset="0"/>
                          </a:rPr>
                          <m:t> + 1</m:t>
                        </m:r>
                      </m:den>
                    </m:f>
                  </m:oMath>
                </a14:m>
                <a:endParaRPr lang="en-US" sz="32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911600" y="2953990"/>
                <a:ext cx="3221708" cy="723900"/>
              </a:xfrm>
              <a:blipFill rotWithShape="0">
                <a:blip r:embed="rId2" cstate="print"/>
                <a:stretch>
                  <a:fillRect l="-4924" t="-3390" b="-1610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4635500" y="3551363"/>
                <a:ext cx="2448952" cy="791370"/>
              </a:xfrm>
              <a:prstGeom prst="rect">
                <a:avLst/>
              </a:prstGeom>
              <a:noFill/>
            </p:spPr>
            <p:txBody>
              <a:bodyPr wrap="square" rtlCol="0">
                <a:spAutoFit/>
              </a:bodyPr>
              <a:lstStyle/>
              <a:p>
                <a:r>
                  <a:rPr lang="en-US" sz="3200" dirty="0" smtClean="0">
                    <a:latin typeface="Calibri Light" panose="020F0302020204030204" pitchFamily="34" charset="0"/>
                    <a:ea typeface="Times New Roman" panose="02020603050405020304" pitchFamily="18" charset="0"/>
                    <a:cs typeface="Times New Roman" panose="02020603050405020304" pitchFamily="18" charset="0"/>
                  </a:rPr>
                  <a:t>3</a:t>
                </a:r>
                <a:r>
                  <a:rPr lang="en-US" sz="3200" dirty="0">
                    <a:latin typeface="Calibri Light" panose="020F0302020204030204" pitchFamily="34" charset="0"/>
                    <a:ea typeface="Times New Roman" panose="02020603050405020304" pitchFamily="18" charset="0"/>
                    <a:cs typeface="Times New Roman" panose="02020603050405020304" pitchFamily="18" charset="0"/>
                  </a:rPr>
                  <a:t>. </a:t>
                </a:r>
                <a14:m>
                  <m:oMath xmlns:m="http://schemas.openxmlformats.org/officeDocument/2006/math">
                    <m:f>
                      <m:fPr>
                        <m:ctrlPr>
                          <a:rPr lang="en-US" sz="3200" i="1">
                            <a:latin typeface="Cambria Math" panose="02040503050406030204" pitchFamily="18" charset="0"/>
                          </a:rPr>
                        </m:ctrlPr>
                      </m:fPr>
                      <m:num>
                        <m:r>
                          <a:rPr lang="en-US" sz="3200" i="1">
                            <a:latin typeface="Cambria Math" panose="02040503050406030204" pitchFamily="18" charset="0"/>
                            <a:ea typeface="Calibri" panose="020F0502020204030204" pitchFamily="34" charset="0"/>
                            <a:cs typeface="Times New Roman" panose="02020603050405020304" pitchFamily="18" charset="0"/>
                          </a:rPr>
                          <m:t>8</m:t>
                        </m:r>
                      </m:num>
                      <m:den>
                        <m:r>
                          <a:rPr lang="en-US" sz="3200" i="1">
                            <a:latin typeface="Cambria Math" panose="02040503050406030204" pitchFamily="18" charset="0"/>
                            <a:ea typeface="Calibri" panose="020F0502020204030204" pitchFamily="34" charset="0"/>
                            <a:cs typeface="Times New Roman" panose="02020603050405020304" pitchFamily="18" charset="0"/>
                          </a:rPr>
                          <m:t>𝑛</m:t>
                        </m:r>
                        <m:r>
                          <a:rPr lang="en-US" sz="3200" i="1">
                            <a:latin typeface="Cambria Math" panose="02040503050406030204" pitchFamily="18" charset="0"/>
                            <a:ea typeface="Calibri" panose="020F0502020204030204" pitchFamily="34" charset="0"/>
                            <a:cs typeface="Times New Roman" panose="02020603050405020304" pitchFamily="18" charset="0"/>
                          </a:rPr>
                          <m:t> − 1</m:t>
                        </m:r>
                      </m:den>
                    </m:f>
                  </m:oMath>
                </a14:m>
                <a:r>
                  <a:rPr lang="en-US" sz="3200" dirty="0">
                    <a:latin typeface="Calibri Light" panose="020F0302020204030204" pitchFamily="34" charset="0"/>
                    <a:ea typeface="Times New Roman" panose="02020603050405020304" pitchFamily="18" charset="0"/>
                    <a:cs typeface="Times New Roman" panose="02020603050405020304" pitchFamily="18" charset="0"/>
                  </a:rPr>
                  <a:t> = </a:t>
                </a:r>
                <a14:m>
                  <m:oMath xmlns:m="http://schemas.openxmlformats.org/officeDocument/2006/math">
                    <m:f>
                      <m:fPr>
                        <m:ctrlPr>
                          <a:rPr lang="en-US" sz="3200" i="1">
                            <a:latin typeface="Cambria Math" panose="02040503050406030204" pitchFamily="18" charset="0"/>
                            <a:ea typeface="Times New Roman" panose="02020603050405020304" pitchFamily="18" charset="0"/>
                          </a:rPr>
                        </m:ctrlPr>
                      </m:fPr>
                      <m:num>
                        <m:r>
                          <a:rPr lang="en-US" sz="3200" i="1">
                            <a:latin typeface="Cambria Math" panose="02040503050406030204" pitchFamily="18" charset="0"/>
                            <a:ea typeface="Times New Roman" panose="02020603050405020304" pitchFamily="18" charset="0"/>
                            <a:cs typeface="Times New Roman" panose="02020603050405020304" pitchFamily="18" charset="0"/>
                          </a:rPr>
                          <m:t>10</m:t>
                        </m:r>
                      </m:num>
                      <m:den>
                        <m:r>
                          <a:rPr lang="en-US" sz="3200" i="1">
                            <a:latin typeface="Cambria Math" panose="02040503050406030204" pitchFamily="18" charset="0"/>
                            <a:ea typeface="Times New Roman" panose="02020603050405020304" pitchFamily="18" charset="0"/>
                            <a:cs typeface="Times New Roman" panose="02020603050405020304" pitchFamily="18" charset="0"/>
                          </a:rPr>
                          <m:t>𝑛</m:t>
                        </m:r>
                        <m:r>
                          <a:rPr lang="en-US" sz="3200" i="1">
                            <a:latin typeface="Cambria Math" panose="02040503050406030204" pitchFamily="18" charset="0"/>
                            <a:ea typeface="Times New Roman" panose="02020603050405020304" pitchFamily="18" charset="0"/>
                            <a:cs typeface="Times New Roman" panose="02020603050405020304" pitchFamily="18" charset="0"/>
                          </a:rPr>
                          <m:t> + 1</m:t>
                        </m:r>
                      </m:den>
                    </m:f>
                  </m:oMath>
                </a14:m>
                <a:endParaRPr lang="en-US" sz="3200" dirty="0"/>
              </a:p>
            </p:txBody>
          </p:sp>
        </mc:Choice>
        <mc:Fallback xmlns="">
          <p:sp>
            <p:nvSpPr>
              <p:cNvPr id="4" name="TextBox 3"/>
              <p:cNvSpPr txBox="1">
                <a:spLocks noRot="1" noChangeAspect="1" noMove="1" noResize="1" noEditPoints="1" noAdjustHandles="1" noChangeArrowheads="1" noChangeShapeType="1" noTextEdit="1"/>
              </p:cNvSpPr>
              <p:nvPr/>
            </p:nvSpPr>
            <p:spPr>
              <a:xfrm>
                <a:off x="4635500" y="3551363"/>
                <a:ext cx="2448952" cy="791370"/>
              </a:xfrm>
              <a:prstGeom prst="rect">
                <a:avLst/>
              </a:prstGeom>
              <a:blipFill rotWithShape="0">
                <a:blip r:embed="rId3" cstate="print"/>
                <a:stretch>
                  <a:fillRect l="-6219" b="-131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5165588" y="4818134"/>
                <a:ext cx="2954655" cy="1284262"/>
              </a:xfrm>
              <a:prstGeom prst="rect">
                <a:avLst/>
              </a:prstGeom>
            </p:spPr>
            <p:txBody>
              <a:bodyPr wrap="none">
                <a:spAutoFit/>
              </a:bodyPr>
              <a:lstStyle/>
              <a:p>
                <a:endParaRPr lang="en-US" sz="3200" dirty="0" smtClean="0">
                  <a:effectLst/>
                  <a:latin typeface="Calibri Light" panose="020F0302020204030204" pitchFamily="34" charset="0"/>
                  <a:ea typeface="Times New Roman" panose="02020603050405020304" pitchFamily="18" charset="0"/>
                  <a:cs typeface="Times New Roman" panose="02020603050405020304" pitchFamily="18" charset="0"/>
                </a:endParaRPr>
              </a:p>
              <a:p>
                <a:r>
                  <a:rPr lang="en-US" sz="3200" dirty="0"/>
                  <a:t>1. </a:t>
                </a:r>
                <a14:m>
                  <m:oMath xmlns:m="http://schemas.openxmlformats.org/officeDocument/2006/math">
                    <m:f>
                      <m:fPr>
                        <m:ctrlPr>
                          <a:rPr lang="en-US" sz="3200" i="1">
                            <a:latin typeface="Cambria Math" panose="02040503050406030204" pitchFamily="18" charset="0"/>
                          </a:rPr>
                        </m:ctrlPr>
                      </m:fPr>
                      <m:num>
                        <m:r>
                          <a:rPr lang="en-US" sz="3200" i="1">
                            <a:latin typeface="Cambria Math" panose="02040503050406030204" pitchFamily="18" charset="0"/>
                          </a:rPr>
                          <m:t>𝑥</m:t>
                        </m:r>
                        <m:r>
                          <a:rPr lang="en-US" sz="3200" i="1">
                            <a:latin typeface="Cambria Math" panose="02040503050406030204" pitchFamily="18" charset="0"/>
                          </a:rPr>
                          <m:t> − 1</m:t>
                        </m:r>
                      </m:num>
                      <m:den>
                        <m:r>
                          <a:rPr lang="en-US" sz="3200" i="1">
                            <a:latin typeface="Cambria Math" panose="02040503050406030204" pitchFamily="18" charset="0"/>
                          </a:rPr>
                          <m:t>5</m:t>
                        </m:r>
                      </m:den>
                    </m:f>
                  </m:oMath>
                </a14:m>
                <a:r>
                  <a:rPr lang="en-US" sz="3200" dirty="0"/>
                  <a:t> = </a:t>
                </a:r>
                <a14:m>
                  <m:oMath xmlns:m="http://schemas.openxmlformats.org/officeDocument/2006/math">
                    <m:f>
                      <m:fPr>
                        <m:ctrlPr>
                          <a:rPr lang="en-US" sz="3200" i="1">
                            <a:latin typeface="Cambria Math" panose="02040503050406030204" pitchFamily="18" charset="0"/>
                          </a:rPr>
                        </m:ctrlPr>
                      </m:fPr>
                      <m:num>
                        <m:r>
                          <a:rPr lang="en-US" sz="3200" i="1">
                            <a:latin typeface="Cambria Math" panose="02040503050406030204" pitchFamily="18" charset="0"/>
                          </a:rPr>
                          <m:t>2</m:t>
                        </m:r>
                        <m:r>
                          <a:rPr lang="en-US" sz="3200" i="1">
                            <a:latin typeface="Cambria Math" panose="02040503050406030204" pitchFamily="18" charset="0"/>
                          </a:rPr>
                          <m:t>𝑥</m:t>
                        </m:r>
                        <m:r>
                          <a:rPr lang="en-US" sz="3200" i="1">
                            <a:latin typeface="Cambria Math" panose="02040503050406030204" pitchFamily="18" charset="0"/>
                          </a:rPr>
                          <m:t> − 2</m:t>
                        </m:r>
                      </m:num>
                      <m:den>
                        <m:r>
                          <a:rPr lang="en-US" sz="3200" i="1">
                            <a:latin typeface="Cambria Math" panose="02040503050406030204" pitchFamily="18" charset="0"/>
                          </a:rPr>
                          <m:t>15</m:t>
                        </m:r>
                      </m:den>
                    </m:f>
                  </m:oMath>
                </a14:m>
                <a:r>
                  <a:rPr lang="en-US" sz="3200" dirty="0"/>
                  <a:t>	</a:t>
                </a:r>
              </a:p>
            </p:txBody>
          </p:sp>
        </mc:Choice>
        <mc:Fallback xmlns="">
          <p:sp>
            <p:nvSpPr>
              <p:cNvPr id="5" name="Rectangle 4"/>
              <p:cNvSpPr>
                <a:spLocks noRot="1" noChangeAspect="1" noMove="1" noResize="1" noEditPoints="1" noAdjustHandles="1" noChangeArrowheads="1" noChangeShapeType="1" noTextEdit="1"/>
              </p:cNvSpPr>
              <p:nvPr/>
            </p:nvSpPr>
            <p:spPr>
              <a:xfrm>
                <a:off x="5165588" y="4818134"/>
                <a:ext cx="2954655" cy="1284262"/>
              </a:xfrm>
              <a:prstGeom prst="rect">
                <a:avLst/>
              </a:prstGeom>
              <a:blipFill rotWithShape="0">
                <a:blip r:embed="rId4" cstate="print"/>
                <a:stretch>
                  <a:fillRect l="-5155" b="-7109"/>
                </a:stretch>
              </a:blipFill>
            </p:spPr>
            <p:txBody>
              <a:bodyPr/>
              <a:lstStyle/>
              <a:p>
                <a:r>
                  <a:rPr lang="en-US">
                    <a:noFill/>
                  </a:rPr>
                  <a:t> </a:t>
                </a:r>
              </a:p>
            </p:txBody>
          </p:sp>
        </mc:Fallback>
      </mc:AlternateContent>
      <p:pic>
        <p:nvPicPr>
          <p:cNvPr id="6" name="Picture 5"/>
          <p:cNvPicPr>
            <a:picLocks noChangeAspect="1"/>
          </p:cNvPicPr>
          <p:nvPr/>
        </p:nvPicPr>
        <p:blipFill>
          <a:blip r:embed="rId5" cstate="print"/>
          <a:stretch>
            <a:fillRect/>
          </a:stretch>
        </p:blipFill>
        <p:spPr>
          <a:xfrm>
            <a:off x="3704254" y="2133601"/>
            <a:ext cx="4724399" cy="4724399"/>
          </a:xfrm>
          <a:prstGeom prst="rect">
            <a:avLst/>
          </a:prstGeom>
        </p:spPr>
      </p:pic>
    </p:spTree>
    <p:extLst>
      <p:ext uri="{BB962C8B-B14F-4D97-AF65-F5344CB8AC3E}">
        <p14:creationId xmlns:p14="http://schemas.microsoft.com/office/powerpoint/2010/main" val="3939241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0" nodeType="clickEffect">
                                  <p:stCondLst>
                                    <p:cond delay="0"/>
                                  </p:stCondLst>
                                  <p:childTnLst>
                                    <p:animMotion origin="layout" path="M -1.04167E-6 -3.7037E-7 L -0.25299 0.00602 " pathEditMode="relative" rAng="0" ptsTypes="AA">
                                      <p:cBhvr>
                                        <p:cTn id="6" dur="2000" fill="hold"/>
                                        <p:tgtEl>
                                          <p:spTgt spid="3">
                                            <p:txEl>
                                              <p:pRg st="0" end="0"/>
                                            </p:txEl>
                                          </p:spTgt>
                                        </p:tgtEl>
                                        <p:attrNameLst>
                                          <p:attrName>ppt_x</p:attrName>
                                          <p:attrName>ppt_y</p:attrName>
                                        </p:attrNameLst>
                                      </p:cBhvr>
                                      <p:rCtr x="-12656" y="301"/>
                                    </p:animMotion>
                                  </p:childTnLst>
                                </p:cTn>
                              </p:par>
                            </p:childTnLst>
                          </p:cTn>
                        </p:par>
                      </p:childTnLst>
                    </p:cTn>
                  </p:par>
                  <p:par>
                    <p:cTn id="7" fill="hold">
                      <p:stCondLst>
                        <p:cond delay="indefinite"/>
                      </p:stCondLst>
                      <p:childTnLst>
                        <p:par>
                          <p:cTn id="8" fill="hold">
                            <p:stCondLst>
                              <p:cond delay="0"/>
                            </p:stCondLst>
                            <p:childTnLst>
                              <p:par>
                                <p:cTn id="9" presetID="64" presetClass="path" presetSubtype="0" accel="50000" decel="50000" fill="hold" grpId="0" nodeType="clickEffect">
                                  <p:stCondLst>
                                    <p:cond delay="0"/>
                                  </p:stCondLst>
                                  <p:childTnLst>
                                    <p:animMotion origin="layout" path="M 1.04167E-6 1.11111E-6 L 0.00052 -0.34884 " pathEditMode="relative" rAng="0" ptsTypes="AA">
                                      <p:cBhvr>
                                        <p:cTn id="10" dur="2000" fill="hold"/>
                                        <p:tgtEl>
                                          <p:spTgt spid="4"/>
                                        </p:tgtEl>
                                        <p:attrNameLst>
                                          <p:attrName>ppt_x</p:attrName>
                                          <p:attrName>ppt_y</p:attrName>
                                        </p:attrNameLst>
                                      </p:cBhvr>
                                      <p:rCtr x="26" y="-17454"/>
                                    </p:animMotion>
                                  </p:childTnLst>
                                </p:cTn>
                              </p:par>
                            </p:childTnLst>
                          </p:cTn>
                        </p:par>
                      </p:childTnLst>
                    </p:cTn>
                  </p:par>
                  <p:par>
                    <p:cTn id="11" fill="hold">
                      <p:stCondLst>
                        <p:cond delay="indefinite"/>
                      </p:stCondLst>
                      <p:childTnLst>
                        <p:par>
                          <p:cTn id="12" fill="hold">
                            <p:stCondLst>
                              <p:cond delay="0"/>
                            </p:stCondLst>
                            <p:childTnLst>
                              <p:par>
                                <p:cTn id="13" presetID="63" presetClass="path" presetSubtype="0" accel="50000" decel="50000" fill="hold" grpId="0" nodeType="clickEffect">
                                  <p:stCondLst>
                                    <p:cond delay="0"/>
                                  </p:stCondLst>
                                  <p:childTnLst>
                                    <p:animMotion origin="layout" path="M -1.66667E-6 -4.81481E-6 L 0.34011 0.00116 " pathEditMode="relative" rAng="0" ptsTypes="AA">
                                      <p:cBhvr>
                                        <p:cTn id="14" dur="2000" fill="hold"/>
                                        <p:tgtEl>
                                          <p:spTgt spid="5"/>
                                        </p:tgtEl>
                                        <p:attrNameLst>
                                          <p:attrName>ppt_x</p:attrName>
                                          <p:attrName>ppt_y</p:attrName>
                                        </p:attrNameLst>
                                      </p:cBhvr>
                                      <p:rCtr x="17005" y="4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9775"/>
          </a:xfrm>
        </p:spPr>
        <p:txBody>
          <a:bodyPr/>
          <a:lstStyle/>
          <a:p>
            <a:r>
              <a:rPr lang="en-US" b="1" dirty="0" smtClean="0"/>
              <a:t>Practice Problems</a:t>
            </a:r>
            <a:endParaRPr lang="en-US" b="1"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631408" y="2953990"/>
                <a:ext cx="3394992" cy="723900"/>
              </a:xfrm>
            </p:spPr>
            <p:txBody>
              <a:bodyPr>
                <a:noAutofit/>
              </a:bodyPr>
              <a:lstStyle/>
              <a:p>
                <a:pPr marL="0" indent="0">
                  <a:buNone/>
                </a:pPr>
                <a:r>
                  <a:rPr lang="en-US" sz="3200" dirty="0"/>
                  <a:t>5. </a:t>
                </a:r>
                <a14:m>
                  <m:oMath xmlns:m="http://schemas.openxmlformats.org/officeDocument/2006/math">
                    <m:r>
                      <a:rPr lang="en-US" sz="3200" i="1">
                        <a:latin typeface="Cambria Math" panose="02040503050406030204" pitchFamily="18" charset="0"/>
                      </a:rPr>
                      <m:t>𝑠</m:t>
                    </m:r>
                  </m:oMath>
                </a14:m>
                <a:r>
                  <a:rPr lang="en-US" sz="3200" dirty="0"/>
                  <a:t> </a:t>
                </a:r>
                <a14:m>
                  <m:oMath xmlns:m="http://schemas.openxmlformats.org/officeDocument/2006/math">
                    <m:r>
                      <a:rPr lang="en-US" sz="3200" i="1">
                        <a:latin typeface="Cambria Math" panose="02040503050406030204" pitchFamily="18" charset="0"/>
                      </a:rPr>
                      <m:t>− </m:t>
                    </m:r>
                    <m:f>
                      <m:fPr>
                        <m:ctrlPr>
                          <a:rPr lang="en-US" sz="3200" i="1">
                            <a:latin typeface="Cambria Math" panose="02040503050406030204" pitchFamily="18" charset="0"/>
                          </a:rPr>
                        </m:ctrlPr>
                      </m:fPr>
                      <m:num>
                        <m:r>
                          <a:rPr lang="en-US" sz="3200" i="1">
                            <a:latin typeface="Cambria Math" panose="02040503050406030204" pitchFamily="18" charset="0"/>
                          </a:rPr>
                          <m:t>4</m:t>
                        </m:r>
                      </m:num>
                      <m:den>
                        <m:r>
                          <a:rPr lang="en-US" sz="3200" i="1">
                            <a:latin typeface="Cambria Math" panose="02040503050406030204" pitchFamily="18" charset="0"/>
                          </a:rPr>
                          <m:t>𝑠</m:t>
                        </m:r>
                        <m:r>
                          <a:rPr lang="en-US" sz="3200" i="1">
                            <a:latin typeface="Cambria Math" panose="02040503050406030204" pitchFamily="18" charset="0"/>
                          </a:rPr>
                          <m:t> + 3</m:t>
                        </m:r>
                      </m:den>
                    </m:f>
                  </m:oMath>
                </a14:m>
                <a:r>
                  <a:rPr lang="en-US" sz="3200" dirty="0"/>
                  <a:t>  = </a:t>
                </a:r>
                <a14:m>
                  <m:oMath xmlns:m="http://schemas.openxmlformats.org/officeDocument/2006/math">
                    <m:r>
                      <a:rPr lang="en-US" sz="3200" i="1">
                        <a:latin typeface="Cambria Math" panose="02040503050406030204" pitchFamily="18" charset="0"/>
                      </a:rPr>
                      <m:t>𝑠</m:t>
                    </m:r>
                    <m:r>
                      <a:rPr lang="en-US" sz="3200" i="1">
                        <a:latin typeface="Cambria Math" panose="02040503050406030204" pitchFamily="18" charset="0"/>
                      </a:rPr>
                      <m:t>+3</m:t>
                    </m:r>
                  </m:oMath>
                </a14:m>
                <a:endParaRPr lang="en-US" sz="32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631408" y="2953990"/>
                <a:ext cx="3394992" cy="723900"/>
              </a:xfrm>
              <a:blipFill rotWithShape="0">
                <a:blip r:embed="rId2" cstate="print"/>
                <a:stretch>
                  <a:fillRect l="-4668" t="-1695" b="-1779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4631408" y="3677890"/>
                <a:ext cx="3563591" cy="867482"/>
              </a:xfrm>
              <a:prstGeom prst="rect">
                <a:avLst/>
              </a:prstGeom>
              <a:noFill/>
            </p:spPr>
            <p:txBody>
              <a:bodyPr wrap="square" rtlCol="0">
                <a:spAutoFit/>
              </a:bodyPr>
              <a:lstStyle/>
              <a:p>
                <a:r>
                  <a:rPr lang="en-US" sz="3200" dirty="0"/>
                  <a:t>4. </a:t>
                </a:r>
                <a14:m>
                  <m:oMath xmlns:m="http://schemas.openxmlformats.org/officeDocument/2006/math">
                    <m:f>
                      <m:fPr>
                        <m:ctrlPr>
                          <a:rPr lang="en-US" sz="3200" i="1">
                            <a:latin typeface="Cambria Math" panose="02040503050406030204" pitchFamily="18" charset="0"/>
                          </a:rPr>
                        </m:ctrlPr>
                      </m:fPr>
                      <m:num>
                        <m:r>
                          <a:rPr lang="en-US" sz="3200" i="1">
                            <a:latin typeface="Cambria Math" panose="02040503050406030204" pitchFamily="18" charset="0"/>
                          </a:rPr>
                          <m:t>10</m:t>
                        </m:r>
                      </m:num>
                      <m:den>
                        <m:r>
                          <a:rPr lang="en-US" sz="3200" i="1">
                            <a:latin typeface="Cambria Math" panose="02040503050406030204" pitchFamily="18" charset="0"/>
                          </a:rPr>
                          <m:t>𝑥</m:t>
                        </m:r>
                        <m:r>
                          <a:rPr lang="en-US" sz="3200" i="1">
                            <a:latin typeface="Cambria Math" panose="02040503050406030204" pitchFamily="18" charset="0"/>
                          </a:rPr>
                          <m:t>(</m:t>
                        </m:r>
                        <m:r>
                          <a:rPr lang="en-US" sz="3200" i="1">
                            <a:latin typeface="Cambria Math" panose="02040503050406030204" pitchFamily="18" charset="0"/>
                          </a:rPr>
                          <m:t>𝑥</m:t>
                        </m:r>
                        <m:r>
                          <a:rPr lang="en-US" sz="3200" i="1">
                            <a:latin typeface="Cambria Math" panose="02040503050406030204" pitchFamily="18" charset="0"/>
                          </a:rPr>
                          <m:t> − 2)</m:t>
                        </m:r>
                      </m:den>
                    </m:f>
                  </m:oMath>
                </a14:m>
                <a:r>
                  <a:rPr lang="en-US" sz="3200" dirty="0"/>
                  <a:t> + </a:t>
                </a:r>
                <a14:m>
                  <m:oMath xmlns:m="http://schemas.openxmlformats.org/officeDocument/2006/math">
                    <m:f>
                      <m:fPr>
                        <m:ctrlPr>
                          <a:rPr lang="en-US" sz="3200" i="1">
                            <a:latin typeface="Cambria Math" panose="02040503050406030204" pitchFamily="18" charset="0"/>
                          </a:rPr>
                        </m:ctrlPr>
                      </m:fPr>
                      <m:num>
                        <m:r>
                          <a:rPr lang="en-US" sz="3200" i="1">
                            <a:latin typeface="Cambria Math" panose="02040503050406030204" pitchFamily="18" charset="0"/>
                          </a:rPr>
                          <m:t>4</m:t>
                        </m:r>
                      </m:num>
                      <m:den>
                        <m:r>
                          <a:rPr lang="en-US" sz="3200" i="1">
                            <a:latin typeface="Cambria Math" panose="02040503050406030204" pitchFamily="18" charset="0"/>
                          </a:rPr>
                          <m:t>𝑥</m:t>
                        </m:r>
                      </m:den>
                    </m:f>
                  </m:oMath>
                </a14:m>
                <a:r>
                  <a:rPr lang="en-US" sz="3200" dirty="0"/>
                  <a:t>  = </a:t>
                </a:r>
                <a14:m>
                  <m:oMath xmlns:m="http://schemas.openxmlformats.org/officeDocument/2006/math">
                    <m:f>
                      <m:fPr>
                        <m:ctrlPr>
                          <a:rPr lang="en-US" sz="3200" i="1">
                            <a:latin typeface="Cambria Math" panose="02040503050406030204" pitchFamily="18" charset="0"/>
                          </a:rPr>
                        </m:ctrlPr>
                      </m:fPr>
                      <m:num>
                        <m:r>
                          <a:rPr lang="en-US" sz="3200" i="1">
                            <a:latin typeface="Cambria Math" panose="02040503050406030204" pitchFamily="18" charset="0"/>
                          </a:rPr>
                          <m:t>5</m:t>
                        </m:r>
                      </m:num>
                      <m:den>
                        <m:r>
                          <a:rPr lang="en-US" sz="3200" i="1">
                            <a:latin typeface="Cambria Math" panose="02040503050406030204" pitchFamily="18" charset="0"/>
                          </a:rPr>
                          <m:t>𝑥</m:t>
                        </m:r>
                        <m:r>
                          <a:rPr lang="en-US" sz="3200" i="1">
                            <a:latin typeface="Cambria Math" panose="02040503050406030204" pitchFamily="18" charset="0"/>
                          </a:rPr>
                          <m:t> − 2</m:t>
                        </m:r>
                      </m:den>
                    </m:f>
                  </m:oMath>
                </a14:m>
                <a:endParaRPr lang="en-US" sz="3200" dirty="0"/>
              </a:p>
            </p:txBody>
          </p:sp>
        </mc:Choice>
        <mc:Fallback xmlns="">
          <p:sp>
            <p:nvSpPr>
              <p:cNvPr id="4" name="TextBox 3"/>
              <p:cNvSpPr txBox="1">
                <a:spLocks noRot="1" noChangeAspect="1" noMove="1" noResize="1" noEditPoints="1" noAdjustHandles="1" noChangeArrowheads="1" noChangeShapeType="1" noTextEdit="1"/>
              </p:cNvSpPr>
              <p:nvPr/>
            </p:nvSpPr>
            <p:spPr>
              <a:xfrm>
                <a:off x="4631408" y="3677890"/>
                <a:ext cx="3563591" cy="867482"/>
              </a:xfrm>
              <a:prstGeom prst="rect">
                <a:avLst/>
              </a:prstGeom>
              <a:blipFill rotWithShape="0">
                <a:blip r:embed="rId3" cstate="print"/>
                <a:stretch>
                  <a:fillRect l="-4452" b="-349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 name="Rectangle 4"/>
              <p:cNvSpPr/>
              <p:nvPr/>
            </p:nvSpPr>
            <p:spPr>
              <a:xfrm>
                <a:off x="5165588" y="4818134"/>
                <a:ext cx="3429721" cy="789319"/>
              </a:xfrm>
              <a:prstGeom prst="rect">
                <a:avLst/>
              </a:prstGeom>
            </p:spPr>
            <p:txBody>
              <a:bodyPr wrap="none">
                <a:spAutoFit/>
              </a:bodyPr>
              <a:lstStyle/>
              <a:p>
                <a:r>
                  <a:rPr lang="en-US" sz="3200" dirty="0" smtClean="0"/>
                  <a:t>6. </a:t>
                </a:r>
                <a14:m>
                  <m:oMath xmlns:m="http://schemas.openxmlformats.org/officeDocument/2006/math">
                    <m:f>
                      <m:fPr>
                        <m:ctrlPr>
                          <a:rPr lang="en-US" sz="3200" i="1">
                            <a:latin typeface="Cambria Math" panose="02040503050406030204" pitchFamily="18" charset="0"/>
                          </a:rPr>
                        </m:ctrlPr>
                      </m:fPr>
                      <m:num>
                        <m:r>
                          <a:rPr lang="en-US" sz="3200" i="1">
                            <a:latin typeface="Cambria Math" panose="02040503050406030204" pitchFamily="18" charset="0"/>
                          </a:rPr>
                          <m:t>𝑚</m:t>
                        </m:r>
                        <m:r>
                          <a:rPr lang="en-US" sz="3200" i="1">
                            <a:latin typeface="Cambria Math" panose="02040503050406030204" pitchFamily="18" charset="0"/>
                          </a:rPr>
                          <m:t>+4</m:t>
                        </m:r>
                      </m:num>
                      <m:den>
                        <m:r>
                          <a:rPr lang="en-US" sz="3200" i="1">
                            <a:latin typeface="Cambria Math" panose="02040503050406030204" pitchFamily="18" charset="0"/>
                          </a:rPr>
                          <m:t>𝑚</m:t>
                        </m:r>
                      </m:den>
                    </m:f>
                  </m:oMath>
                </a14:m>
                <a:r>
                  <a:rPr lang="en-US" sz="3200" dirty="0"/>
                  <a:t> + </a:t>
                </a:r>
                <a14:m>
                  <m:oMath xmlns:m="http://schemas.openxmlformats.org/officeDocument/2006/math">
                    <m:f>
                      <m:fPr>
                        <m:ctrlPr>
                          <a:rPr lang="en-US" sz="3200" i="1">
                            <a:latin typeface="Cambria Math" panose="02040503050406030204" pitchFamily="18" charset="0"/>
                          </a:rPr>
                        </m:ctrlPr>
                      </m:fPr>
                      <m:num>
                        <m:r>
                          <a:rPr lang="en-US" sz="3200" b="0" i="1" smtClean="0">
                            <a:latin typeface="Cambria Math" panose="02040503050406030204" pitchFamily="18" charset="0"/>
                          </a:rPr>
                          <m:t>𝑚</m:t>
                        </m:r>
                      </m:num>
                      <m:den>
                        <m:r>
                          <a:rPr lang="en-US" sz="3200" i="1">
                            <a:latin typeface="Cambria Math" panose="02040503050406030204" pitchFamily="18" charset="0"/>
                          </a:rPr>
                          <m:t>3</m:t>
                        </m:r>
                      </m:den>
                    </m:f>
                  </m:oMath>
                </a14:m>
                <a:r>
                  <a:rPr lang="en-US" sz="3200" dirty="0"/>
                  <a:t>  = </a:t>
                </a:r>
                <a14:m>
                  <m:oMath xmlns:m="http://schemas.openxmlformats.org/officeDocument/2006/math">
                    <m:f>
                      <m:fPr>
                        <m:ctrlPr>
                          <a:rPr lang="en-US" sz="3200" i="1">
                            <a:latin typeface="Cambria Math" panose="02040503050406030204" pitchFamily="18" charset="0"/>
                          </a:rPr>
                        </m:ctrlPr>
                      </m:fPr>
                      <m:num>
                        <m:r>
                          <a:rPr lang="en-US" sz="3200" i="1">
                            <a:latin typeface="Cambria Math" panose="02040503050406030204" pitchFamily="18" charset="0"/>
                          </a:rPr>
                          <m:t>𝑚</m:t>
                        </m:r>
                      </m:num>
                      <m:den>
                        <m:r>
                          <a:rPr lang="en-US" sz="3200" i="1">
                            <a:latin typeface="Cambria Math" panose="02040503050406030204" pitchFamily="18" charset="0"/>
                          </a:rPr>
                          <m:t>3</m:t>
                        </m:r>
                      </m:den>
                    </m:f>
                    <m:r>
                      <a:rPr lang="en-US" sz="3200" i="1">
                        <a:latin typeface="Cambria Math" panose="02040503050406030204" pitchFamily="18" charset="0"/>
                      </a:rPr>
                      <m:t>−4</m:t>
                    </m:r>
                  </m:oMath>
                </a14:m>
                <a:endParaRPr lang="en-US" sz="3200" dirty="0"/>
              </a:p>
            </p:txBody>
          </p:sp>
        </mc:Choice>
        <mc:Fallback>
          <p:sp>
            <p:nvSpPr>
              <p:cNvPr id="5" name="Rectangle 4"/>
              <p:cNvSpPr>
                <a:spLocks noRot="1" noChangeAspect="1" noMove="1" noResize="1" noEditPoints="1" noAdjustHandles="1" noChangeArrowheads="1" noChangeShapeType="1" noTextEdit="1"/>
              </p:cNvSpPr>
              <p:nvPr/>
            </p:nvSpPr>
            <p:spPr>
              <a:xfrm>
                <a:off x="5165588" y="4818134"/>
                <a:ext cx="3429721" cy="789319"/>
              </a:xfrm>
              <a:prstGeom prst="rect">
                <a:avLst/>
              </a:prstGeom>
              <a:blipFill rotWithShape="0">
                <a:blip r:embed="rId4"/>
                <a:stretch>
                  <a:fillRect l="-4440" b="-11538"/>
                </a:stretch>
              </a:blipFill>
            </p:spPr>
            <p:txBody>
              <a:bodyPr/>
              <a:lstStyle/>
              <a:p>
                <a:r>
                  <a:rPr lang="en-US">
                    <a:noFill/>
                  </a:rPr>
                  <a:t> </a:t>
                </a:r>
              </a:p>
            </p:txBody>
          </p:sp>
        </mc:Fallback>
      </mc:AlternateContent>
      <p:pic>
        <p:nvPicPr>
          <p:cNvPr id="7" name="Picture 6"/>
          <p:cNvPicPr>
            <a:picLocks noChangeAspect="1"/>
          </p:cNvPicPr>
          <p:nvPr/>
        </p:nvPicPr>
        <p:blipFill>
          <a:blip r:embed="rId5" cstate="print"/>
          <a:stretch>
            <a:fillRect/>
          </a:stretch>
        </p:blipFill>
        <p:spPr>
          <a:xfrm>
            <a:off x="4051003" y="2133601"/>
            <a:ext cx="4724399" cy="4724399"/>
          </a:xfrm>
          <a:prstGeom prst="rect">
            <a:avLst/>
          </a:prstGeom>
        </p:spPr>
      </p:pic>
    </p:spTree>
    <p:extLst>
      <p:ext uri="{BB962C8B-B14F-4D97-AF65-F5344CB8AC3E}">
        <p14:creationId xmlns:p14="http://schemas.microsoft.com/office/powerpoint/2010/main" val="1192787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0" nodeType="clickEffect">
                                  <p:stCondLst>
                                    <p:cond delay="0"/>
                                  </p:stCondLst>
                                  <p:childTnLst>
                                    <p:animMotion origin="layout" path="M 4.375E-6 1.11111E-6 L -0.32461 -0.00648 " pathEditMode="relative" rAng="0" ptsTypes="AA">
                                      <p:cBhvr>
                                        <p:cTn id="6" dur="2000" fill="hold"/>
                                        <p:tgtEl>
                                          <p:spTgt spid="3">
                                            <p:txEl>
                                              <p:pRg st="0" end="0"/>
                                            </p:txEl>
                                          </p:spTgt>
                                        </p:tgtEl>
                                        <p:attrNameLst>
                                          <p:attrName>ppt_x</p:attrName>
                                          <p:attrName>ppt_y</p:attrName>
                                        </p:attrNameLst>
                                      </p:cBhvr>
                                      <p:rCtr x="-16237" y="-324"/>
                                    </p:animMotion>
                                  </p:childTnLst>
                                </p:cTn>
                              </p:par>
                            </p:childTnLst>
                          </p:cTn>
                        </p:par>
                      </p:childTnLst>
                    </p:cTn>
                  </p:par>
                  <p:par>
                    <p:cTn id="7" fill="hold">
                      <p:stCondLst>
                        <p:cond delay="indefinite"/>
                      </p:stCondLst>
                      <p:childTnLst>
                        <p:par>
                          <p:cTn id="8" fill="hold">
                            <p:stCondLst>
                              <p:cond delay="0"/>
                            </p:stCondLst>
                            <p:childTnLst>
                              <p:par>
                                <p:cTn id="9" presetID="64" presetClass="path" presetSubtype="0" accel="50000" decel="50000" fill="hold" grpId="0" nodeType="clickEffect">
                                  <p:stCondLst>
                                    <p:cond delay="0"/>
                                  </p:stCondLst>
                                  <p:childTnLst>
                                    <p:animMotion origin="layout" path="M -1.45833E-6 2.96296E-6 L 0.00052 -0.34885 " pathEditMode="relative" rAng="0" ptsTypes="AA">
                                      <p:cBhvr>
                                        <p:cTn id="10" dur="2000" fill="hold"/>
                                        <p:tgtEl>
                                          <p:spTgt spid="4"/>
                                        </p:tgtEl>
                                        <p:attrNameLst>
                                          <p:attrName>ppt_x</p:attrName>
                                          <p:attrName>ppt_y</p:attrName>
                                        </p:attrNameLst>
                                      </p:cBhvr>
                                      <p:rCtr x="26" y="-17454"/>
                                    </p:animMotion>
                                  </p:childTnLst>
                                </p:cTn>
                              </p:par>
                            </p:childTnLst>
                          </p:cTn>
                        </p:par>
                      </p:childTnLst>
                    </p:cTn>
                  </p:par>
                  <p:par>
                    <p:cTn id="11" fill="hold">
                      <p:stCondLst>
                        <p:cond delay="indefinite"/>
                      </p:stCondLst>
                      <p:childTnLst>
                        <p:par>
                          <p:cTn id="12" fill="hold">
                            <p:stCondLst>
                              <p:cond delay="0"/>
                            </p:stCondLst>
                            <p:childTnLst>
                              <p:par>
                                <p:cTn id="13" presetID="63" presetClass="path" presetSubtype="0" accel="50000" decel="50000" fill="hold" grpId="0" nodeType="clickEffect">
                                  <p:stCondLst>
                                    <p:cond delay="0"/>
                                  </p:stCondLst>
                                  <p:childTnLst>
                                    <p:animMotion origin="layout" path="M -2.91667E-6 -3.7037E-6 L 0.30638 0.00741 " pathEditMode="relative" rAng="0" ptsTypes="AA">
                                      <p:cBhvr>
                                        <p:cTn id="14" dur="2000" fill="hold"/>
                                        <p:tgtEl>
                                          <p:spTgt spid="5"/>
                                        </p:tgtEl>
                                        <p:attrNameLst>
                                          <p:attrName>ppt_x</p:attrName>
                                          <p:attrName>ppt_y</p:attrName>
                                        </p:attrNameLst>
                                      </p:cBhvr>
                                      <p:rCtr x="15313" y="37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idx="1"/>
          </p:nvPr>
        </p:nvSpPr>
        <p:spPr/>
        <p:txBody>
          <a:bodyPr/>
          <a:lstStyle/>
          <a:p>
            <a:r>
              <a:rPr lang="en-US" dirty="0" smtClean="0"/>
              <a:t>#2 in HW Packet (all 5)</a:t>
            </a:r>
          </a:p>
          <a:p>
            <a:pPr lvl="2"/>
            <a:r>
              <a:rPr lang="en-US" sz="2400" i="1" dirty="0" smtClean="0"/>
              <a:t>Hint: Start with the last problem!</a:t>
            </a:r>
            <a:endParaRPr lang="en-US" sz="2400" i="1" dirty="0"/>
          </a:p>
        </p:txBody>
      </p:sp>
    </p:spTree>
    <p:extLst>
      <p:ext uri="{BB962C8B-B14F-4D97-AF65-F5344CB8AC3E}">
        <p14:creationId xmlns:p14="http://schemas.microsoft.com/office/powerpoint/2010/main" val="29292309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04900"/>
          </a:xfrm>
        </p:spPr>
        <p:txBody>
          <a:bodyPr>
            <a:normAutofit/>
          </a:bodyPr>
          <a:lstStyle/>
          <a:p>
            <a:r>
              <a:rPr lang="en-US" sz="5400" b="1" dirty="0" smtClean="0">
                <a:solidFill>
                  <a:srgbClr val="006600"/>
                </a:solidFill>
              </a:rPr>
              <a:t>Exit Ticket</a:t>
            </a:r>
            <a:endParaRPr lang="en-US" sz="5400" b="1" dirty="0">
              <a:solidFill>
                <a:srgbClr val="006600"/>
              </a:solidFill>
            </a:endParaRPr>
          </a:p>
        </p:txBody>
      </p:sp>
      <p:sp>
        <p:nvSpPr>
          <p:cNvPr id="3" name="Content Placeholder 2"/>
          <p:cNvSpPr>
            <a:spLocks noGrp="1"/>
          </p:cNvSpPr>
          <p:nvPr>
            <p:ph idx="1"/>
          </p:nvPr>
        </p:nvSpPr>
        <p:spPr>
          <a:xfrm>
            <a:off x="215900" y="1104900"/>
            <a:ext cx="11976100" cy="5072063"/>
          </a:xfrm>
        </p:spPr>
        <p:txBody>
          <a:bodyPr>
            <a:noAutofit/>
          </a:bodyPr>
          <a:lstStyle/>
          <a:p>
            <a:pPr marL="0" indent="0">
              <a:buNone/>
            </a:pPr>
            <a:r>
              <a:rPr lang="en-US" sz="3600" dirty="0" smtClean="0">
                <a:solidFill>
                  <a:srgbClr val="006600"/>
                </a:solidFill>
              </a:rPr>
              <a:t>Write a letter to Mr. </a:t>
            </a:r>
            <a:r>
              <a:rPr lang="en-US" sz="3600" dirty="0" err="1" smtClean="0">
                <a:solidFill>
                  <a:srgbClr val="006600"/>
                </a:solidFill>
              </a:rPr>
              <a:t>Leichner</a:t>
            </a:r>
            <a:r>
              <a:rPr lang="en-US" sz="3600" dirty="0" smtClean="0">
                <a:solidFill>
                  <a:srgbClr val="006600"/>
                </a:solidFill>
              </a:rPr>
              <a:t> (Math III teacher across the hall) explaining how factoring quadratic expressions is needed for solving rational equations. Include one example problem and solve it in your letter. Your letter must have at least 3 full sentences plus your example problem.</a:t>
            </a:r>
            <a:endParaRPr lang="en-US" sz="3600" dirty="0" smtClean="0">
              <a:solidFill>
                <a:srgbClr val="006600"/>
              </a:solidFill>
              <a:latin typeface="Cambria Math" panose="02040503050406030204" pitchFamily="18" charset="0"/>
            </a:endParaRPr>
          </a:p>
        </p:txBody>
      </p:sp>
    </p:spTree>
    <p:extLst>
      <p:ext uri="{BB962C8B-B14F-4D97-AF65-F5344CB8AC3E}">
        <p14:creationId xmlns:p14="http://schemas.microsoft.com/office/powerpoint/2010/main" val="21448505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371600" y="1122363"/>
            <a:ext cx="9296400" cy="2387600"/>
          </a:xfrm>
        </p:spPr>
        <p:txBody>
          <a:bodyPr/>
          <a:lstStyle/>
          <a:p>
            <a:r>
              <a:rPr lang="en-US" dirty="0" smtClean="0"/>
              <a:t>#2 Rational Equations</a:t>
            </a:r>
            <a:endParaRPr lang="en-US" dirty="0"/>
          </a:p>
        </p:txBody>
      </p:sp>
    </p:spTree>
    <p:extLst>
      <p:ext uri="{BB962C8B-B14F-4D97-AF65-F5344CB8AC3E}">
        <p14:creationId xmlns:p14="http://schemas.microsoft.com/office/powerpoint/2010/main" val="22829922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900" y="365125"/>
            <a:ext cx="10960100" cy="1325563"/>
          </a:xfrm>
        </p:spPr>
        <p:txBody>
          <a:bodyPr>
            <a:noAutofit/>
          </a:bodyPr>
          <a:lstStyle/>
          <a:p>
            <a:pPr algn="ctr"/>
            <a:r>
              <a:rPr lang="en-US" sz="6000" b="1" u="sng" dirty="0" smtClean="0"/>
              <a:t>2 Ways to Solve Rational Equations </a:t>
            </a:r>
            <a:endParaRPr lang="en-US" sz="6000" b="1" u="sng" dirty="0"/>
          </a:p>
        </p:txBody>
      </p:sp>
      <p:sp>
        <p:nvSpPr>
          <p:cNvPr id="3" name="Content Placeholder 2"/>
          <p:cNvSpPr>
            <a:spLocks noGrp="1"/>
          </p:cNvSpPr>
          <p:nvPr>
            <p:ph idx="1"/>
          </p:nvPr>
        </p:nvSpPr>
        <p:spPr>
          <a:xfrm>
            <a:off x="838200" y="1825625"/>
            <a:ext cx="10515600" cy="917575"/>
          </a:xfrm>
        </p:spPr>
        <p:txBody>
          <a:bodyPr>
            <a:normAutofit/>
          </a:bodyPr>
          <a:lstStyle/>
          <a:p>
            <a:pPr marL="514350" indent="-514350">
              <a:buFont typeface="+mj-lt"/>
              <a:buAutoNum type="arabicPeriod"/>
            </a:pPr>
            <a:r>
              <a:rPr lang="en-US" sz="5400" dirty="0" smtClean="0"/>
              <a:t>Cross Multiplication (proportion)</a:t>
            </a:r>
          </a:p>
          <a:p>
            <a:pPr marL="514350" indent="-514350">
              <a:buFont typeface="+mj-lt"/>
              <a:buAutoNum type="arabicPeriod"/>
            </a:pPr>
            <a:endParaRPr lang="en-US" sz="5400" dirty="0" smtClean="0"/>
          </a:p>
        </p:txBody>
      </p:sp>
      <p:sp>
        <p:nvSpPr>
          <p:cNvPr id="4" name="TextBox 3"/>
          <p:cNvSpPr txBox="1"/>
          <p:nvPr/>
        </p:nvSpPr>
        <p:spPr>
          <a:xfrm>
            <a:off x="838200" y="2903537"/>
            <a:ext cx="10718800" cy="1015663"/>
          </a:xfrm>
          <a:prstGeom prst="rect">
            <a:avLst/>
          </a:prstGeom>
          <a:noFill/>
        </p:spPr>
        <p:txBody>
          <a:bodyPr wrap="square" rtlCol="0">
            <a:spAutoFit/>
          </a:bodyPr>
          <a:lstStyle/>
          <a:p>
            <a:r>
              <a:rPr lang="en-US" sz="6000" dirty="0" smtClean="0"/>
              <a:t>2. Find the LCD</a:t>
            </a:r>
            <a:endParaRPr lang="en-US" sz="6000" dirty="0"/>
          </a:p>
        </p:txBody>
      </p:sp>
    </p:spTree>
    <p:extLst>
      <p:ext uri="{BB962C8B-B14F-4D97-AF65-F5344CB8AC3E}">
        <p14:creationId xmlns:p14="http://schemas.microsoft.com/office/powerpoint/2010/main" val="2288916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barn(inVertical)">
                                      <p:cBhvr>
                                        <p:cTn id="14"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2700"/>
            <a:ext cx="6083300" cy="7017306"/>
          </a:xfrm>
          <a:prstGeom prst="rect">
            <a:avLst/>
          </a:prstGeom>
          <a:noFill/>
          <a:ln w="12700">
            <a:solidFill>
              <a:schemeClr val="tx1"/>
            </a:solidFill>
          </a:ln>
        </p:spPr>
        <p:txBody>
          <a:bodyPr wrap="square" rtlCol="0">
            <a:spAutoFit/>
          </a:bodyPr>
          <a:lstStyle/>
          <a:p>
            <a:r>
              <a:rPr lang="en-US" sz="3600" u="sng" dirty="0" smtClean="0"/>
              <a:t>Example 1: Cross Multiplication</a:t>
            </a:r>
          </a:p>
          <a:p>
            <a:endParaRPr lang="en-US" sz="3600" u="sng" dirty="0"/>
          </a:p>
          <a:p>
            <a:endParaRPr lang="en-US" sz="3600" u="sng" dirty="0" smtClean="0"/>
          </a:p>
          <a:p>
            <a:endParaRPr lang="en-US" sz="3600" u="sng" dirty="0"/>
          </a:p>
          <a:p>
            <a:endParaRPr lang="en-US" sz="3600" u="sng" dirty="0" smtClean="0"/>
          </a:p>
          <a:p>
            <a:endParaRPr lang="en-US" sz="3600" u="sng" dirty="0"/>
          </a:p>
          <a:p>
            <a:endParaRPr lang="en-US" sz="3600" u="sng" dirty="0" smtClean="0"/>
          </a:p>
          <a:p>
            <a:endParaRPr lang="en-US" sz="3600" u="sng" dirty="0"/>
          </a:p>
          <a:p>
            <a:endParaRPr lang="en-US" sz="3600" u="sng" dirty="0" smtClean="0"/>
          </a:p>
          <a:p>
            <a:endParaRPr lang="en-US" sz="3600" u="sng" dirty="0"/>
          </a:p>
          <a:p>
            <a:endParaRPr lang="en-US" sz="3600" u="sng" dirty="0" smtClean="0"/>
          </a:p>
          <a:p>
            <a:pPr>
              <a:lnSpc>
                <a:spcPct val="150000"/>
              </a:lnSpc>
            </a:pPr>
            <a:endParaRPr lang="en-US" sz="3600" u="sng" dirty="0"/>
          </a:p>
        </p:txBody>
      </p:sp>
      <p:sp>
        <p:nvSpPr>
          <p:cNvPr id="6"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509522672"/>
              </p:ext>
            </p:extLst>
          </p:nvPr>
        </p:nvGraphicFramePr>
        <p:xfrm>
          <a:off x="114300" y="723900"/>
          <a:ext cx="2184400" cy="965200"/>
        </p:xfrm>
        <a:graphic>
          <a:graphicData uri="http://schemas.openxmlformats.org/presentationml/2006/ole">
            <mc:AlternateContent xmlns:mc="http://schemas.openxmlformats.org/markup-compatibility/2006">
              <mc:Choice xmlns:v="urn:schemas-microsoft-com:vml" Requires="v">
                <p:oleObj spid="_x0000_s1097" name="Equation" r:id="rId3" imgW="926698" imgH="393529" progId="Equation.3">
                  <p:embed/>
                </p:oleObj>
              </mc:Choice>
              <mc:Fallback>
                <p:oleObj name="Equation" r:id="rId3" imgW="926698" imgH="393529" progId="Equation.3">
                  <p:embed/>
                  <p:pic>
                    <p:nvPicPr>
                      <p:cNvPr id="0" name="Picture 5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 y="723900"/>
                        <a:ext cx="2184400" cy="965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Box 7"/>
          <p:cNvSpPr txBox="1"/>
          <p:nvPr/>
        </p:nvSpPr>
        <p:spPr>
          <a:xfrm>
            <a:off x="6083300" y="12701"/>
            <a:ext cx="6083300" cy="7294305"/>
          </a:xfrm>
          <a:prstGeom prst="rect">
            <a:avLst/>
          </a:prstGeom>
          <a:noFill/>
          <a:ln w="12700">
            <a:solidFill>
              <a:schemeClr val="tx1"/>
            </a:solidFill>
          </a:ln>
        </p:spPr>
        <p:txBody>
          <a:bodyPr wrap="square" rtlCol="0">
            <a:spAutoFit/>
          </a:bodyPr>
          <a:lstStyle/>
          <a:p>
            <a:r>
              <a:rPr lang="en-US" sz="3600" u="sng" dirty="0" smtClean="0"/>
              <a:t>Example 2: Find the LCD</a:t>
            </a:r>
          </a:p>
          <a:p>
            <a:endParaRPr lang="en-US" sz="3600" u="sng" dirty="0"/>
          </a:p>
          <a:p>
            <a:endParaRPr lang="en-US" sz="3600" u="sng" dirty="0"/>
          </a:p>
          <a:p>
            <a:endParaRPr lang="en-US" sz="3600" u="sng" dirty="0" smtClean="0"/>
          </a:p>
          <a:p>
            <a:endParaRPr lang="en-US" sz="3600" u="sng" dirty="0"/>
          </a:p>
          <a:p>
            <a:endParaRPr lang="en-US" sz="3600" u="sng" dirty="0" smtClean="0"/>
          </a:p>
          <a:p>
            <a:endParaRPr lang="en-US" sz="3600" u="sng" dirty="0"/>
          </a:p>
          <a:p>
            <a:endParaRPr lang="en-US" sz="3600" u="sng" dirty="0" smtClean="0"/>
          </a:p>
          <a:p>
            <a:endParaRPr lang="en-US" sz="3600" u="sng" dirty="0"/>
          </a:p>
          <a:p>
            <a:endParaRPr lang="en-US" sz="3600" u="sng" dirty="0" smtClean="0"/>
          </a:p>
          <a:p>
            <a:pPr>
              <a:lnSpc>
                <a:spcPct val="150000"/>
              </a:lnSpc>
            </a:pPr>
            <a:endParaRPr lang="en-US" sz="3600" u="sng" dirty="0" smtClean="0"/>
          </a:p>
          <a:p>
            <a:pPr>
              <a:lnSpc>
                <a:spcPct val="150000"/>
              </a:lnSpc>
            </a:pPr>
            <a:endParaRPr lang="en-US" sz="3600" u="sng" dirty="0"/>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006247451"/>
              </p:ext>
            </p:extLst>
          </p:nvPr>
        </p:nvGraphicFramePr>
        <p:xfrm>
          <a:off x="6197600" y="723900"/>
          <a:ext cx="1549400" cy="1015124"/>
        </p:xfrm>
        <a:graphic>
          <a:graphicData uri="http://schemas.openxmlformats.org/presentationml/2006/ole">
            <mc:AlternateContent xmlns:mc="http://schemas.openxmlformats.org/markup-compatibility/2006">
              <mc:Choice xmlns:v="urn:schemas-microsoft-com:vml" Requires="v">
                <p:oleObj spid="_x0000_s1098" name="Equation" r:id="rId5" imgW="698197" imgH="393529" progId="Equation.3">
                  <p:embed/>
                </p:oleObj>
              </mc:Choice>
              <mc:Fallback>
                <p:oleObj name="Equation" r:id="rId5" imgW="698197" imgH="393529" progId="Equation.3">
                  <p:embed/>
                  <p:pic>
                    <p:nvPicPr>
                      <p:cNvPr id="0" name="Picture 5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97600" y="723900"/>
                        <a:ext cx="1549400" cy="10151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426023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BRAIN BREAK </a:t>
            </a:r>
            <a:endParaRPr lang="en-US" b="1" dirty="0"/>
          </a:p>
        </p:txBody>
      </p:sp>
      <p:pic>
        <p:nvPicPr>
          <p:cNvPr id="3" name="Picture 2" descr="http://www.leeabbamonte.com/wp-content/uploads/2007/12/cellphone.bm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4600" y="1868012"/>
            <a:ext cx="4492625" cy="4842352"/>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http://interestingengineering.com/wp-content/uploads/2014/02/1024px-Gray728.svg_.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5899" y="1690688"/>
            <a:ext cx="6883401" cy="49138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45345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2700"/>
            <a:ext cx="6083300" cy="7017306"/>
          </a:xfrm>
          <a:prstGeom prst="rect">
            <a:avLst/>
          </a:prstGeom>
          <a:noFill/>
          <a:ln w="12700">
            <a:solidFill>
              <a:schemeClr val="tx1"/>
            </a:solidFill>
          </a:ln>
        </p:spPr>
        <p:txBody>
          <a:bodyPr wrap="square" rtlCol="0">
            <a:spAutoFit/>
          </a:bodyPr>
          <a:lstStyle/>
          <a:p>
            <a:r>
              <a:rPr lang="en-US" sz="3600" u="sng" dirty="0" smtClean="0"/>
              <a:t>Example 3</a:t>
            </a:r>
          </a:p>
          <a:p>
            <a:endParaRPr lang="en-US" sz="3600" u="sng" dirty="0"/>
          </a:p>
          <a:p>
            <a:endParaRPr lang="en-US" sz="3600" u="sng" dirty="0" smtClean="0"/>
          </a:p>
          <a:p>
            <a:endParaRPr lang="en-US" sz="3600" u="sng" dirty="0"/>
          </a:p>
          <a:p>
            <a:endParaRPr lang="en-US" sz="3600" u="sng" dirty="0" smtClean="0"/>
          </a:p>
          <a:p>
            <a:endParaRPr lang="en-US" sz="3600" u="sng" dirty="0"/>
          </a:p>
          <a:p>
            <a:endParaRPr lang="en-US" sz="3600" u="sng" dirty="0" smtClean="0"/>
          </a:p>
          <a:p>
            <a:endParaRPr lang="en-US" sz="3600" u="sng" dirty="0"/>
          </a:p>
          <a:p>
            <a:endParaRPr lang="en-US" sz="3600" u="sng" dirty="0" smtClean="0"/>
          </a:p>
          <a:p>
            <a:endParaRPr lang="en-US" sz="3600" u="sng" dirty="0"/>
          </a:p>
          <a:p>
            <a:endParaRPr lang="en-US" sz="3600" u="sng" dirty="0" smtClean="0"/>
          </a:p>
          <a:p>
            <a:pPr>
              <a:lnSpc>
                <a:spcPct val="150000"/>
              </a:lnSpc>
            </a:pPr>
            <a:endParaRPr lang="en-US" sz="3600" u="sng" dirty="0"/>
          </a:p>
        </p:txBody>
      </p:sp>
      <p:sp>
        <p:nvSpPr>
          <p:cNvPr id="6"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TextBox 7"/>
          <p:cNvSpPr txBox="1"/>
          <p:nvPr/>
        </p:nvSpPr>
        <p:spPr>
          <a:xfrm>
            <a:off x="6083300" y="12701"/>
            <a:ext cx="6083300" cy="7294305"/>
          </a:xfrm>
          <a:prstGeom prst="rect">
            <a:avLst/>
          </a:prstGeom>
          <a:noFill/>
          <a:ln w="12700">
            <a:solidFill>
              <a:schemeClr val="tx1"/>
            </a:solidFill>
          </a:ln>
        </p:spPr>
        <p:txBody>
          <a:bodyPr wrap="square" rtlCol="0">
            <a:spAutoFit/>
          </a:bodyPr>
          <a:lstStyle/>
          <a:p>
            <a:r>
              <a:rPr lang="en-US" sz="3600" u="sng" dirty="0" smtClean="0"/>
              <a:t>Example 4</a:t>
            </a:r>
          </a:p>
          <a:p>
            <a:endParaRPr lang="en-US" sz="3600" u="sng" dirty="0"/>
          </a:p>
          <a:p>
            <a:endParaRPr lang="en-US" sz="3600" u="sng" dirty="0"/>
          </a:p>
          <a:p>
            <a:endParaRPr lang="en-US" sz="3600" u="sng" dirty="0" smtClean="0"/>
          </a:p>
          <a:p>
            <a:endParaRPr lang="en-US" sz="3600" u="sng" dirty="0"/>
          </a:p>
          <a:p>
            <a:endParaRPr lang="en-US" sz="3600" u="sng" dirty="0" smtClean="0"/>
          </a:p>
          <a:p>
            <a:endParaRPr lang="en-US" sz="3600" u="sng" dirty="0"/>
          </a:p>
          <a:p>
            <a:endParaRPr lang="en-US" sz="3600" u="sng" dirty="0" smtClean="0"/>
          </a:p>
          <a:p>
            <a:endParaRPr lang="en-US" sz="3600" u="sng" dirty="0"/>
          </a:p>
          <a:p>
            <a:endParaRPr lang="en-US" sz="3600" u="sng" dirty="0" smtClean="0"/>
          </a:p>
          <a:p>
            <a:pPr>
              <a:lnSpc>
                <a:spcPct val="150000"/>
              </a:lnSpc>
            </a:pPr>
            <a:endParaRPr lang="en-US" sz="3600" u="sng" dirty="0" smtClean="0"/>
          </a:p>
          <a:p>
            <a:pPr>
              <a:lnSpc>
                <a:spcPct val="150000"/>
              </a:lnSpc>
            </a:pPr>
            <a:endParaRPr lang="en-US" sz="3600" u="sng" dirty="0"/>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Rectangle 2"/>
          <p:cNvSpPr>
            <a:spLocks noChangeArrowheads="1"/>
          </p:cNvSpPr>
          <p:nvPr/>
        </p:nvSpPr>
        <p:spPr bwMode="auto">
          <a:xfrm>
            <a:off x="0" y="1270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val="3821432033"/>
              </p:ext>
            </p:extLst>
          </p:nvPr>
        </p:nvGraphicFramePr>
        <p:xfrm>
          <a:off x="88899" y="647700"/>
          <a:ext cx="2011945" cy="888999"/>
        </p:xfrm>
        <a:graphic>
          <a:graphicData uri="http://schemas.openxmlformats.org/presentationml/2006/ole">
            <mc:AlternateContent xmlns:mc="http://schemas.openxmlformats.org/markup-compatibility/2006">
              <mc:Choice xmlns:v="urn:schemas-microsoft-com:vml" Requires="v">
                <p:oleObj spid="_x0000_s2119" name="Equation" r:id="rId3" imgW="977476" imgH="393529" progId="Equation.3">
                  <p:embed/>
                </p:oleObj>
              </mc:Choice>
              <mc:Fallback>
                <p:oleObj name="Equation" r:id="rId3" imgW="977476" imgH="393529" progId="Equation.3">
                  <p:embed/>
                  <p:pic>
                    <p:nvPicPr>
                      <p:cNvPr id="0" name="Picture 5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899" y="647700"/>
                        <a:ext cx="2011945" cy="8889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746679531"/>
              </p:ext>
            </p:extLst>
          </p:nvPr>
        </p:nvGraphicFramePr>
        <p:xfrm>
          <a:off x="6172199" y="647700"/>
          <a:ext cx="3123510" cy="888999"/>
        </p:xfrm>
        <a:graphic>
          <a:graphicData uri="http://schemas.openxmlformats.org/presentationml/2006/ole">
            <mc:AlternateContent xmlns:mc="http://schemas.openxmlformats.org/markup-compatibility/2006">
              <mc:Choice xmlns:v="urn:schemas-microsoft-com:vml" Requires="v">
                <p:oleObj spid="_x0000_s2120" name="Equation" r:id="rId5" imgW="1409400" imgH="393480" progId="Equation.3">
                  <p:embed/>
                </p:oleObj>
              </mc:Choice>
              <mc:Fallback>
                <p:oleObj name="Equation" r:id="rId5" imgW="1409400" imgH="393480" progId="Equation.3">
                  <p:embed/>
                  <p:pic>
                    <p:nvPicPr>
                      <p:cNvPr id="0" name="Picture 5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72199" y="647700"/>
                        <a:ext cx="3123510" cy="8889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012665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Think</a:t>
            </a:r>
            <a:r>
              <a:rPr lang="en-US" b="1" dirty="0" smtClean="0"/>
              <a:t>, </a:t>
            </a:r>
            <a:r>
              <a:rPr lang="en-US" b="1" dirty="0" smtClean="0">
                <a:solidFill>
                  <a:srgbClr val="0070C0"/>
                </a:solidFill>
              </a:rPr>
              <a:t>Pair</a:t>
            </a:r>
            <a:r>
              <a:rPr lang="en-US" b="1" dirty="0" smtClean="0"/>
              <a:t>, </a:t>
            </a:r>
            <a:r>
              <a:rPr lang="en-US" b="1" dirty="0" smtClean="0">
                <a:solidFill>
                  <a:srgbClr val="00B050"/>
                </a:solidFill>
              </a:rPr>
              <a:t>Share</a:t>
            </a:r>
            <a:endParaRPr lang="en-US" b="1" dirty="0">
              <a:solidFill>
                <a:srgbClr val="00B050"/>
              </a:solidFill>
            </a:endParaRPr>
          </a:p>
        </p:txBody>
      </p:sp>
      <p:sp>
        <p:nvSpPr>
          <p:cNvPr id="3" name="Content Placeholder 2"/>
          <p:cNvSpPr>
            <a:spLocks noGrp="1"/>
          </p:cNvSpPr>
          <p:nvPr>
            <p:ph idx="1"/>
          </p:nvPr>
        </p:nvSpPr>
        <p:spPr/>
        <p:txBody>
          <a:bodyPr>
            <a:noAutofit/>
          </a:bodyPr>
          <a:lstStyle/>
          <a:p>
            <a:r>
              <a:rPr lang="en-US" sz="3400" b="1" dirty="0" smtClean="0">
                <a:solidFill>
                  <a:srgbClr val="FF0000"/>
                </a:solidFill>
              </a:rPr>
              <a:t>THINK:</a:t>
            </a:r>
            <a:r>
              <a:rPr lang="en-US" sz="3400" dirty="0" smtClean="0">
                <a:solidFill>
                  <a:srgbClr val="FF0000"/>
                </a:solidFill>
              </a:rPr>
              <a:t> Silently take 30 seconds to think to yourself, “Why </a:t>
            </a:r>
            <a:r>
              <a:rPr lang="en-US" sz="3400" dirty="0">
                <a:solidFill>
                  <a:srgbClr val="FF0000"/>
                </a:solidFill>
              </a:rPr>
              <a:t>is finding restrictions important when solving rational equations</a:t>
            </a:r>
            <a:r>
              <a:rPr lang="en-US" sz="3400" dirty="0" smtClean="0">
                <a:solidFill>
                  <a:srgbClr val="FF0000"/>
                </a:solidFill>
              </a:rPr>
              <a:t>?”</a:t>
            </a:r>
          </a:p>
          <a:p>
            <a:r>
              <a:rPr lang="en-US" sz="3400" b="1" dirty="0" smtClean="0">
                <a:solidFill>
                  <a:srgbClr val="0070C0"/>
                </a:solidFill>
              </a:rPr>
              <a:t>PAIR:</a:t>
            </a:r>
            <a:r>
              <a:rPr lang="en-US" sz="3400" dirty="0" smtClean="0">
                <a:solidFill>
                  <a:srgbClr val="0070C0"/>
                </a:solidFill>
              </a:rPr>
              <a:t> Tell your </a:t>
            </a:r>
            <a:r>
              <a:rPr lang="en-US" sz="3400" u="sng" dirty="0" smtClean="0">
                <a:solidFill>
                  <a:srgbClr val="0070C0"/>
                </a:solidFill>
              </a:rPr>
              <a:t>partner</a:t>
            </a:r>
            <a:r>
              <a:rPr lang="en-US" sz="3400" dirty="0" smtClean="0">
                <a:solidFill>
                  <a:srgbClr val="0070C0"/>
                </a:solidFill>
              </a:rPr>
              <a:t> why you think finding restrictions is important when solving rational equations and come up with one response that you both agree on.</a:t>
            </a:r>
          </a:p>
          <a:p>
            <a:r>
              <a:rPr lang="en-US" sz="3400" b="1" dirty="0" smtClean="0">
                <a:solidFill>
                  <a:srgbClr val="00B050"/>
                </a:solidFill>
              </a:rPr>
              <a:t>SHARE:</a:t>
            </a:r>
            <a:r>
              <a:rPr lang="en-US" sz="3400" dirty="0" smtClean="0">
                <a:solidFill>
                  <a:srgbClr val="00B050"/>
                </a:solidFill>
              </a:rPr>
              <a:t> 1 partner text your response to Ms. Santos with both your names (940)784-3726</a:t>
            </a:r>
            <a:endParaRPr lang="en-US" sz="3400" dirty="0">
              <a:solidFill>
                <a:srgbClr val="00B050"/>
              </a:solidFill>
            </a:endParaRPr>
          </a:p>
        </p:txBody>
      </p:sp>
    </p:spTree>
    <p:extLst>
      <p:ext uri="{BB962C8B-B14F-4D97-AF65-F5344CB8AC3E}">
        <p14:creationId xmlns:p14="http://schemas.microsoft.com/office/powerpoint/2010/main" val="39145918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9775"/>
          </a:xfrm>
        </p:spPr>
        <p:txBody>
          <a:bodyPr/>
          <a:lstStyle/>
          <a:p>
            <a:r>
              <a:rPr lang="en-US" b="1" dirty="0"/>
              <a:t>Mystery Bucket! – Practice Problems</a:t>
            </a:r>
            <a:endParaRPr lang="en-US" b="1"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911600" y="2953990"/>
                <a:ext cx="3221708" cy="723900"/>
              </a:xfrm>
            </p:spPr>
            <p:txBody>
              <a:bodyPr>
                <a:noAutofit/>
              </a:bodyPr>
              <a:lstStyle/>
              <a:p>
                <a:pPr marL="0" indent="0">
                  <a:buNone/>
                </a:pPr>
                <a:r>
                  <a:rPr lang="en-US" sz="3200" dirty="0"/>
                  <a:t>1. </a:t>
                </a:r>
                <a14:m>
                  <m:oMath xmlns:m="http://schemas.openxmlformats.org/officeDocument/2006/math">
                    <m:f>
                      <m:fPr>
                        <m:ctrlPr>
                          <a:rPr lang="en-US" sz="3200" i="1">
                            <a:latin typeface="Cambria Math" panose="02040503050406030204" pitchFamily="18" charset="0"/>
                          </a:rPr>
                        </m:ctrlPr>
                      </m:fPr>
                      <m:num>
                        <m:r>
                          <a:rPr lang="en-US" sz="3200" i="1">
                            <a:latin typeface="Cambria Math" panose="02040503050406030204" pitchFamily="18" charset="0"/>
                          </a:rPr>
                          <m:t>𝑥</m:t>
                        </m:r>
                        <m:r>
                          <a:rPr lang="en-US" sz="3200" i="1">
                            <a:latin typeface="Cambria Math" panose="02040503050406030204" pitchFamily="18" charset="0"/>
                          </a:rPr>
                          <m:t> − 1</m:t>
                        </m:r>
                      </m:num>
                      <m:den>
                        <m:r>
                          <a:rPr lang="en-US" sz="3200" i="1">
                            <a:latin typeface="Cambria Math" panose="02040503050406030204" pitchFamily="18" charset="0"/>
                          </a:rPr>
                          <m:t>5</m:t>
                        </m:r>
                      </m:den>
                    </m:f>
                  </m:oMath>
                </a14:m>
                <a:r>
                  <a:rPr lang="en-US" sz="3200" dirty="0"/>
                  <a:t> = </a:t>
                </a:r>
                <a14:m>
                  <m:oMath xmlns:m="http://schemas.openxmlformats.org/officeDocument/2006/math">
                    <m:f>
                      <m:fPr>
                        <m:ctrlPr>
                          <a:rPr lang="en-US" sz="3200" i="1">
                            <a:latin typeface="Cambria Math" panose="02040503050406030204" pitchFamily="18" charset="0"/>
                          </a:rPr>
                        </m:ctrlPr>
                      </m:fPr>
                      <m:num>
                        <m:r>
                          <a:rPr lang="en-US" sz="3200" i="1">
                            <a:latin typeface="Cambria Math" panose="02040503050406030204" pitchFamily="18" charset="0"/>
                          </a:rPr>
                          <m:t>2</m:t>
                        </m:r>
                        <m:r>
                          <a:rPr lang="en-US" sz="3200" i="1">
                            <a:latin typeface="Cambria Math" panose="02040503050406030204" pitchFamily="18" charset="0"/>
                          </a:rPr>
                          <m:t>𝑥</m:t>
                        </m:r>
                        <m:r>
                          <a:rPr lang="en-US" sz="3200" i="1">
                            <a:latin typeface="Cambria Math" panose="02040503050406030204" pitchFamily="18" charset="0"/>
                          </a:rPr>
                          <m:t> − 2</m:t>
                        </m:r>
                      </m:num>
                      <m:den>
                        <m:r>
                          <a:rPr lang="en-US" sz="3200" i="1">
                            <a:latin typeface="Cambria Math" panose="02040503050406030204" pitchFamily="18" charset="0"/>
                          </a:rPr>
                          <m:t>15</m:t>
                        </m:r>
                      </m:den>
                    </m:f>
                  </m:oMath>
                </a14:m>
                <a:r>
                  <a:rPr lang="en-US" sz="3200" dirty="0"/>
                  <a:t>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911600" y="2953990"/>
                <a:ext cx="3221708" cy="723900"/>
              </a:xfrm>
              <a:blipFill rotWithShape="0">
                <a:blip r:embed="rId2" cstate="print"/>
                <a:stretch>
                  <a:fillRect l="-4924" t="-3390" b="-1610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4988952" y="3551363"/>
                <a:ext cx="2095500" cy="809645"/>
              </a:xfrm>
              <a:prstGeom prst="rect">
                <a:avLst/>
              </a:prstGeom>
              <a:noFill/>
            </p:spPr>
            <p:txBody>
              <a:bodyPr wrap="square" rtlCol="0">
                <a:spAutoFit/>
              </a:bodyPr>
              <a:lstStyle/>
              <a:p>
                <a:r>
                  <a:rPr lang="en-US" sz="3200" dirty="0"/>
                  <a:t>2. </a:t>
                </a:r>
                <a14:m>
                  <m:oMath xmlns:m="http://schemas.openxmlformats.org/officeDocument/2006/math">
                    <m:f>
                      <m:fPr>
                        <m:ctrlPr>
                          <a:rPr lang="en-US" sz="3200" i="1">
                            <a:latin typeface="Cambria Math" panose="02040503050406030204" pitchFamily="18" charset="0"/>
                          </a:rPr>
                        </m:ctrlPr>
                      </m:fPr>
                      <m:num>
                        <m:r>
                          <a:rPr lang="en-US" sz="3200" i="1">
                            <a:latin typeface="Cambria Math" panose="02040503050406030204" pitchFamily="18" charset="0"/>
                          </a:rPr>
                          <m:t>3</m:t>
                        </m:r>
                      </m:num>
                      <m:den>
                        <m:r>
                          <a:rPr lang="en-US" sz="3200" i="1">
                            <a:latin typeface="Cambria Math" panose="02040503050406030204" pitchFamily="18" charset="0"/>
                          </a:rPr>
                          <m:t>𝑥</m:t>
                        </m:r>
                      </m:den>
                    </m:f>
                  </m:oMath>
                </a14:m>
                <a:r>
                  <a:rPr lang="en-US" sz="3200" dirty="0"/>
                  <a:t> = </a:t>
                </a:r>
                <a14:m>
                  <m:oMath xmlns:m="http://schemas.openxmlformats.org/officeDocument/2006/math">
                    <m:f>
                      <m:fPr>
                        <m:ctrlPr>
                          <a:rPr lang="en-US" sz="3200" i="1">
                            <a:latin typeface="Cambria Math" panose="02040503050406030204" pitchFamily="18" charset="0"/>
                          </a:rPr>
                        </m:ctrlPr>
                      </m:fPr>
                      <m:num>
                        <m:r>
                          <a:rPr lang="en-US" sz="3200" i="1">
                            <a:latin typeface="Cambria Math" panose="02040503050406030204" pitchFamily="18" charset="0"/>
                          </a:rPr>
                          <m:t>6</m:t>
                        </m:r>
                      </m:num>
                      <m:den>
                        <m:r>
                          <a:rPr lang="en-US" sz="3200" i="1">
                            <a:latin typeface="Cambria Math" panose="02040503050406030204" pitchFamily="18" charset="0"/>
                          </a:rPr>
                          <m:t>𝑥</m:t>
                        </m:r>
                        <m:r>
                          <a:rPr lang="en-US" sz="3200" i="1">
                            <a:latin typeface="Cambria Math" panose="02040503050406030204" pitchFamily="18" charset="0"/>
                          </a:rPr>
                          <m:t> + 1</m:t>
                        </m:r>
                      </m:den>
                    </m:f>
                  </m:oMath>
                </a14:m>
                <a:endParaRPr lang="en-US" sz="3200" dirty="0"/>
              </a:p>
            </p:txBody>
          </p:sp>
        </mc:Choice>
        <mc:Fallback xmlns="">
          <p:sp>
            <p:nvSpPr>
              <p:cNvPr id="4" name="TextBox 3"/>
              <p:cNvSpPr txBox="1">
                <a:spLocks noRot="1" noChangeAspect="1" noMove="1" noResize="1" noEditPoints="1" noAdjustHandles="1" noChangeArrowheads="1" noChangeShapeType="1" noTextEdit="1"/>
              </p:cNvSpPr>
              <p:nvPr/>
            </p:nvSpPr>
            <p:spPr>
              <a:xfrm>
                <a:off x="4988952" y="3551363"/>
                <a:ext cx="2095500" cy="809645"/>
              </a:xfrm>
              <a:prstGeom prst="rect">
                <a:avLst/>
              </a:prstGeom>
              <a:blipFill rotWithShape="0">
                <a:blip r:embed="rId3" cstate="print"/>
                <a:stretch>
                  <a:fillRect l="-7267" b="-1212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5165588" y="4818134"/>
                <a:ext cx="2421497" cy="791370"/>
              </a:xfrm>
              <a:prstGeom prst="rect">
                <a:avLst/>
              </a:prstGeom>
            </p:spPr>
            <p:txBody>
              <a:bodyPr wrap="none">
                <a:spAutoFit/>
              </a:bodyPr>
              <a:lstStyle/>
              <a:p>
                <a:r>
                  <a:rPr lang="en-US" sz="3200" dirty="0" smtClean="0">
                    <a:effectLst/>
                    <a:latin typeface="Calibri Light" panose="020F0302020204030204" pitchFamily="34" charset="0"/>
                    <a:ea typeface="Times New Roman" panose="02020603050405020304" pitchFamily="18" charset="0"/>
                    <a:cs typeface="Times New Roman" panose="02020603050405020304" pitchFamily="18" charset="0"/>
                  </a:rPr>
                  <a:t>3. </a:t>
                </a:r>
                <a14:m>
                  <m:oMath xmlns:m="http://schemas.openxmlformats.org/officeDocument/2006/math">
                    <m:f>
                      <m:fPr>
                        <m:ctrlPr>
                          <a:rPr lang="en-US" sz="3200" i="1">
                            <a:effectLst/>
                            <a:latin typeface="Cambria Math" panose="02040503050406030204" pitchFamily="18" charset="0"/>
                          </a:rPr>
                        </m:ctrlPr>
                      </m:fPr>
                      <m:num>
                        <m:r>
                          <a:rPr lang="en-US" sz="3200" i="1">
                            <a:effectLst/>
                            <a:latin typeface="Cambria Math" panose="02040503050406030204" pitchFamily="18" charset="0"/>
                            <a:ea typeface="Calibri" panose="020F0502020204030204" pitchFamily="34" charset="0"/>
                            <a:cs typeface="Times New Roman" panose="02020603050405020304" pitchFamily="18" charset="0"/>
                          </a:rPr>
                          <m:t>8</m:t>
                        </m:r>
                      </m:num>
                      <m:den>
                        <m:r>
                          <a:rPr lang="en-US" sz="3200" i="1">
                            <a:effectLst/>
                            <a:latin typeface="Cambria Math" panose="02040503050406030204" pitchFamily="18" charset="0"/>
                            <a:ea typeface="Calibri" panose="020F0502020204030204" pitchFamily="34" charset="0"/>
                            <a:cs typeface="Times New Roman" panose="02020603050405020304" pitchFamily="18" charset="0"/>
                          </a:rPr>
                          <m:t>𝑛</m:t>
                        </m:r>
                        <m:r>
                          <a:rPr lang="en-US" sz="3200" i="1">
                            <a:effectLst/>
                            <a:latin typeface="Cambria Math" panose="02040503050406030204" pitchFamily="18" charset="0"/>
                            <a:ea typeface="Calibri" panose="020F0502020204030204" pitchFamily="34" charset="0"/>
                            <a:cs typeface="Times New Roman" panose="02020603050405020304" pitchFamily="18" charset="0"/>
                          </a:rPr>
                          <m:t> − 1</m:t>
                        </m:r>
                      </m:den>
                    </m:f>
                  </m:oMath>
                </a14:m>
                <a:r>
                  <a:rPr lang="en-US" sz="3200" dirty="0">
                    <a:effectLst/>
                    <a:latin typeface="Calibri Light" panose="020F0302020204030204" pitchFamily="34" charset="0"/>
                    <a:ea typeface="Times New Roman" panose="02020603050405020304" pitchFamily="18" charset="0"/>
                    <a:cs typeface="Times New Roman" panose="02020603050405020304" pitchFamily="18" charset="0"/>
                  </a:rPr>
                  <a:t> = </a:t>
                </a:r>
                <a14:m>
                  <m:oMath xmlns:m="http://schemas.openxmlformats.org/officeDocument/2006/math">
                    <m:f>
                      <m:fPr>
                        <m:ctrlPr>
                          <a:rPr lang="en-US" sz="3200" i="1">
                            <a:effectLst/>
                            <a:latin typeface="Cambria Math" panose="02040503050406030204" pitchFamily="18" charset="0"/>
                            <a:ea typeface="Times New Roman" panose="02020603050405020304" pitchFamily="18" charset="0"/>
                          </a:rPr>
                        </m:ctrlPr>
                      </m:fPr>
                      <m:num>
                        <m:r>
                          <a:rPr lang="en-US" sz="3200" i="1">
                            <a:effectLst/>
                            <a:latin typeface="Cambria Math" panose="02040503050406030204" pitchFamily="18" charset="0"/>
                            <a:ea typeface="Times New Roman" panose="02020603050405020304" pitchFamily="18" charset="0"/>
                            <a:cs typeface="Times New Roman" panose="02020603050405020304" pitchFamily="18" charset="0"/>
                          </a:rPr>
                          <m:t>10</m:t>
                        </m:r>
                      </m:num>
                      <m:den>
                        <m:r>
                          <a:rPr lang="en-US" sz="3200" i="1">
                            <a:effectLst/>
                            <a:latin typeface="Cambria Math" panose="02040503050406030204" pitchFamily="18" charset="0"/>
                            <a:ea typeface="Times New Roman" panose="02020603050405020304" pitchFamily="18" charset="0"/>
                            <a:cs typeface="Times New Roman" panose="02020603050405020304" pitchFamily="18" charset="0"/>
                          </a:rPr>
                          <m:t>𝑛</m:t>
                        </m:r>
                        <m:r>
                          <a:rPr lang="en-US" sz="3200" i="1">
                            <a:effectLst/>
                            <a:latin typeface="Cambria Math" panose="02040503050406030204" pitchFamily="18" charset="0"/>
                            <a:ea typeface="Times New Roman" panose="02020603050405020304" pitchFamily="18" charset="0"/>
                            <a:cs typeface="Times New Roman" panose="02020603050405020304" pitchFamily="18" charset="0"/>
                          </a:rPr>
                          <m:t> + 1</m:t>
                        </m:r>
                      </m:den>
                    </m:f>
                  </m:oMath>
                </a14:m>
                <a:endParaRPr lang="en-US" sz="3200" dirty="0"/>
              </a:p>
            </p:txBody>
          </p:sp>
        </mc:Choice>
        <mc:Fallback xmlns="">
          <p:sp>
            <p:nvSpPr>
              <p:cNvPr id="5" name="Rectangle 4"/>
              <p:cNvSpPr>
                <a:spLocks noRot="1" noChangeAspect="1" noMove="1" noResize="1" noEditPoints="1" noAdjustHandles="1" noChangeArrowheads="1" noChangeShapeType="1" noTextEdit="1"/>
              </p:cNvSpPr>
              <p:nvPr/>
            </p:nvSpPr>
            <p:spPr>
              <a:xfrm>
                <a:off x="5165588" y="4818134"/>
                <a:ext cx="2421497" cy="791370"/>
              </a:xfrm>
              <a:prstGeom prst="rect">
                <a:avLst/>
              </a:prstGeom>
              <a:blipFill rotWithShape="0">
                <a:blip r:embed="rId4" cstate="print"/>
                <a:stretch>
                  <a:fillRect l="-6281" b="-12308"/>
                </a:stretch>
              </a:blipFill>
            </p:spPr>
            <p:txBody>
              <a:bodyPr/>
              <a:lstStyle/>
              <a:p>
                <a:r>
                  <a:rPr lang="en-US">
                    <a:noFill/>
                  </a:rPr>
                  <a:t> </a:t>
                </a:r>
              </a:p>
            </p:txBody>
          </p:sp>
        </mc:Fallback>
      </mc:AlternateContent>
      <p:pic>
        <p:nvPicPr>
          <p:cNvPr id="6" name="Picture 5"/>
          <p:cNvPicPr>
            <a:picLocks noChangeAspect="1"/>
          </p:cNvPicPr>
          <p:nvPr/>
        </p:nvPicPr>
        <p:blipFill>
          <a:blip r:embed="rId5" cstate="print"/>
          <a:stretch>
            <a:fillRect/>
          </a:stretch>
        </p:blipFill>
        <p:spPr>
          <a:xfrm>
            <a:off x="3733800" y="2133601"/>
            <a:ext cx="4724399" cy="4724399"/>
          </a:xfrm>
          <a:prstGeom prst="rect">
            <a:avLst/>
          </a:prstGeom>
        </p:spPr>
      </p:pic>
      <p:sp>
        <p:nvSpPr>
          <p:cNvPr id="7" name="TextBox 6"/>
          <p:cNvSpPr txBox="1"/>
          <p:nvPr/>
        </p:nvSpPr>
        <p:spPr>
          <a:xfrm>
            <a:off x="277752" y="4018746"/>
            <a:ext cx="2917372" cy="954107"/>
          </a:xfrm>
          <a:prstGeom prst="rect">
            <a:avLst/>
          </a:prstGeom>
          <a:noFill/>
        </p:spPr>
        <p:txBody>
          <a:bodyPr wrap="square" rtlCol="0">
            <a:spAutoFit/>
          </a:bodyPr>
          <a:lstStyle/>
          <a:p>
            <a:pPr algn="ctr"/>
            <a:r>
              <a:rPr lang="en-US" sz="2800" dirty="0" smtClean="0">
                <a:solidFill>
                  <a:srgbClr val="FF0000"/>
                </a:solidFill>
              </a:rPr>
              <a:t>no restrictions</a:t>
            </a:r>
          </a:p>
          <a:p>
            <a:pPr algn="ctr"/>
            <a:r>
              <a:rPr lang="en-US" sz="2800" dirty="0" smtClean="0">
                <a:solidFill>
                  <a:srgbClr val="FF0000"/>
                </a:solidFill>
              </a:rPr>
              <a:t>x = 1</a:t>
            </a:r>
            <a:endParaRPr lang="en-US" sz="2800" dirty="0">
              <a:solidFill>
                <a:srgbClr val="FF0000"/>
              </a:solidFill>
            </a:endParaRPr>
          </a:p>
        </p:txBody>
      </p:sp>
      <p:sp>
        <p:nvSpPr>
          <p:cNvPr id="8" name="TextBox 7"/>
          <p:cNvSpPr txBox="1"/>
          <p:nvPr/>
        </p:nvSpPr>
        <p:spPr>
          <a:xfrm>
            <a:off x="6275484" y="1701196"/>
            <a:ext cx="2917372" cy="954107"/>
          </a:xfrm>
          <a:prstGeom prst="rect">
            <a:avLst/>
          </a:prstGeom>
          <a:noFill/>
        </p:spPr>
        <p:txBody>
          <a:bodyPr wrap="square" rtlCol="0">
            <a:spAutoFit/>
          </a:bodyPr>
          <a:lstStyle/>
          <a:p>
            <a:pPr algn="ctr"/>
            <a:r>
              <a:rPr lang="en-US" sz="2800" dirty="0" smtClean="0">
                <a:solidFill>
                  <a:srgbClr val="0070C0"/>
                </a:solidFill>
              </a:rPr>
              <a:t>x ≠ 0, -1</a:t>
            </a:r>
          </a:p>
          <a:p>
            <a:pPr algn="ctr"/>
            <a:r>
              <a:rPr lang="en-US" sz="2800" dirty="0" smtClean="0">
                <a:solidFill>
                  <a:srgbClr val="0070C0"/>
                </a:solidFill>
              </a:rPr>
              <a:t>x = 1</a:t>
            </a:r>
            <a:endParaRPr lang="en-US" sz="2800" dirty="0">
              <a:solidFill>
                <a:srgbClr val="0070C0"/>
              </a:solidFill>
            </a:endParaRPr>
          </a:p>
        </p:txBody>
      </p:sp>
      <p:sp>
        <p:nvSpPr>
          <p:cNvPr id="9" name="TextBox 8"/>
          <p:cNvSpPr txBox="1"/>
          <p:nvPr/>
        </p:nvSpPr>
        <p:spPr>
          <a:xfrm>
            <a:off x="9192856" y="5903893"/>
            <a:ext cx="2917372" cy="954107"/>
          </a:xfrm>
          <a:prstGeom prst="rect">
            <a:avLst/>
          </a:prstGeom>
          <a:noFill/>
        </p:spPr>
        <p:txBody>
          <a:bodyPr wrap="square" rtlCol="0">
            <a:spAutoFit/>
          </a:bodyPr>
          <a:lstStyle/>
          <a:p>
            <a:pPr algn="ctr"/>
            <a:r>
              <a:rPr lang="en-US" sz="2800" dirty="0" smtClean="0">
                <a:solidFill>
                  <a:srgbClr val="00B050"/>
                </a:solidFill>
              </a:rPr>
              <a:t>n ≠ 1, -1</a:t>
            </a:r>
          </a:p>
          <a:p>
            <a:pPr algn="ctr"/>
            <a:r>
              <a:rPr lang="en-US" sz="2800" dirty="0" smtClean="0">
                <a:solidFill>
                  <a:srgbClr val="00B050"/>
                </a:solidFill>
              </a:rPr>
              <a:t>x = 9</a:t>
            </a:r>
            <a:endParaRPr lang="en-US" sz="2800" dirty="0">
              <a:solidFill>
                <a:srgbClr val="00B050"/>
              </a:solidFill>
            </a:endParaRPr>
          </a:p>
        </p:txBody>
      </p:sp>
    </p:spTree>
    <p:extLst>
      <p:ext uri="{BB962C8B-B14F-4D97-AF65-F5344CB8AC3E}">
        <p14:creationId xmlns:p14="http://schemas.microsoft.com/office/powerpoint/2010/main" val="160199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0" nodeType="clickEffect">
                                  <p:stCondLst>
                                    <p:cond delay="0"/>
                                  </p:stCondLst>
                                  <p:childTnLst>
                                    <p:animMotion origin="layout" path="M 0 0  L -0.25 0  E" pathEditMode="relative" ptsTypes="">
                                      <p:cBhvr>
                                        <p:cTn id="6" dur="2000" fill="hold"/>
                                        <p:tgtEl>
                                          <p:spTgt spid="3">
                                            <p:txEl>
                                              <p:pRg st="0" end="0"/>
                                            </p:txEl>
                                          </p:spTgt>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64" presetClass="path" presetSubtype="0" accel="50000" decel="50000" fill="hold" grpId="0" nodeType="clickEffect">
                                  <p:stCondLst>
                                    <p:cond delay="0"/>
                                  </p:stCondLst>
                                  <p:childTnLst>
                                    <p:animMotion origin="layout" path="M -2.29167E-6 -1.85185E-6 L 0.00052 -0.34884 " pathEditMode="relative" rAng="0" ptsTypes="AA">
                                      <p:cBhvr>
                                        <p:cTn id="10" dur="2000" fill="hold"/>
                                        <p:tgtEl>
                                          <p:spTgt spid="4"/>
                                        </p:tgtEl>
                                        <p:attrNameLst>
                                          <p:attrName>ppt_x</p:attrName>
                                          <p:attrName>ppt_y</p:attrName>
                                        </p:attrNameLst>
                                      </p:cBhvr>
                                      <p:rCtr x="26" y="-17454"/>
                                    </p:animMotion>
                                  </p:childTnLst>
                                </p:cTn>
                              </p:par>
                            </p:childTnLst>
                          </p:cTn>
                        </p:par>
                      </p:childTnLst>
                    </p:cTn>
                  </p:par>
                  <p:par>
                    <p:cTn id="11" fill="hold">
                      <p:stCondLst>
                        <p:cond delay="indefinite"/>
                      </p:stCondLst>
                      <p:childTnLst>
                        <p:par>
                          <p:cTn id="12" fill="hold">
                            <p:stCondLst>
                              <p:cond delay="0"/>
                            </p:stCondLst>
                            <p:childTnLst>
                              <p:par>
                                <p:cTn id="13" presetID="63" presetClass="path" presetSubtype="0" accel="50000" decel="50000" fill="hold" grpId="0" nodeType="clickEffect">
                                  <p:stCondLst>
                                    <p:cond delay="0"/>
                                  </p:stCondLst>
                                  <p:childTnLst>
                                    <p:animMotion origin="layout" path="M 3.33333E-6 4.81481E-6 L 0.3401 0.00115 " pathEditMode="relative" rAng="0" ptsTypes="AA">
                                      <p:cBhvr>
                                        <p:cTn id="14" dur="2000" fill="hold"/>
                                        <p:tgtEl>
                                          <p:spTgt spid="5"/>
                                        </p:tgtEl>
                                        <p:attrNameLst>
                                          <p:attrName>ppt_x</p:attrName>
                                          <p:attrName>ppt_y</p:attrName>
                                        </p:attrNameLst>
                                      </p:cBhvr>
                                      <p:rCtr x="17005" y="46"/>
                                    </p:animMotion>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7"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9775"/>
          </a:xfrm>
        </p:spPr>
        <p:txBody>
          <a:bodyPr/>
          <a:lstStyle/>
          <a:p>
            <a:r>
              <a:rPr lang="en-US" b="1" dirty="0" smtClean="0"/>
              <a:t>Mystery Bucket! – Practice Problems</a:t>
            </a:r>
            <a:endParaRPr lang="en-US" b="1"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631407" y="2953990"/>
                <a:ext cx="3563591" cy="723900"/>
              </a:xfrm>
            </p:spPr>
            <p:txBody>
              <a:bodyPr>
                <a:noAutofit/>
              </a:bodyPr>
              <a:lstStyle/>
              <a:p>
                <a:pPr marL="0" indent="0">
                  <a:buNone/>
                </a:pPr>
                <a:r>
                  <a:rPr lang="en-US" sz="3200" dirty="0" smtClean="0"/>
                  <a:t>4</a:t>
                </a:r>
                <a:r>
                  <a:rPr lang="en-US" sz="3200" dirty="0"/>
                  <a:t>. </a:t>
                </a:r>
                <a14:m>
                  <m:oMath xmlns:m="http://schemas.openxmlformats.org/officeDocument/2006/math">
                    <m:f>
                      <m:fPr>
                        <m:ctrlPr>
                          <a:rPr lang="en-US" sz="3200" i="1">
                            <a:latin typeface="Cambria Math" panose="02040503050406030204" pitchFamily="18" charset="0"/>
                          </a:rPr>
                        </m:ctrlPr>
                      </m:fPr>
                      <m:num>
                        <m:r>
                          <a:rPr lang="en-US" sz="3200" i="1">
                            <a:latin typeface="Cambria Math" panose="02040503050406030204" pitchFamily="18" charset="0"/>
                          </a:rPr>
                          <m:t>10</m:t>
                        </m:r>
                      </m:num>
                      <m:den>
                        <m:r>
                          <a:rPr lang="en-US" sz="3200" i="1">
                            <a:latin typeface="Cambria Math" panose="02040503050406030204" pitchFamily="18" charset="0"/>
                          </a:rPr>
                          <m:t>𝑥</m:t>
                        </m:r>
                        <m:r>
                          <a:rPr lang="en-US" sz="3200" i="1">
                            <a:latin typeface="Cambria Math" panose="02040503050406030204" pitchFamily="18" charset="0"/>
                          </a:rPr>
                          <m:t>(</m:t>
                        </m:r>
                        <m:r>
                          <a:rPr lang="en-US" sz="3200" i="1">
                            <a:latin typeface="Cambria Math" panose="02040503050406030204" pitchFamily="18" charset="0"/>
                          </a:rPr>
                          <m:t>𝑥</m:t>
                        </m:r>
                        <m:r>
                          <a:rPr lang="en-US" sz="3200" i="1">
                            <a:latin typeface="Cambria Math" panose="02040503050406030204" pitchFamily="18" charset="0"/>
                          </a:rPr>
                          <m:t> − 2)</m:t>
                        </m:r>
                      </m:den>
                    </m:f>
                  </m:oMath>
                </a14:m>
                <a:r>
                  <a:rPr lang="en-US" sz="3200" dirty="0"/>
                  <a:t> + </a:t>
                </a:r>
                <a14:m>
                  <m:oMath xmlns:m="http://schemas.openxmlformats.org/officeDocument/2006/math">
                    <m:f>
                      <m:fPr>
                        <m:ctrlPr>
                          <a:rPr lang="en-US" sz="3200" i="1">
                            <a:latin typeface="Cambria Math" panose="02040503050406030204" pitchFamily="18" charset="0"/>
                          </a:rPr>
                        </m:ctrlPr>
                      </m:fPr>
                      <m:num>
                        <m:r>
                          <a:rPr lang="en-US" sz="3200" i="1">
                            <a:latin typeface="Cambria Math" panose="02040503050406030204" pitchFamily="18" charset="0"/>
                          </a:rPr>
                          <m:t>4</m:t>
                        </m:r>
                      </m:num>
                      <m:den>
                        <m:r>
                          <a:rPr lang="en-US" sz="3200" i="1">
                            <a:latin typeface="Cambria Math" panose="02040503050406030204" pitchFamily="18" charset="0"/>
                          </a:rPr>
                          <m:t>𝑥</m:t>
                        </m:r>
                      </m:den>
                    </m:f>
                  </m:oMath>
                </a14:m>
                <a:r>
                  <a:rPr lang="en-US" sz="3200" dirty="0"/>
                  <a:t>  = </a:t>
                </a:r>
                <a14:m>
                  <m:oMath xmlns:m="http://schemas.openxmlformats.org/officeDocument/2006/math">
                    <m:f>
                      <m:fPr>
                        <m:ctrlPr>
                          <a:rPr lang="en-US" sz="3200" i="1">
                            <a:latin typeface="Cambria Math" panose="02040503050406030204" pitchFamily="18" charset="0"/>
                          </a:rPr>
                        </m:ctrlPr>
                      </m:fPr>
                      <m:num>
                        <m:r>
                          <a:rPr lang="en-US" sz="3200" i="1">
                            <a:latin typeface="Cambria Math" panose="02040503050406030204" pitchFamily="18" charset="0"/>
                          </a:rPr>
                          <m:t>5</m:t>
                        </m:r>
                      </m:num>
                      <m:den>
                        <m:r>
                          <a:rPr lang="en-US" sz="3200" i="1">
                            <a:latin typeface="Cambria Math" panose="02040503050406030204" pitchFamily="18" charset="0"/>
                          </a:rPr>
                          <m:t>𝑥</m:t>
                        </m:r>
                        <m:r>
                          <a:rPr lang="en-US" sz="3200" i="1">
                            <a:latin typeface="Cambria Math" panose="02040503050406030204" pitchFamily="18" charset="0"/>
                          </a:rPr>
                          <m:t> − 2</m:t>
                        </m:r>
                      </m:den>
                    </m:f>
                  </m:oMath>
                </a14:m>
                <a:endParaRPr lang="en-US" sz="32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631407" y="2953990"/>
                <a:ext cx="3563591" cy="723900"/>
              </a:xfrm>
              <a:blipFill rotWithShape="0">
                <a:blip r:embed="rId2" cstate="print"/>
                <a:stretch>
                  <a:fillRect l="-4452" t="-3390" b="-16102"/>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 name="TextBox 3"/>
              <p:cNvSpPr txBox="1"/>
              <p:nvPr/>
            </p:nvSpPr>
            <p:spPr>
              <a:xfrm>
                <a:off x="4631408" y="3677890"/>
                <a:ext cx="3563591" cy="789319"/>
              </a:xfrm>
              <a:prstGeom prst="rect">
                <a:avLst/>
              </a:prstGeom>
              <a:noFill/>
            </p:spPr>
            <p:txBody>
              <a:bodyPr wrap="square" rtlCol="0">
                <a:spAutoFit/>
              </a:bodyPr>
              <a:lstStyle/>
              <a:p>
                <a:r>
                  <a:rPr lang="en-US" sz="3200" dirty="0" smtClean="0"/>
                  <a:t>6</a:t>
                </a:r>
                <a:r>
                  <a:rPr lang="en-US" sz="3200" dirty="0"/>
                  <a:t>. </a:t>
                </a:r>
                <a14:m>
                  <m:oMath xmlns:m="http://schemas.openxmlformats.org/officeDocument/2006/math">
                    <m:f>
                      <m:fPr>
                        <m:ctrlPr>
                          <a:rPr lang="en-US" sz="3200" i="1">
                            <a:latin typeface="Cambria Math" panose="02040503050406030204" pitchFamily="18" charset="0"/>
                          </a:rPr>
                        </m:ctrlPr>
                      </m:fPr>
                      <m:num>
                        <m:r>
                          <a:rPr lang="en-US" sz="3200" i="1">
                            <a:latin typeface="Cambria Math" panose="02040503050406030204" pitchFamily="18" charset="0"/>
                          </a:rPr>
                          <m:t>𝑚</m:t>
                        </m:r>
                        <m:r>
                          <a:rPr lang="en-US" sz="3200" i="1">
                            <a:latin typeface="Cambria Math" panose="02040503050406030204" pitchFamily="18" charset="0"/>
                          </a:rPr>
                          <m:t>+4</m:t>
                        </m:r>
                      </m:num>
                      <m:den>
                        <m:r>
                          <a:rPr lang="en-US" sz="3200" i="1">
                            <a:latin typeface="Cambria Math" panose="02040503050406030204" pitchFamily="18" charset="0"/>
                          </a:rPr>
                          <m:t>𝑚</m:t>
                        </m:r>
                      </m:den>
                    </m:f>
                  </m:oMath>
                </a14:m>
                <a:r>
                  <a:rPr lang="en-US" sz="3200" dirty="0"/>
                  <a:t> + </a:t>
                </a:r>
                <a14:m>
                  <m:oMath xmlns:m="http://schemas.openxmlformats.org/officeDocument/2006/math">
                    <m:f>
                      <m:fPr>
                        <m:ctrlPr>
                          <a:rPr lang="en-US" sz="3200" i="1">
                            <a:latin typeface="Cambria Math" panose="02040503050406030204" pitchFamily="18" charset="0"/>
                          </a:rPr>
                        </m:ctrlPr>
                      </m:fPr>
                      <m:num>
                        <m:r>
                          <a:rPr lang="en-US" sz="3200" b="0" i="1" smtClean="0">
                            <a:latin typeface="Cambria Math" panose="02040503050406030204" pitchFamily="18" charset="0"/>
                          </a:rPr>
                          <m:t>𝑚</m:t>
                        </m:r>
                      </m:num>
                      <m:den>
                        <m:r>
                          <a:rPr lang="en-US" sz="3200" i="1">
                            <a:latin typeface="Cambria Math" panose="02040503050406030204" pitchFamily="18" charset="0"/>
                          </a:rPr>
                          <m:t>3</m:t>
                        </m:r>
                      </m:den>
                    </m:f>
                  </m:oMath>
                </a14:m>
                <a:r>
                  <a:rPr lang="en-US" sz="3200" dirty="0"/>
                  <a:t>  = </a:t>
                </a:r>
                <a14:m>
                  <m:oMath xmlns:m="http://schemas.openxmlformats.org/officeDocument/2006/math">
                    <m:f>
                      <m:fPr>
                        <m:ctrlPr>
                          <a:rPr lang="en-US" sz="3200" i="1">
                            <a:latin typeface="Cambria Math" panose="02040503050406030204" pitchFamily="18" charset="0"/>
                          </a:rPr>
                        </m:ctrlPr>
                      </m:fPr>
                      <m:num>
                        <m:r>
                          <a:rPr lang="en-US" sz="3200" i="1">
                            <a:latin typeface="Cambria Math" panose="02040503050406030204" pitchFamily="18" charset="0"/>
                          </a:rPr>
                          <m:t>𝑚</m:t>
                        </m:r>
                      </m:num>
                      <m:den>
                        <m:r>
                          <a:rPr lang="en-US" sz="3200" i="1">
                            <a:latin typeface="Cambria Math" panose="02040503050406030204" pitchFamily="18" charset="0"/>
                          </a:rPr>
                          <m:t>3</m:t>
                        </m:r>
                      </m:den>
                    </m:f>
                    <m:r>
                      <a:rPr lang="en-US" sz="3200" i="1">
                        <a:latin typeface="Cambria Math" panose="02040503050406030204" pitchFamily="18" charset="0"/>
                      </a:rPr>
                      <m:t>−4</m:t>
                    </m:r>
                  </m:oMath>
                </a14:m>
                <a:endParaRPr lang="en-US" sz="3200" dirty="0"/>
              </a:p>
            </p:txBody>
          </p:sp>
        </mc:Choice>
        <mc:Fallback>
          <p:sp>
            <p:nvSpPr>
              <p:cNvPr id="4" name="TextBox 3"/>
              <p:cNvSpPr txBox="1">
                <a:spLocks noRot="1" noChangeAspect="1" noMove="1" noResize="1" noEditPoints="1" noAdjustHandles="1" noChangeArrowheads="1" noChangeShapeType="1" noTextEdit="1"/>
              </p:cNvSpPr>
              <p:nvPr/>
            </p:nvSpPr>
            <p:spPr>
              <a:xfrm>
                <a:off x="4631408" y="3677890"/>
                <a:ext cx="3563591" cy="789319"/>
              </a:xfrm>
              <a:prstGeom prst="rect">
                <a:avLst/>
              </a:prstGeom>
              <a:blipFill rotWithShape="0">
                <a:blip r:embed="rId3"/>
                <a:stretch>
                  <a:fillRect l="-4452" b="-1153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5165588" y="4818134"/>
                <a:ext cx="3415935" cy="789319"/>
              </a:xfrm>
              <a:prstGeom prst="rect">
                <a:avLst/>
              </a:prstGeom>
            </p:spPr>
            <p:txBody>
              <a:bodyPr wrap="none">
                <a:spAutoFit/>
              </a:bodyPr>
              <a:lstStyle/>
              <a:p>
                <a:r>
                  <a:rPr lang="en-US" sz="3200" dirty="0"/>
                  <a:t>5. </a:t>
                </a:r>
                <a14:m>
                  <m:oMath xmlns:m="http://schemas.openxmlformats.org/officeDocument/2006/math">
                    <m:r>
                      <a:rPr lang="en-US" sz="3200" i="1">
                        <a:latin typeface="Cambria Math" panose="02040503050406030204" pitchFamily="18" charset="0"/>
                      </a:rPr>
                      <m:t>𝑠</m:t>
                    </m:r>
                  </m:oMath>
                </a14:m>
                <a:r>
                  <a:rPr lang="en-US" sz="3200" dirty="0"/>
                  <a:t> </a:t>
                </a:r>
                <a14:m>
                  <m:oMath xmlns:m="http://schemas.openxmlformats.org/officeDocument/2006/math">
                    <m:r>
                      <a:rPr lang="en-US" sz="3200" i="1">
                        <a:latin typeface="Cambria Math" panose="02040503050406030204" pitchFamily="18" charset="0"/>
                      </a:rPr>
                      <m:t>− </m:t>
                    </m:r>
                    <m:f>
                      <m:fPr>
                        <m:ctrlPr>
                          <a:rPr lang="en-US" sz="3200" i="1">
                            <a:latin typeface="Cambria Math" panose="02040503050406030204" pitchFamily="18" charset="0"/>
                          </a:rPr>
                        </m:ctrlPr>
                      </m:fPr>
                      <m:num>
                        <m:r>
                          <a:rPr lang="en-US" sz="3200" i="1">
                            <a:latin typeface="Cambria Math" panose="02040503050406030204" pitchFamily="18" charset="0"/>
                          </a:rPr>
                          <m:t>4</m:t>
                        </m:r>
                      </m:num>
                      <m:den>
                        <m:r>
                          <a:rPr lang="en-US" sz="3200" i="1">
                            <a:latin typeface="Cambria Math" panose="02040503050406030204" pitchFamily="18" charset="0"/>
                          </a:rPr>
                          <m:t>𝑠</m:t>
                        </m:r>
                        <m:r>
                          <a:rPr lang="en-US" sz="3200" i="1">
                            <a:latin typeface="Cambria Math" panose="02040503050406030204" pitchFamily="18" charset="0"/>
                          </a:rPr>
                          <m:t> + 3</m:t>
                        </m:r>
                      </m:den>
                    </m:f>
                  </m:oMath>
                </a14:m>
                <a:r>
                  <a:rPr lang="en-US" sz="3200" dirty="0"/>
                  <a:t>  = </a:t>
                </a:r>
                <a14:m>
                  <m:oMath xmlns:m="http://schemas.openxmlformats.org/officeDocument/2006/math">
                    <m:r>
                      <a:rPr lang="en-US" sz="3200" i="1">
                        <a:latin typeface="Cambria Math" panose="02040503050406030204" pitchFamily="18" charset="0"/>
                      </a:rPr>
                      <m:t>𝑠</m:t>
                    </m:r>
                    <m:r>
                      <a:rPr lang="en-US" sz="3200" i="1">
                        <a:latin typeface="Cambria Math" panose="02040503050406030204" pitchFamily="18" charset="0"/>
                      </a:rPr>
                      <m:t>+3</m:t>
                    </m:r>
                  </m:oMath>
                </a14:m>
                <a:endParaRPr lang="en-US" sz="3200" dirty="0"/>
              </a:p>
            </p:txBody>
          </p:sp>
        </mc:Choice>
        <mc:Fallback xmlns="">
          <p:sp>
            <p:nvSpPr>
              <p:cNvPr id="5" name="Rectangle 4"/>
              <p:cNvSpPr>
                <a:spLocks noRot="1" noChangeAspect="1" noMove="1" noResize="1" noEditPoints="1" noAdjustHandles="1" noChangeArrowheads="1" noChangeShapeType="1" noTextEdit="1"/>
              </p:cNvSpPr>
              <p:nvPr/>
            </p:nvSpPr>
            <p:spPr>
              <a:xfrm>
                <a:off x="5165588" y="4818134"/>
                <a:ext cx="3415935" cy="789319"/>
              </a:xfrm>
              <a:prstGeom prst="rect">
                <a:avLst/>
              </a:prstGeom>
              <a:blipFill rotWithShape="0">
                <a:blip r:embed="rId4" cstate="print"/>
                <a:stretch>
                  <a:fillRect l="-4456" b="-11538"/>
                </a:stretch>
              </a:blipFill>
            </p:spPr>
            <p:txBody>
              <a:bodyPr/>
              <a:lstStyle/>
              <a:p>
                <a:r>
                  <a:rPr lang="en-US">
                    <a:noFill/>
                  </a:rPr>
                  <a:t> </a:t>
                </a:r>
              </a:p>
            </p:txBody>
          </p:sp>
        </mc:Fallback>
      </mc:AlternateContent>
      <p:pic>
        <p:nvPicPr>
          <p:cNvPr id="6" name="Picture 5"/>
          <p:cNvPicPr>
            <a:picLocks noChangeAspect="1"/>
          </p:cNvPicPr>
          <p:nvPr/>
        </p:nvPicPr>
        <p:blipFill>
          <a:blip r:embed="rId5" cstate="print"/>
          <a:stretch>
            <a:fillRect/>
          </a:stretch>
        </p:blipFill>
        <p:spPr>
          <a:xfrm>
            <a:off x="4051002" y="2105009"/>
            <a:ext cx="4724399" cy="4724399"/>
          </a:xfrm>
          <a:prstGeom prst="rect">
            <a:avLst/>
          </a:prstGeom>
        </p:spPr>
      </p:pic>
      <p:sp>
        <p:nvSpPr>
          <p:cNvPr id="7" name="TextBox 6"/>
          <p:cNvSpPr txBox="1"/>
          <p:nvPr/>
        </p:nvSpPr>
        <p:spPr>
          <a:xfrm>
            <a:off x="0" y="3864027"/>
            <a:ext cx="2917372" cy="954107"/>
          </a:xfrm>
          <a:prstGeom prst="rect">
            <a:avLst/>
          </a:prstGeom>
          <a:noFill/>
        </p:spPr>
        <p:txBody>
          <a:bodyPr wrap="square" rtlCol="0">
            <a:spAutoFit/>
          </a:bodyPr>
          <a:lstStyle/>
          <a:p>
            <a:pPr algn="ctr"/>
            <a:r>
              <a:rPr lang="en-US" sz="2800" dirty="0" smtClean="0">
                <a:solidFill>
                  <a:srgbClr val="FF0000"/>
                </a:solidFill>
              </a:rPr>
              <a:t>x ≠ 2, 0</a:t>
            </a:r>
          </a:p>
          <a:p>
            <a:pPr algn="ctr"/>
            <a:r>
              <a:rPr lang="en-US" sz="2800" dirty="0" smtClean="0">
                <a:solidFill>
                  <a:srgbClr val="FF0000"/>
                </a:solidFill>
              </a:rPr>
              <a:t>no solution</a:t>
            </a:r>
            <a:endParaRPr lang="en-US" sz="2800" dirty="0">
              <a:solidFill>
                <a:srgbClr val="FF0000"/>
              </a:solidFill>
            </a:endParaRPr>
          </a:p>
        </p:txBody>
      </p:sp>
      <p:sp>
        <p:nvSpPr>
          <p:cNvPr id="8" name="TextBox 7"/>
          <p:cNvSpPr txBox="1"/>
          <p:nvPr/>
        </p:nvSpPr>
        <p:spPr>
          <a:xfrm>
            <a:off x="7506563" y="1589688"/>
            <a:ext cx="2917372" cy="954107"/>
          </a:xfrm>
          <a:prstGeom prst="rect">
            <a:avLst/>
          </a:prstGeom>
          <a:noFill/>
        </p:spPr>
        <p:txBody>
          <a:bodyPr wrap="square" rtlCol="0">
            <a:spAutoFit/>
          </a:bodyPr>
          <a:lstStyle/>
          <a:p>
            <a:pPr algn="ctr"/>
            <a:r>
              <a:rPr lang="en-US" sz="2800" dirty="0" smtClean="0">
                <a:solidFill>
                  <a:srgbClr val="0070C0"/>
                </a:solidFill>
              </a:rPr>
              <a:t>m ≠ 0</a:t>
            </a:r>
          </a:p>
          <a:p>
            <a:pPr algn="ctr"/>
            <a:r>
              <a:rPr lang="en-US" sz="2800" dirty="0" smtClean="0">
                <a:solidFill>
                  <a:srgbClr val="0070C0"/>
                </a:solidFill>
              </a:rPr>
              <a:t>m = -</a:t>
            </a:r>
            <a:r>
              <a:rPr lang="en-US" sz="2800" baseline="30000" dirty="0" smtClean="0">
                <a:solidFill>
                  <a:srgbClr val="0070C0"/>
                </a:solidFill>
              </a:rPr>
              <a:t>4</a:t>
            </a:r>
            <a:r>
              <a:rPr lang="en-US" sz="2800" dirty="0" smtClean="0">
                <a:solidFill>
                  <a:srgbClr val="0070C0"/>
                </a:solidFill>
              </a:rPr>
              <a:t>/</a:t>
            </a:r>
            <a:r>
              <a:rPr lang="en-US" sz="2800" baseline="-25000" dirty="0" smtClean="0">
                <a:solidFill>
                  <a:srgbClr val="0070C0"/>
                </a:solidFill>
              </a:rPr>
              <a:t>5</a:t>
            </a:r>
            <a:endParaRPr lang="en-US" sz="2800" baseline="-25000" dirty="0">
              <a:solidFill>
                <a:srgbClr val="0070C0"/>
              </a:solidFill>
            </a:endParaRPr>
          </a:p>
        </p:txBody>
      </p:sp>
      <p:sp>
        <p:nvSpPr>
          <p:cNvPr id="9" name="TextBox 8"/>
          <p:cNvSpPr txBox="1"/>
          <p:nvPr/>
        </p:nvSpPr>
        <p:spPr>
          <a:xfrm>
            <a:off x="9190351" y="5741918"/>
            <a:ext cx="2917372" cy="954107"/>
          </a:xfrm>
          <a:prstGeom prst="rect">
            <a:avLst/>
          </a:prstGeom>
          <a:noFill/>
        </p:spPr>
        <p:txBody>
          <a:bodyPr wrap="square" rtlCol="0">
            <a:spAutoFit/>
          </a:bodyPr>
          <a:lstStyle/>
          <a:p>
            <a:pPr algn="ctr"/>
            <a:r>
              <a:rPr lang="en-US" sz="2800" dirty="0" smtClean="0">
                <a:solidFill>
                  <a:srgbClr val="00B050"/>
                </a:solidFill>
              </a:rPr>
              <a:t>s ≠ -3</a:t>
            </a:r>
          </a:p>
          <a:p>
            <a:pPr algn="ctr"/>
            <a:r>
              <a:rPr lang="en-US" sz="2800" dirty="0" smtClean="0">
                <a:solidFill>
                  <a:srgbClr val="00B050"/>
                </a:solidFill>
              </a:rPr>
              <a:t>s = -</a:t>
            </a:r>
            <a:r>
              <a:rPr lang="en-US" sz="2800" baseline="30000" dirty="0" smtClean="0">
                <a:solidFill>
                  <a:srgbClr val="00B050"/>
                </a:solidFill>
              </a:rPr>
              <a:t>13</a:t>
            </a:r>
            <a:r>
              <a:rPr lang="en-US" sz="2800" dirty="0" smtClean="0">
                <a:solidFill>
                  <a:srgbClr val="00B050"/>
                </a:solidFill>
              </a:rPr>
              <a:t>/</a:t>
            </a:r>
            <a:r>
              <a:rPr lang="en-US" sz="2800" baseline="-25000" dirty="0" smtClean="0">
                <a:solidFill>
                  <a:srgbClr val="00B050"/>
                </a:solidFill>
              </a:rPr>
              <a:t>3</a:t>
            </a:r>
            <a:endParaRPr lang="en-US" sz="2800" dirty="0">
              <a:solidFill>
                <a:srgbClr val="00B050"/>
              </a:solidFill>
            </a:endParaRPr>
          </a:p>
        </p:txBody>
      </p:sp>
    </p:spTree>
    <p:extLst>
      <p:ext uri="{BB962C8B-B14F-4D97-AF65-F5344CB8AC3E}">
        <p14:creationId xmlns:p14="http://schemas.microsoft.com/office/powerpoint/2010/main" val="3223966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0" nodeType="clickEffect">
                                  <p:stCondLst>
                                    <p:cond delay="0"/>
                                  </p:stCondLst>
                                  <p:childTnLst>
                                    <p:animMotion origin="layout" path="M -1.04167E-6 2.96296E-6 L -0.36016 -0.00185 " pathEditMode="relative" rAng="0" ptsTypes="AA">
                                      <p:cBhvr>
                                        <p:cTn id="6" dur="2000" fill="hold"/>
                                        <p:tgtEl>
                                          <p:spTgt spid="3">
                                            <p:txEl>
                                              <p:pRg st="0" end="0"/>
                                            </p:txEl>
                                          </p:spTgt>
                                        </p:tgtEl>
                                        <p:attrNameLst>
                                          <p:attrName>ppt_x</p:attrName>
                                          <p:attrName>ppt_y</p:attrName>
                                        </p:attrNameLst>
                                      </p:cBhvr>
                                      <p:rCtr x="-18008" y="-93"/>
                                    </p:animMotion>
                                  </p:childTnLst>
                                </p:cTn>
                              </p:par>
                            </p:childTnLst>
                          </p:cTn>
                        </p:par>
                      </p:childTnLst>
                    </p:cTn>
                  </p:par>
                  <p:par>
                    <p:cTn id="7" fill="hold">
                      <p:stCondLst>
                        <p:cond delay="indefinite"/>
                      </p:stCondLst>
                      <p:childTnLst>
                        <p:par>
                          <p:cTn id="8" fill="hold">
                            <p:stCondLst>
                              <p:cond delay="0"/>
                            </p:stCondLst>
                            <p:childTnLst>
                              <p:par>
                                <p:cTn id="9" presetID="64" presetClass="path" presetSubtype="0" accel="50000" decel="50000" fill="hold" grpId="0" nodeType="clickEffect">
                                  <p:stCondLst>
                                    <p:cond delay="0"/>
                                  </p:stCondLst>
                                  <p:childTnLst>
                                    <p:animMotion origin="layout" path="M -1.45833E-6 1.11022E-16 L 0.00052 -0.34884 " pathEditMode="relative" rAng="0" ptsTypes="AA">
                                      <p:cBhvr>
                                        <p:cTn id="10" dur="2000" fill="hold"/>
                                        <p:tgtEl>
                                          <p:spTgt spid="4"/>
                                        </p:tgtEl>
                                        <p:attrNameLst>
                                          <p:attrName>ppt_x</p:attrName>
                                          <p:attrName>ppt_y</p:attrName>
                                        </p:attrNameLst>
                                      </p:cBhvr>
                                      <p:rCtr x="26" y="-17454"/>
                                    </p:animMotion>
                                  </p:childTnLst>
                                </p:cTn>
                              </p:par>
                            </p:childTnLst>
                          </p:cTn>
                        </p:par>
                      </p:childTnLst>
                    </p:cTn>
                  </p:par>
                  <p:par>
                    <p:cTn id="11" fill="hold">
                      <p:stCondLst>
                        <p:cond delay="indefinite"/>
                      </p:stCondLst>
                      <p:childTnLst>
                        <p:par>
                          <p:cTn id="12" fill="hold">
                            <p:stCondLst>
                              <p:cond delay="0"/>
                            </p:stCondLst>
                            <p:childTnLst>
                              <p:par>
                                <p:cTn id="13" presetID="63" presetClass="path" presetSubtype="0" accel="50000" decel="50000" fill="hold" grpId="0" nodeType="clickEffect">
                                  <p:stCondLst>
                                    <p:cond delay="0"/>
                                  </p:stCondLst>
                                  <p:childTnLst>
                                    <p:animMotion origin="layout" path="M -1.93414E-6 -3.7037E-6 L 0.28713 0.00741 " pathEditMode="relative" rAng="0" ptsTypes="AA">
                                      <p:cBhvr>
                                        <p:cTn id="14" dur="2000" fill="hold"/>
                                        <p:tgtEl>
                                          <p:spTgt spid="5"/>
                                        </p:tgtEl>
                                        <p:attrNameLst>
                                          <p:attrName>ppt_x</p:attrName>
                                          <p:attrName>ppt_y</p:attrName>
                                        </p:attrNameLst>
                                      </p:cBhvr>
                                      <p:rCtr x="144" y="4"/>
                                    </p:animMotion>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7" grpId="0"/>
      <p:bldP spid="8" grpId="0"/>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699</TotalTime>
  <Words>306</Words>
  <Application>Microsoft Office PowerPoint</Application>
  <PresentationFormat>Widescreen</PresentationFormat>
  <Paragraphs>95</Paragraphs>
  <Slides>14</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1" baseType="lpstr">
      <vt:lpstr>Arial</vt:lpstr>
      <vt:lpstr>Calibri</vt:lpstr>
      <vt:lpstr>Calibri Light</vt:lpstr>
      <vt:lpstr>Cambria Math</vt:lpstr>
      <vt:lpstr>Times New Roman</vt:lpstr>
      <vt:lpstr>Office Theme</vt:lpstr>
      <vt:lpstr>Equation</vt:lpstr>
      <vt:lpstr>ANNOUNCEMENTS -Pick up your assigned calculator -Take out HW to stamp</vt:lpstr>
      <vt:lpstr>#2 Rational Equations</vt:lpstr>
      <vt:lpstr>2 Ways to Solve Rational Equations </vt:lpstr>
      <vt:lpstr>PowerPoint Presentation</vt:lpstr>
      <vt:lpstr>BRAIN BREAK </vt:lpstr>
      <vt:lpstr>PowerPoint Presentation</vt:lpstr>
      <vt:lpstr>Think, Pair, Share</vt:lpstr>
      <vt:lpstr>Mystery Bucket! – Practice Problems</vt:lpstr>
      <vt:lpstr>Mystery Bucket! – Practice Problems</vt:lpstr>
      <vt:lpstr>BRAIN BREAK </vt:lpstr>
      <vt:lpstr>Practice Problems</vt:lpstr>
      <vt:lpstr>Practice Problems</vt:lpstr>
      <vt:lpstr>Homework</vt:lpstr>
      <vt:lpstr>Exit Ticket</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ANNOUNCEMENTS -Pick up your assigned calculator -Take your HW out to stamp</dc:title>
  <dc:creator>Fran</dc:creator>
  <cp:lastModifiedBy>Santos, Francine C.</cp:lastModifiedBy>
  <cp:revision>40</cp:revision>
  <dcterms:created xsi:type="dcterms:W3CDTF">2014-09-16T23:09:40Z</dcterms:created>
  <dcterms:modified xsi:type="dcterms:W3CDTF">2015-02-18T17:44:49Z</dcterms:modified>
</cp:coreProperties>
</file>