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76" r:id="rId5"/>
    <p:sldId id="271" r:id="rId6"/>
    <p:sldId id="272" r:id="rId7"/>
    <p:sldId id="273" r:id="rId8"/>
    <p:sldId id="259" r:id="rId9"/>
    <p:sldId id="274" r:id="rId10"/>
    <p:sldId id="275" r:id="rId11"/>
    <p:sldId id="264" r:id="rId12"/>
    <p:sldId id="266" r:id="rId13"/>
    <p:sldId id="267" r:id="rId14"/>
    <p:sldId id="268" r:id="rId15"/>
    <p:sldId id="269" r:id="rId16"/>
    <p:sldId id="270" r:id="rId17"/>
    <p:sldId id="260" r:id="rId18"/>
    <p:sldId id="261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F30F-4824-4CA3-BB01-89EEDEEF033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0EC-7A70-41D3-B34C-0FB111F7D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6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F30F-4824-4CA3-BB01-89EEDEEF033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0EC-7A70-41D3-B34C-0FB111F7D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F30F-4824-4CA3-BB01-89EEDEEF033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0EC-7A70-41D3-B34C-0FB111F7D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F30F-4824-4CA3-BB01-89EEDEEF033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0EC-7A70-41D3-B34C-0FB111F7D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4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F30F-4824-4CA3-BB01-89EEDEEF033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0EC-7A70-41D3-B34C-0FB111F7D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F30F-4824-4CA3-BB01-89EEDEEF033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0EC-7A70-41D3-B34C-0FB111F7D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9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F30F-4824-4CA3-BB01-89EEDEEF033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0EC-7A70-41D3-B34C-0FB111F7D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3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F30F-4824-4CA3-BB01-89EEDEEF033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0EC-7A70-41D3-B34C-0FB111F7D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F30F-4824-4CA3-BB01-89EEDEEF033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0EC-7A70-41D3-B34C-0FB111F7D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F30F-4824-4CA3-BB01-89EEDEEF033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0EC-7A70-41D3-B34C-0FB111F7D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7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F30F-4824-4CA3-BB01-89EEDEEF033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0EC-7A70-41D3-B34C-0FB111F7D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FF30F-4824-4CA3-BB01-89EEDEEF033B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0EC-7A70-41D3-B34C-0FB111F7D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85000" y="8560"/>
            <a:ext cx="5207000" cy="1363040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-Take out your HW to stamp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0"/>
            <a:ext cx="6100688" cy="7254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" y="889000"/>
            <a:ext cx="6477000" cy="5968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Use the triangles to the right to find the coordinates needed to solve the following: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Find the distance of </a:t>
            </a:r>
            <a:r>
              <a:rPr lang="en-US" sz="3600" i="1" dirty="0" smtClean="0">
                <a:solidFill>
                  <a:srgbClr val="FF0000"/>
                </a:solidFill>
              </a:rPr>
              <a:t>EF.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Find the midpoint of </a:t>
            </a:r>
            <a:r>
              <a:rPr lang="en-US" sz="3600" i="1" dirty="0" smtClean="0">
                <a:solidFill>
                  <a:srgbClr val="FF0000"/>
                </a:solidFill>
              </a:rPr>
              <a:t>RQ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600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Update </a:t>
            </a:r>
            <a:r>
              <a:rPr lang="en-US" sz="3600" dirty="0" smtClean="0">
                <a:solidFill>
                  <a:srgbClr val="FF0000"/>
                </a:solidFill>
              </a:rPr>
              <a:t>TOC.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53200" y="1380373"/>
            <a:ext cx="5820496" cy="5632239"/>
            <a:chOff x="5842000" y="-1"/>
            <a:chExt cx="6450013" cy="617696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0" y="-1"/>
              <a:ext cx="6450013" cy="617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8944054" y="0"/>
              <a:ext cx="9445" cy="58928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rot="5400000">
              <a:off x="8928099" y="-152401"/>
              <a:ext cx="12703" cy="61849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21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9499"/>
          </a:xfrm>
        </p:spPr>
        <p:txBody>
          <a:bodyPr>
            <a:normAutofit fontScale="90000"/>
          </a:bodyPr>
          <a:lstStyle/>
          <a:p>
            <a:r>
              <a:rPr lang="en-US" sz="4100" b="1" u="sng" dirty="0"/>
              <a:t>MORE PRACTICE</a:t>
            </a:r>
            <a:r>
              <a:rPr lang="en-US" sz="4100" b="1" dirty="0"/>
              <a:t>:</a:t>
            </a:r>
            <a:r>
              <a:rPr lang="en-US" sz="4100" dirty="0"/>
              <a:t> Write a rule to describe each transformation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5740" t="30729" r="45825" b="47743"/>
          <a:stretch/>
        </p:blipFill>
        <p:spPr>
          <a:xfrm>
            <a:off x="0" y="863600"/>
            <a:ext cx="7958183" cy="2506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54175" t="30729" r="19155" b="47743"/>
          <a:stretch/>
        </p:blipFill>
        <p:spPr>
          <a:xfrm>
            <a:off x="6184603" y="3547481"/>
            <a:ext cx="6007397" cy="272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114" y="3369681"/>
            <a:ext cx="255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(x + 2, y – 1)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5770" y="3350275"/>
            <a:ext cx="255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(x – 1, y + 1)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1044" y="1568556"/>
            <a:ext cx="255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(x + 1, y)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3787" y="6128435"/>
            <a:ext cx="255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(x + 1, y – 3)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6936" y="6128434"/>
            <a:ext cx="255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(x – 2, y + 1)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2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7600" y="1122363"/>
            <a:ext cx="101600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#3 Dilations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825625"/>
            <a:ext cx="11010900" cy="43513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CC99"/>
                </a:solidFill>
              </a:rPr>
              <a:t>Dilation: </a:t>
            </a:r>
            <a:r>
              <a:rPr lang="en-US" sz="3200" dirty="0" smtClean="0"/>
              <a:t>a transformation that changes the size of a figure</a:t>
            </a:r>
          </a:p>
          <a:p>
            <a:r>
              <a:rPr lang="en-US" sz="3200" b="1" dirty="0" smtClean="0">
                <a:solidFill>
                  <a:srgbClr val="00CC99"/>
                </a:solidFill>
              </a:rPr>
              <a:t>Scale Factor: </a:t>
            </a:r>
            <a:r>
              <a:rPr lang="en-US" sz="3200" dirty="0" smtClean="0"/>
              <a:t>tells how large or small to make a figure; represented by “r”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22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6574" t="15104" r="14861" b="35764"/>
          <a:stretch/>
        </p:blipFill>
        <p:spPr>
          <a:xfrm>
            <a:off x="48465" y="368300"/>
            <a:ext cx="12143535" cy="5727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1543" y="4673600"/>
            <a:ext cx="3541486" cy="435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91542" y="5205185"/>
            <a:ext cx="4107543" cy="435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1543" y="5640615"/>
            <a:ext cx="3962400" cy="531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6574" t="7812" r="13397" b="54688"/>
          <a:stretch/>
        </p:blipFill>
        <p:spPr>
          <a:xfrm>
            <a:off x="0" y="101600"/>
            <a:ext cx="12221987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8136" t="9722" r="16130" b="47917"/>
          <a:stretch/>
        </p:blipFill>
        <p:spPr>
          <a:xfrm>
            <a:off x="0" y="0"/>
            <a:ext cx="8382000" cy="35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086" y="566057"/>
            <a:ext cx="2319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S’T’ = |</a:t>
            </a:r>
            <a:r>
              <a:rPr lang="en-US" sz="3600" dirty="0" err="1" smtClean="0">
                <a:solidFill>
                  <a:schemeClr val="accent2"/>
                </a:solidFill>
              </a:rPr>
              <a:t>r|ST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086" y="1144569"/>
            <a:ext cx="247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S’T’ = |4|(3)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086" y="1710626"/>
            <a:ext cx="2326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S’T’ = (4)(3)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086" y="2289138"/>
            <a:ext cx="176830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S’T’ = 12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086" y="3433707"/>
            <a:ext cx="2319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S’T’ = |</a:t>
            </a:r>
            <a:r>
              <a:rPr lang="en-US" sz="3600" dirty="0" err="1" smtClean="0">
                <a:solidFill>
                  <a:schemeClr val="accent2"/>
                </a:solidFill>
              </a:rPr>
              <a:t>r|ST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086" y="4002179"/>
            <a:ext cx="209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8 = |-2|ST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085" y="4556136"/>
            <a:ext cx="1802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8 = (2)ST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085" y="5110093"/>
            <a:ext cx="128919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4 = ST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5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05877"/>
              </p:ext>
            </p:extLst>
          </p:nvPr>
        </p:nvGraphicFramePr>
        <p:xfrm>
          <a:off x="0" y="0"/>
          <a:ext cx="12192000" cy="525780"/>
        </p:xfrm>
        <a:graphic>
          <a:graphicData uri="http://schemas.openxmlformats.org/drawingml/2006/table">
            <a:tbl>
              <a:tblPr/>
              <a:tblGrid>
                <a:gridCol w="1219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50" b="1" dirty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Example 3: Dilate </a:t>
                      </a:r>
                      <a:r>
                        <a:rPr lang="en-US" sz="2850" b="1" dirty="0">
                          <a:solidFill>
                            <a:srgbClr val="000096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850" b="1" dirty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LMN: L(-2,1) M(4,-1) N(4,3) by a scale factor of </a:t>
                      </a:r>
                      <a:r>
                        <a:rPr lang="en-US" sz="2850" b="1" baseline="30000" dirty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r>
                        <a:rPr lang="en-US" sz="2850" b="1" dirty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/</a:t>
                      </a:r>
                      <a:r>
                        <a:rPr lang="en-US" sz="2850" b="1" baseline="-25000" dirty="0">
                          <a:solidFill>
                            <a:srgbClr val="000096"/>
                          </a:solidFill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n-US" sz="2850" baseline="-25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5892" t="7812" r="10760" b="8854"/>
          <a:stretch/>
        </p:blipFill>
        <p:spPr>
          <a:xfrm>
            <a:off x="3674957" y="558800"/>
            <a:ext cx="8517044" cy="6299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29714" y="3374572"/>
            <a:ext cx="116114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948057" y="3889829"/>
            <a:ext cx="116114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48057" y="2844801"/>
            <a:ext cx="116114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21285" y="3143739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4171" y="3868058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64171" y="2484736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12"/>
          <p:cNvCxnSpPr>
            <a:endCxn id="6" idx="5"/>
          </p:cNvCxnSpPr>
          <p:nvPr/>
        </p:nvCxnSpPr>
        <p:spPr>
          <a:xfrm>
            <a:off x="7355113" y="3441281"/>
            <a:ext cx="1692053" cy="5352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06114" y="2895601"/>
            <a:ext cx="0" cy="10595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</p:cNvCxnSpPr>
          <p:nvPr/>
        </p:nvCxnSpPr>
        <p:spPr>
          <a:xfrm flipH="1">
            <a:off x="7387771" y="2844801"/>
            <a:ext cx="1618343" cy="5805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2228" y="1016000"/>
            <a:ext cx="3384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L’ = -2(½), 1</a:t>
            </a:r>
            <a:r>
              <a:rPr lang="en-US" sz="3600" b="1" dirty="0">
                <a:solidFill>
                  <a:srgbClr val="FF0000"/>
                </a:solidFill>
              </a:rPr>
              <a:t>(½)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L’(-1, 0.5)</a:t>
            </a: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M’ = 4(½), -1</a:t>
            </a:r>
            <a:r>
              <a:rPr lang="en-US" sz="3600" b="1" dirty="0">
                <a:solidFill>
                  <a:srgbClr val="FF0000"/>
                </a:solidFill>
              </a:rPr>
              <a:t>(½)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M’(2, -0.5)</a:t>
            </a: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N’ = 4(½), 3</a:t>
            </a:r>
            <a:r>
              <a:rPr lang="en-US" sz="3600" b="1" dirty="0">
                <a:solidFill>
                  <a:srgbClr val="FF0000"/>
                </a:solidFill>
              </a:rPr>
              <a:t>(½)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N’(2, 1.5)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2228" y="1016000"/>
            <a:ext cx="2975429" cy="62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2228" y="1640114"/>
            <a:ext cx="2975429" cy="62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5913" y="2583544"/>
            <a:ext cx="3086887" cy="62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2227" y="3316515"/>
            <a:ext cx="3086887" cy="62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5913" y="4252686"/>
            <a:ext cx="3086887" cy="62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2226" y="4985657"/>
            <a:ext cx="3086887" cy="62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80085" y="3492081"/>
            <a:ext cx="116114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29713" y="3648809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L’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400142" y="3818652"/>
            <a:ext cx="116114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407399" y="3868058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M’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436672" y="3233058"/>
            <a:ext cx="116114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458199" y="2844801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N’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>
            <a:stCxn id="27" idx="5"/>
            <a:endCxn id="29" idx="1"/>
          </p:cNvCxnSpPr>
          <p:nvPr/>
        </p:nvCxnSpPr>
        <p:spPr>
          <a:xfrm>
            <a:off x="7679194" y="3578802"/>
            <a:ext cx="737953" cy="254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7" idx="3"/>
          </p:cNvCxnSpPr>
          <p:nvPr/>
        </p:nvCxnSpPr>
        <p:spPr>
          <a:xfrm flipH="1">
            <a:off x="7597090" y="3291116"/>
            <a:ext cx="875624" cy="2876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458199" y="3316515"/>
            <a:ext cx="14514" cy="563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46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/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#2 Translations (all 6)</a:t>
            </a:r>
          </a:p>
          <a:p>
            <a:r>
              <a:rPr lang="en-US" dirty="0" smtClean="0"/>
              <a:t>#3 Dilations (choose 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7000" y="1114425"/>
                <a:ext cx="57150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Use the triangles to the right to find the coordinates needed to solve the following:</a:t>
                </a:r>
              </a:p>
              <a:p>
                <a:pPr marL="0" indent="0">
                  <a:buNone/>
                </a:pPr>
                <a:endParaRPr lang="en-US" sz="36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Translate </a:t>
                </a:r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  <a:cs typeface="Nirmala UI" panose="020B0502040204020203" pitchFamily="34" charset="0"/>
                  </a:rPr>
                  <a:t>D</a:t>
                </a:r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IJK using the rule (x+1, y+4)</a:t>
                </a:r>
                <a:r>
                  <a:rPr lang="en-US" sz="36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</a:p>
              <a:p>
                <a:pPr marL="514350" indent="-514350">
                  <a:buAutoNum type="arabicPeriod"/>
                </a:pPr>
                <a:endParaRPr lang="en-US" sz="36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Dilate </a:t>
                </a:r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  <a:latin typeface="Symbol" panose="05050102010706020507" pitchFamily="18" charset="2"/>
                    <a:cs typeface="Nirmala UI" panose="020B0502040204020203" pitchFamily="34" charset="0"/>
                  </a:rPr>
                  <a:t>D</a:t>
                </a:r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LMN using a scale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000" y="1114425"/>
                <a:ext cx="5715000" cy="4351338"/>
              </a:xfrm>
              <a:blipFill rotWithShape="0">
                <a:blip r:embed="rId2" cstate="print"/>
                <a:stretch>
                  <a:fillRect l="-2988" t="-4902" r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42000" y="-1"/>
            <a:ext cx="6450013" cy="6176963"/>
            <a:chOff x="5842000" y="-1"/>
            <a:chExt cx="6450013" cy="61769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0" y="-1"/>
              <a:ext cx="6450013" cy="617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8944054" y="0"/>
              <a:ext cx="9445" cy="58928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rot="5400000">
              <a:off x="8928099" y="-152401"/>
              <a:ext cx="12703" cy="61849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15108" y="3012830"/>
            <a:ext cx="4890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		Write the new</a:t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coordinates. Graph is bonus.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663" y="4407876"/>
            <a:ext cx="4913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		Write the new</a:t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coordinates. Graph is bonus.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7600" y="1122363"/>
            <a:ext cx="101600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#2 Translations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CC99"/>
                </a:solidFill>
              </a:rPr>
              <a:t>Pre-image: </a:t>
            </a:r>
            <a:r>
              <a:rPr lang="en-US" sz="3200" dirty="0" smtClean="0"/>
              <a:t>the original figure prior to a transformation</a:t>
            </a:r>
          </a:p>
          <a:p>
            <a:r>
              <a:rPr lang="en-US" sz="3200" b="1" dirty="0" smtClean="0">
                <a:solidFill>
                  <a:srgbClr val="00CC99"/>
                </a:solidFill>
              </a:rPr>
              <a:t>Translation: </a:t>
            </a:r>
            <a:r>
              <a:rPr lang="en-US" sz="3200" dirty="0" smtClean="0"/>
              <a:t>a slide of a figure, moving all vertices in the same direction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66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Translations Discovery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we take the notes, let’s see if you can come up with the rules yourselves!</a:t>
            </a:r>
          </a:p>
          <a:p>
            <a:endParaRPr lang="en-US" dirty="0"/>
          </a:p>
          <a:p>
            <a:r>
              <a:rPr lang="en-US" dirty="0" smtClean="0"/>
              <a:t>20 min to work independently on this discovery.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t="14238" r="1078"/>
          <a:stretch/>
        </p:blipFill>
        <p:spPr bwMode="auto">
          <a:xfrm>
            <a:off x="0" y="127000"/>
            <a:ext cx="12192000" cy="515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3686629" y="2830286"/>
            <a:ext cx="116114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90571" y="2830286"/>
            <a:ext cx="116114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86629" y="2068286"/>
            <a:ext cx="116114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4"/>
          </p:cNvCxnSpPr>
          <p:nvPr/>
        </p:nvCxnSpPr>
        <p:spPr>
          <a:xfrm>
            <a:off x="3744686" y="2169886"/>
            <a:ext cx="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4"/>
            <a:endCxn id="4" idx="4"/>
          </p:cNvCxnSpPr>
          <p:nvPr/>
        </p:nvCxnSpPr>
        <p:spPr>
          <a:xfrm>
            <a:off x="3744686" y="2169886"/>
            <a:ext cx="703942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096657" y="2518229"/>
            <a:ext cx="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3143" y="152400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(-1,1)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8628" y="2782723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81173" y="2756544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77657" y="1801977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37857" y="1737251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B’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5460" y="2802823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4545" y="2962835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C’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143" y="189333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(-1,4)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844" y="2203326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(2,1)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34171" y="4327428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1266716" y="4301249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363200" y="334668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10501086" y="3869321"/>
            <a:ext cx="116114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64800" y="3340688"/>
            <a:ext cx="116114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150602" y="3893942"/>
            <a:ext cx="116114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5" idx="4"/>
          </p:cNvCxnSpPr>
          <p:nvPr/>
        </p:nvCxnSpPr>
        <p:spPr>
          <a:xfrm>
            <a:off x="10522857" y="3442288"/>
            <a:ext cx="9073" cy="5269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5" idx="5"/>
          </p:cNvCxnSpPr>
          <p:nvPr/>
        </p:nvCxnSpPr>
        <p:spPr>
          <a:xfrm>
            <a:off x="10563909" y="3427409"/>
            <a:ext cx="671963" cy="541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6" idx="0"/>
          </p:cNvCxnSpPr>
          <p:nvPr/>
        </p:nvCxnSpPr>
        <p:spPr>
          <a:xfrm flipH="1">
            <a:off x="10607666" y="3893942"/>
            <a:ext cx="600993" cy="40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16699" y="1127703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(2,-3)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16699" y="1497035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(2,-1)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1807029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(5,-3)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34171" y="2983976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S’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61603" y="3860356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R’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252416" y="3860356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T’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/>
      <p:bldP spid="16" grpId="0"/>
      <p:bldP spid="17" grpId="0"/>
      <p:bldP spid="18" grpId="0"/>
      <p:bldP spid="19" grpId="0"/>
      <p:bldP spid="20" grpId="0"/>
      <p:bldP spid="24" grpId="0" animBg="1"/>
      <p:bldP spid="25" grpId="0" animBg="1"/>
      <p:bldP spid="26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64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Problems: </a:t>
            </a:r>
            <a:r>
              <a:rPr lang="en-US" dirty="0"/>
              <a:t>Graph the image of the figure using the transformation given.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/>
          <a:srcRect t="6507" r="8553" b="49317"/>
          <a:stretch/>
        </p:blipFill>
        <p:spPr bwMode="auto">
          <a:xfrm>
            <a:off x="552450" y="1206500"/>
            <a:ext cx="11264899" cy="477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ight Triangle 3"/>
          <p:cNvSpPr/>
          <p:nvPr/>
        </p:nvSpPr>
        <p:spPr>
          <a:xfrm flipV="1">
            <a:off x="3512457" y="3802743"/>
            <a:ext cx="667657" cy="1407886"/>
          </a:xfrm>
          <a:prstGeom prst="rtTriangle">
            <a:avLst/>
          </a:prstGeom>
          <a:noFill/>
          <a:ln w="5715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0114" y="3433411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CC99"/>
                </a:solidFill>
              </a:rPr>
              <a:t>T’</a:t>
            </a:r>
            <a:endParaRPr lang="en-US" b="1" dirty="0">
              <a:solidFill>
                <a:srgbClr val="00CC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4549" y="3427968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CC99"/>
                </a:solidFill>
              </a:rPr>
              <a:t>G’</a:t>
            </a:r>
            <a:endParaRPr lang="en-US" b="1" dirty="0">
              <a:solidFill>
                <a:srgbClr val="00CC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2260" y="522683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CC99"/>
                </a:solidFill>
              </a:rPr>
              <a:t>R</a:t>
            </a:r>
            <a:r>
              <a:rPr lang="en-US" b="1" dirty="0" smtClean="0">
                <a:solidFill>
                  <a:srgbClr val="00CC99"/>
                </a:solidFill>
              </a:rPr>
              <a:t>’</a:t>
            </a:r>
            <a:endParaRPr lang="en-US" b="1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053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Practice Problems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6910" t="68609" r="49498" b="8507"/>
          <a:stretch/>
        </p:blipFill>
        <p:spPr>
          <a:xfrm>
            <a:off x="0" y="794345"/>
            <a:ext cx="7376813" cy="2825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/>
          <a:srcRect l="51307" t="65799" r="16520" b="8507"/>
          <a:stretch/>
        </p:blipFill>
        <p:spPr>
          <a:xfrm>
            <a:off x="4980287" y="3619761"/>
            <a:ext cx="7211713" cy="323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300"/>
          </a:xfrm>
        </p:spPr>
        <p:txBody>
          <a:bodyPr/>
          <a:lstStyle/>
          <a:p>
            <a:pPr marL="0" indent="0"/>
            <a:r>
              <a:rPr lang="en-US" i="1" dirty="0"/>
              <a:t>Rules can be represented verbally and symbolically.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44600"/>
            <a:ext cx="12192000" cy="4932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/>
              <a:t>Symbolic </a:t>
            </a:r>
            <a:r>
              <a:rPr lang="en-US" b="1" i="1" u="sng" dirty="0"/>
              <a:t>Notation</a:t>
            </a:r>
            <a:r>
              <a:rPr lang="en-US" i="1" dirty="0"/>
              <a:t>: For example, if a rule tells me to translate a figure left 3 and up 5, the symbolic notation would be would be </a:t>
            </a:r>
            <a:r>
              <a:rPr lang="en-US" b="1" i="1" dirty="0">
                <a:solidFill>
                  <a:schemeClr val="accent1"/>
                </a:solidFill>
              </a:rPr>
              <a:t>(</a:t>
            </a:r>
            <a:r>
              <a:rPr lang="en-US" b="1" i="1" dirty="0" err="1">
                <a:solidFill>
                  <a:schemeClr val="accent1"/>
                </a:solidFill>
              </a:rPr>
              <a:t>x,y</a:t>
            </a:r>
            <a:r>
              <a:rPr lang="en-US" b="1" i="1" dirty="0" smtClean="0">
                <a:solidFill>
                  <a:schemeClr val="accent1"/>
                </a:solidFill>
              </a:rPr>
              <a:t>)</a:t>
            </a:r>
            <a:r>
              <a:rPr lang="en-US" b="1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olidFill>
                  <a:schemeClr val="accent1"/>
                </a:solidFill>
              </a:rPr>
              <a:t>(</a:t>
            </a:r>
            <a:r>
              <a:rPr lang="en-US" b="1" i="1" dirty="0">
                <a:solidFill>
                  <a:schemeClr val="accent1"/>
                </a:solidFill>
              </a:rPr>
              <a:t>x-3, y+5)</a:t>
            </a:r>
            <a:r>
              <a:rPr lang="en-US" i="1" dirty="0"/>
              <a:t>. This means we subtract 3 from x because we move left, and add 5 to y to move up.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u="sng" dirty="0"/>
              <a:t>YOU TRY:</a:t>
            </a:r>
            <a:r>
              <a:rPr lang="en-US" b="1" dirty="0"/>
              <a:t> </a:t>
            </a:r>
            <a:r>
              <a:rPr lang="en-US" dirty="0"/>
              <a:t>Translate each rule into symbolic notation: </a:t>
            </a:r>
          </a:p>
          <a:p>
            <a:pPr marL="0" indent="0">
              <a:buNone/>
            </a:pPr>
            <a:r>
              <a:rPr lang="en-US" dirty="0"/>
              <a:t>a. Move right 6 and down 1       </a:t>
            </a:r>
            <a:r>
              <a:rPr lang="en-US" dirty="0" smtClean="0"/>
              <a:t>		</a:t>
            </a:r>
            <a:r>
              <a:rPr lang="en-US" dirty="0"/>
              <a:t>  b. Move left 4         </a:t>
            </a:r>
            <a:r>
              <a:rPr lang="en-US" dirty="0" smtClean="0"/>
              <a:t>	c</a:t>
            </a:r>
            <a:r>
              <a:rPr lang="en-US" dirty="0"/>
              <a:t>. Move up 3, left 2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085" y="4354286"/>
            <a:ext cx="255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(x + 6, y – 1)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3313" y="4354284"/>
            <a:ext cx="255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(x – 4, y)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7486" y="4354285"/>
            <a:ext cx="255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(x – 2, y + 3)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503</Words>
  <Application>Microsoft Office PowerPoint</Application>
  <PresentationFormat>Widescreen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Cambria Math</vt:lpstr>
      <vt:lpstr>Nirmala UI</vt:lpstr>
      <vt:lpstr>Symbol</vt:lpstr>
      <vt:lpstr>Wingdings</vt:lpstr>
      <vt:lpstr>Office Theme</vt:lpstr>
      <vt:lpstr>ANNOUNCEMENTS -Pick up your assigned calculator -Take out your HW to stamp</vt:lpstr>
      <vt:lpstr>#2 Translations</vt:lpstr>
      <vt:lpstr>Vocabulary!</vt:lpstr>
      <vt:lpstr>Translations Discovery</vt:lpstr>
      <vt:lpstr>PowerPoint Presentation</vt:lpstr>
      <vt:lpstr>Example Problems: Graph the image of the figure using the transformation given.</vt:lpstr>
      <vt:lpstr>Practice Problems</vt:lpstr>
      <vt:lpstr>BRAIN BREAK</vt:lpstr>
      <vt:lpstr>Rules can be represented verbally and symbolically. </vt:lpstr>
      <vt:lpstr>MORE PRACTICE: Write a rule to describe each transformation.</vt:lpstr>
      <vt:lpstr>#3 Dilations</vt:lpstr>
      <vt:lpstr>Vocabulary!</vt:lpstr>
      <vt:lpstr>PowerPoint Presentation</vt:lpstr>
      <vt:lpstr>PowerPoint Presentation</vt:lpstr>
      <vt:lpstr>PowerPoint Presentation</vt:lpstr>
      <vt:lpstr>PowerPoint Presentation</vt:lpstr>
      <vt:lpstr>BRAIN BREAK </vt:lpstr>
      <vt:lpstr>Homework</vt:lpstr>
      <vt:lpstr>Exit Ticket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-Pick up your assigned calculator -Take out your HW to stamp</dc:title>
  <dc:creator>Fran</dc:creator>
  <cp:lastModifiedBy>Santos, Francine C.</cp:lastModifiedBy>
  <cp:revision>26</cp:revision>
  <dcterms:created xsi:type="dcterms:W3CDTF">2014-10-11T17:01:10Z</dcterms:created>
  <dcterms:modified xsi:type="dcterms:W3CDTF">2015-03-19T02:21:59Z</dcterms:modified>
</cp:coreProperties>
</file>