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0027-0CED-449F-9E8D-C02DB563A3C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EA208-4FD5-4D7D-A484-4E7429E8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0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A:</a:t>
            </a:r>
          </a:p>
          <a:p>
            <a:r>
              <a:rPr lang="en-US" i="1" dirty="0" smtClean="0"/>
              <a:t>P</a:t>
            </a:r>
            <a:r>
              <a:rPr lang="en-US" i="0" dirty="0" smtClean="0"/>
              <a:t>(# greater than 5) + </a:t>
            </a:r>
            <a:r>
              <a:rPr lang="en-US" i="1" dirty="0" smtClean="0"/>
              <a:t>P</a:t>
            </a:r>
            <a:r>
              <a:rPr lang="en-US" i="0" dirty="0" smtClean="0"/>
              <a:t>(not even)</a:t>
            </a:r>
          </a:p>
          <a:p>
            <a:r>
              <a:rPr lang="en-US" i="0" dirty="0" smtClean="0"/>
              <a:t>1/6 + 3/6 = 4/6 = 2/3</a:t>
            </a:r>
          </a:p>
          <a:p>
            <a:endParaRPr lang="en-US" i="0" dirty="0" smtClean="0"/>
          </a:p>
          <a:p>
            <a:r>
              <a:rPr lang="en-US" i="0" u="sng" dirty="0" smtClean="0"/>
              <a:t>B:</a:t>
            </a:r>
          </a:p>
          <a:p>
            <a:r>
              <a:rPr lang="en-US" i="1" u="none" dirty="0" smtClean="0"/>
              <a:t>P</a:t>
            </a:r>
            <a:r>
              <a:rPr lang="en-US" i="0" u="none" dirty="0" smtClean="0"/>
              <a:t>(2)</a:t>
            </a:r>
            <a:r>
              <a:rPr lang="en-US" i="0" u="none" dirty="0" err="1" smtClean="0"/>
              <a:t>x</a:t>
            </a:r>
            <a:r>
              <a:rPr lang="en-US" i="1" u="none" baseline="0" dirty="0" err="1" smtClean="0"/>
              <a:t>P</a:t>
            </a:r>
            <a:r>
              <a:rPr lang="en-US" i="0" u="none" baseline="0" dirty="0" smtClean="0"/>
              <a:t>(odd)</a:t>
            </a:r>
          </a:p>
          <a:p>
            <a:r>
              <a:rPr lang="en-US" i="0" u="none" baseline="0" dirty="0" smtClean="0"/>
              <a:t>1/6 x 3/6 = 3/36 = 1/12</a:t>
            </a:r>
          </a:p>
          <a:p>
            <a:endParaRPr lang="en-US" i="0" u="none" baseline="0" dirty="0" smtClean="0"/>
          </a:p>
          <a:p>
            <a:r>
              <a:rPr lang="en-US" i="0" u="none" baseline="0" dirty="0" smtClean="0"/>
              <a:t>Answer: </a:t>
            </a:r>
            <a:r>
              <a:rPr lang="en-US" b="1" i="0" u="none" baseline="0" dirty="0" smtClean="0"/>
              <a:t>A</a:t>
            </a:r>
            <a:endParaRPr lang="en-US" i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5D297-90AA-4E24-9A58-CC1845A579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1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31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CE3F928-8B82-486A-B988-67997731A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6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7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3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6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28C4-CF3D-4681-9B66-CA9E3509617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CD05-703A-4A7D-83AF-3E910D6CE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24992" y="8560"/>
            <a:ext cx="3067008" cy="24933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0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3000" b="1" u="sng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your assigned calculator</a:t>
            </a:r>
            <a:br>
              <a:rPr lang="en-US" sz="3000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-Take out HW to stamp</a:t>
            </a:r>
            <a:endParaRPr lang="en-US" sz="30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6667" y="-92533"/>
            <a:ext cx="6100688" cy="6314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</a:t>
            </a:r>
            <a:r>
              <a:rPr lang="en-US" sz="5400" b="1" dirty="0" smtClean="0">
                <a:solidFill>
                  <a:srgbClr val="FF0000"/>
                </a:solidFill>
              </a:rPr>
              <a:t>UP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866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30" y="671691"/>
            <a:ext cx="121629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Copy the following into your Vocab Section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(Purple tab!)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Independent Events </a:t>
            </a:r>
            <a:r>
              <a:rPr lang="en-US" sz="3200" dirty="0" smtClean="0"/>
              <a:t>– involves two or more events</a:t>
            </a:r>
            <a:br>
              <a:rPr lang="en-US" sz="3200" dirty="0" smtClean="0"/>
            </a:br>
            <a:r>
              <a:rPr lang="en-US" sz="3200" dirty="0" smtClean="0"/>
              <a:t>in which the outcome of one event DOES NOT affect the outcome of any other events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Dependent Events </a:t>
            </a:r>
            <a:r>
              <a:rPr lang="en-US" sz="3200" dirty="0" smtClean="0"/>
              <a:t>– involves two or more events in which the outcome of one event DOES affect the outcome of the other events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Mutually Exclusive </a:t>
            </a:r>
            <a:r>
              <a:rPr lang="en-US" sz="3200" dirty="0" smtClean="0"/>
              <a:t>– </a:t>
            </a:r>
            <a:r>
              <a:rPr lang="en-US" sz="3200" dirty="0" smtClean="0">
                <a:latin typeface="Corbel" charset="0"/>
                <a:ea typeface="ＭＳ Ｐゴシック" charset="0"/>
              </a:rPr>
              <a:t>two events cannot happen at the same time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>
                <a:solidFill>
                  <a:srgbClr val="FF0000"/>
                </a:solidFill>
              </a:rPr>
              <a:t>Update your TOC.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63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Are these independent or dependent events?</a:t>
            </a:r>
            <a:br>
              <a:rPr lang="en-US" b="1" dirty="0" smtClean="0"/>
            </a:br>
            <a:r>
              <a:rPr lang="en-US" sz="4000" i="1" dirty="0" smtClean="0">
                <a:solidFill>
                  <a:srgbClr val="7030A0"/>
                </a:solidFill>
              </a:rPr>
              <a:t>Independent = hands on hand	</a:t>
            </a:r>
            <a:r>
              <a:rPr lang="en-US" sz="4000" i="1" dirty="0" smtClean="0">
                <a:solidFill>
                  <a:srgbClr val="00B050"/>
                </a:solidFill>
              </a:rPr>
              <a:t>Dependent = hands to the sky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35314"/>
            <a:ext cx="12192000" cy="4841649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Tossing </a:t>
            </a:r>
            <a:r>
              <a:rPr lang="en-US" dirty="0"/>
              <a:t>two dice and getting a 6 on both of them.</a:t>
            </a:r>
          </a:p>
          <a:p>
            <a:pPr marL="609600" indent="-609600"/>
            <a:endParaRPr lang="en-US" dirty="0"/>
          </a:p>
          <a:p>
            <a:pPr marL="609600" indent="-609600">
              <a:buFont typeface="Arial" panose="020B0604020202020204" pitchFamily="34" charset="0"/>
              <a:buAutoNum type="arabicPeriod" startAt="2"/>
            </a:pPr>
            <a:r>
              <a:rPr lang="en-US" dirty="0"/>
              <a:t>You pick the letter Q from a bag containing all the letters of the alphabet. You do not put the Q back in the bag before you pick another tile.</a:t>
            </a:r>
          </a:p>
          <a:p>
            <a:pPr marL="609600" indent="-609600">
              <a:buAutoNum type="arabicPeriod" startAt="2"/>
            </a:pPr>
            <a:endParaRPr lang="en-US" dirty="0" smtClean="0"/>
          </a:p>
          <a:p>
            <a:pPr marL="609600" indent="-609600">
              <a:buAutoNum type="arabicPeriod" startAt="2"/>
            </a:pPr>
            <a:r>
              <a:rPr lang="en-US" dirty="0" smtClean="0"/>
              <a:t>Pick </a:t>
            </a:r>
            <a:r>
              <a:rPr lang="en-US" dirty="0"/>
              <a:t>one flash card, </a:t>
            </a:r>
            <a:r>
              <a:rPr lang="en-US" dirty="0" smtClean="0"/>
              <a:t>put it back in the stack, then pick </a:t>
            </a:r>
            <a:r>
              <a:rPr lang="en-US" dirty="0"/>
              <a:t>another from the same stack of 30 flash </a:t>
            </a:r>
            <a:r>
              <a:rPr lang="en-US" dirty="0" smtClean="0"/>
              <a:t>cards.</a:t>
            </a:r>
            <a:endParaRPr lang="en-US" dirty="0"/>
          </a:p>
          <a:p>
            <a:pPr marL="609600" indent="-609600">
              <a:buAutoNum type="arabicPeriod" startAt="2"/>
            </a:pPr>
            <a:endParaRPr lang="en-US" dirty="0"/>
          </a:p>
          <a:p>
            <a:pPr marL="609600" indent="-609600">
              <a:buAutoNum type="arabicPeriod" startAt="2"/>
            </a:pPr>
            <a:r>
              <a:rPr lang="en-US" dirty="0" smtClean="0"/>
              <a:t>You </a:t>
            </a:r>
            <a:r>
              <a:rPr lang="en-US" dirty="0"/>
              <a:t>have a basket of socks.  You need to find the probability of pulling out a black sock and its matching black sock without putting the first sock back</a:t>
            </a:r>
            <a:r>
              <a:rPr lang="en-US" dirty="0" smtClean="0"/>
              <a:t>.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15086" y="1335314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independent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1" y="5942464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dependent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7886" y="4601595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independent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1" y="3168229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dependent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335314"/>
            <a:ext cx="732971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405523"/>
            <a:ext cx="11364686" cy="762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746393"/>
            <a:ext cx="11364686" cy="762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5217312"/>
            <a:ext cx="11364686" cy="762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FORMULAS</a:t>
            </a:r>
            <a:endParaRPr lang="en-US" sz="48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543" y="1306286"/>
                <a:ext cx="11596914" cy="4659086"/>
              </a:xfrm>
            </p:spPr>
            <p:txBody>
              <a:bodyPr>
                <a:noAutofit/>
              </a:bodyPr>
              <a:lstStyle/>
              <a:p>
                <a:r>
                  <a:rPr lang="en-US" sz="3600" b="1" dirty="0" smtClean="0"/>
                  <a:t>INTERSECTIONS</a:t>
                </a:r>
                <a:r>
                  <a:rPr lang="en-US" sz="3600" dirty="0" smtClean="0"/>
                  <a:t>:</a:t>
                </a:r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0000FF"/>
                    </a:solidFill>
                  </a:rPr>
                  <a:t>P(A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and </a:t>
                </a:r>
                <a:r>
                  <a:rPr lang="en-US" sz="3600" dirty="0">
                    <a:solidFill>
                      <a:srgbClr val="0000FF"/>
                    </a:solidFill>
                  </a:rPr>
                  <a:t>B)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= 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Cantarell"/>
                    <a:ea typeface="Cantarell"/>
                    <a:cs typeface="Cantarell"/>
                    <a:sym typeface="Cantarell"/>
                  </a:rPr>
                  <a:t> ∩ 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) = P(A)∙P(B)</a:t>
                </a: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r>
                  <a:rPr lang="en-US" sz="3600" b="1" dirty="0" smtClean="0"/>
                  <a:t>UNIONS</a:t>
                </a:r>
                <a:r>
                  <a:rPr lang="en-US" sz="3600" dirty="0" smtClean="0"/>
                  <a:t>: 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P(A or B) = 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P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(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A</a:t>
                </a:r>
                <a:r>
                  <a:rPr lang="en-US" sz="3600" dirty="0">
                    <a:solidFill>
                      <a:srgbClr val="7030A0"/>
                    </a:solidFill>
                    <a:latin typeface="Cantarell"/>
                    <a:ea typeface="Cantarell"/>
                    <a:cs typeface="Cantarell"/>
                    <a:sym typeface="Cantarell"/>
                  </a:rPr>
                  <a:t> ∪ 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B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) =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mutually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exclusive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⇒ </m:t>
                              </m:r>
                              <m:r>
                                <m:rPr>
                                  <m:sty m:val="p"/>
                                </m:rPr>
                                <a:rPr lang="en-US" sz="36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𝑐𝑎𝑛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h𝑎𝑝𝑝𝑒𝑛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𝑠𝑎𝑚𝑒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mutually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exclusive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⇒</m:t>
                              </m:r>
                              <m:r>
                                <m:rPr>
                                  <m:sty m:val="p"/>
                                </m:rPr>
                                <a:rPr lang="en-US" sz="36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𝑐𝑎</m:t>
                              </m:r>
                              <m:sSup>
                                <m:sSupPr>
                                  <m:ctrlP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h𝑎𝑝𝑝𝑒𝑛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𝑠𝑎𝑚𝑒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43" y="1306286"/>
                <a:ext cx="11596914" cy="4659086"/>
              </a:xfrm>
              <a:blipFill rotWithShape="0">
                <a:blip r:embed="rId2"/>
                <a:stretch>
                  <a:fillRect l="-1472" t="-3399" r="-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4286" y="1306285"/>
            <a:ext cx="464457" cy="595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4743" y="1306286"/>
            <a:ext cx="732971" cy="595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1628" y="1306284"/>
            <a:ext cx="1810658" cy="5950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2515" y="2503715"/>
            <a:ext cx="551541" cy="595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9637" y="2501340"/>
            <a:ext cx="438363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1493" y="3037181"/>
            <a:ext cx="5659878" cy="5974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5291" y="4202546"/>
            <a:ext cx="3283332" cy="5974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0200" y="2091379"/>
            <a:ext cx="9612086" cy="369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685142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Example </a:t>
            </a:r>
            <a:r>
              <a:rPr lang="en-US" sz="4000" u="sng" dirty="0"/>
              <a:t>5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/>
              <a:t>At a picnic, there are 10 diet drinks and 5 regular drinks. There are also 8 bags of fat-free chips and 12 bags of regular chips. If you grab a drink and a bag of chips without looking, what is the probability that you get a diet drink and fat-free chips</a:t>
            </a:r>
            <a:r>
              <a:rPr lang="en-US" sz="4000" dirty="0" smtClean="0"/>
              <a:t>? </a:t>
            </a:r>
            <a:endParaRPr lang="en-US" sz="40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03088" y="3280230"/>
                <a:ext cx="1770743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088" y="3280230"/>
                <a:ext cx="1770743" cy="13644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76170" y="3280230"/>
                <a:ext cx="1770743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170" y="3280230"/>
                <a:ext cx="1770743" cy="13644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08635" y="3500771"/>
            <a:ext cx="362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29942" y="3312087"/>
                <a:ext cx="1959430" cy="14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942" y="3312087"/>
                <a:ext cx="1959430" cy="1403782"/>
              </a:xfrm>
              <a:prstGeom prst="rect">
                <a:avLst/>
              </a:prstGeom>
              <a:blipFill rotWithShape="0">
                <a:blip r:embed="rId4"/>
                <a:stretch>
                  <a:fillRect l="-18634" b="-1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394858" y="2119086"/>
            <a:ext cx="913778" cy="682171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486053" y="3312087"/>
                <a:ext cx="1959430" cy="1399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053" y="3312087"/>
                <a:ext cx="1959430" cy="1399935"/>
              </a:xfrm>
              <a:prstGeom prst="rect">
                <a:avLst/>
              </a:prstGeom>
              <a:blipFill rotWithShape="0">
                <a:blip r:embed="rId5"/>
                <a:stretch>
                  <a:fillRect l="-1869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113486" y="3280230"/>
            <a:ext cx="711200" cy="143179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702"/>
            <a:ext cx="12192000" cy="2058761"/>
          </a:xfrm>
        </p:spPr>
        <p:txBody>
          <a:bodyPr>
            <a:noAutofit/>
          </a:bodyPr>
          <a:lstStyle/>
          <a:p>
            <a:r>
              <a:rPr lang="en-US" sz="3800" u="sng" dirty="0" smtClean="0"/>
              <a:t>Practice Problem:</a:t>
            </a:r>
            <a:r>
              <a:rPr lang="en-US" sz="3800" dirty="0" smtClean="0"/>
              <a:t> </a:t>
            </a:r>
            <a:r>
              <a:rPr lang="en-US" sz="3800" dirty="0"/>
              <a:t>Using the information in </a:t>
            </a:r>
            <a:r>
              <a:rPr lang="en-US" sz="3800" dirty="0" smtClean="0"/>
              <a:t>#5, </a:t>
            </a:r>
            <a:r>
              <a:rPr lang="en-US" sz="3800" dirty="0"/>
              <a:t>what is the probability that you get a regular drink and regular chips?</a:t>
            </a:r>
            <a:br>
              <a:rPr lang="en-US" sz="3800" dirty="0"/>
            </a:br>
            <a:r>
              <a:rPr lang="en-US" sz="3200" i="1" dirty="0"/>
              <a:t>At a picnic, there are 10 diet drinks and 5 regular drinks. There are also 8 bags of fat-free chips and 12 bags of regular chips</a:t>
            </a:r>
            <a:r>
              <a:rPr lang="en-US" sz="3200" i="1" dirty="0" smtClean="0"/>
              <a:t>.</a:t>
            </a:r>
            <a:endParaRPr lang="en-US" sz="3200" i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85375" y="3120573"/>
                <a:ext cx="1770743" cy="142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375" y="3120573"/>
                <a:ext cx="1770743" cy="1422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58457" y="3120573"/>
                <a:ext cx="1770743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457" y="3120573"/>
                <a:ext cx="1770743" cy="13644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90922" y="3341114"/>
            <a:ext cx="362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6457" y="633953"/>
            <a:ext cx="845768" cy="71329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399314" y="3139616"/>
                <a:ext cx="1959430" cy="14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3139616"/>
                <a:ext cx="1959430" cy="1403782"/>
              </a:xfrm>
              <a:prstGeom prst="rect">
                <a:avLst/>
              </a:prstGeom>
              <a:blipFill rotWithShape="0">
                <a:blip r:embed="rId5"/>
                <a:stretch>
                  <a:fillRect l="-1900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442510" y="3160806"/>
                <a:ext cx="1959430" cy="14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510" y="3160806"/>
                <a:ext cx="1959430" cy="1401859"/>
              </a:xfrm>
              <a:prstGeom prst="rect">
                <a:avLst/>
              </a:prstGeom>
              <a:blipFill rotWithShape="0">
                <a:blip r:embed="rId6"/>
                <a:stretch>
                  <a:fillRect l="-19003" b="-15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910286" y="3160806"/>
            <a:ext cx="711200" cy="143179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FORMULAS</a:t>
            </a:r>
            <a:endParaRPr lang="en-US" sz="48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543" y="1306286"/>
                <a:ext cx="11596914" cy="4659086"/>
              </a:xfrm>
            </p:spPr>
            <p:txBody>
              <a:bodyPr>
                <a:noAutofit/>
              </a:bodyPr>
              <a:lstStyle/>
              <a:p>
                <a:r>
                  <a:rPr lang="en-US" sz="3600" b="1" dirty="0" smtClean="0"/>
                  <a:t>INTERSECTIONS</a:t>
                </a:r>
                <a:r>
                  <a:rPr lang="en-US" sz="3600" dirty="0" smtClean="0"/>
                  <a:t>:</a:t>
                </a:r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0000FF"/>
                    </a:solidFill>
                  </a:rPr>
                  <a:t>P(A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and </a:t>
                </a:r>
                <a:r>
                  <a:rPr lang="en-US" sz="3600" dirty="0">
                    <a:solidFill>
                      <a:srgbClr val="0000FF"/>
                    </a:solidFill>
                  </a:rPr>
                  <a:t>B) 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= 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Cantarell"/>
                    <a:ea typeface="Cantarell"/>
                    <a:cs typeface="Cantarell"/>
                    <a:sym typeface="Cantarell"/>
                  </a:rPr>
                  <a:t> ∩ </a:t>
                </a:r>
                <a:r>
                  <a:rPr lang="en-US" sz="3600" i="1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sz="3600" dirty="0" smtClean="0">
                    <a:solidFill>
                      <a:srgbClr val="0000FF"/>
                    </a:solidFill>
                  </a:rPr>
                  <a:t>) = P(A)∙P(B)</a:t>
                </a:r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r>
                  <a:rPr lang="en-US" sz="3600" b="1" dirty="0" smtClean="0"/>
                  <a:t>UNIONS</a:t>
                </a:r>
                <a:r>
                  <a:rPr lang="en-US" sz="3600" dirty="0" smtClean="0"/>
                  <a:t>: 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P(A or B) = 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P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(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A</a:t>
                </a:r>
                <a:r>
                  <a:rPr lang="en-US" sz="3600" dirty="0">
                    <a:solidFill>
                      <a:srgbClr val="7030A0"/>
                    </a:solidFill>
                    <a:latin typeface="Cantarell"/>
                    <a:ea typeface="Cantarell"/>
                    <a:cs typeface="Cantarell"/>
                    <a:sym typeface="Cantarell"/>
                  </a:rPr>
                  <a:t> ∪ </a:t>
                </a:r>
                <a:r>
                  <a:rPr lang="en-US" sz="3600" i="1" dirty="0" smtClean="0">
                    <a:solidFill>
                      <a:srgbClr val="7030A0"/>
                    </a:solidFill>
                  </a:rPr>
                  <a:t>B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) =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mutually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exclusive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⇒ </m:t>
                              </m:r>
                              <m:r>
                                <m:rPr>
                                  <m:sty m:val="p"/>
                                </m:rPr>
                                <a:rPr lang="en-US" sz="36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  <m: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𝑐𝑎𝑛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h𝑎𝑝𝑝𝑒𝑛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𝑠𝑎𝑚𝑒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mutually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exclusive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⇒</m:t>
                              </m:r>
                              <m:r>
                                <m:rPr>
                                  <m:sty m:val="p"/>
                                </m:rPr>
                                <a:rPr lang="en-US" sz="36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36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d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+ 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𝑐𝑎</m:t>
                              </m:r>
                              <m:sSup>
                                <m:sSupPr>
                                  <m:ctrlP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3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h𝑎𝑝𝑝𝑒𝑛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𝑠𝑎𝑚𝑒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43" y="1306286"/>
                <a:ext cx="11596914" cy="4659086"/>
              </a:xfrm>
              <a:blipFill rotWithShape="0">
                <a:blip r:embed="rId2"/>
                <a:stretch>
                  <a:fillRect l="-1472" t="-3399" r="-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200" y="1306284"/>
            <a:ext cx="9612086" cy="5950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2515" y="2503715"/>
            <a:ext cx="551541" cy="595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9637" y="2501340"/>
            <a:ext cx="438363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2122" y="2964557"/>
            <a:ext cx="5659878" cy="5974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93691" y="4086852"/>
            <a:ext cx="3283332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701"/>
            <a:ext cx="12192000" cy="1013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You roll a standard die. are the events mutually exclusive?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338327"/>
            <a:ext cx="11790946" cy="4203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6</a:t>
            </a:r>
            <a:r>
              <a:rPr lang="en-US" sz="3600" dirty="0" smtClean="0"/>
              <a:t>. Rolling a 2 and a 3		7. Rolling an even number </a:t>
            </a:r>
            <a:br>
              <a:rPr lang="en-US" sz="3600" dirty="0" smtClean="0"/>
            </a:br>
            <a:r>
              <a:rPr lang="en-US" sz="3600" dirty="0" smtClean="0"/>
              <a:t>						     and a multiple of 3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8</a:t>
            </a:r>
            <a:r>
              <a:rPr lang="en-US" sz="3600" dirty="0" smtClean="0"/>
              <a:t>. Rolling an even number	</a:t>
            </a:r>
            <a:r>
              <a:rPr lang="en-US" sz="3600" dirty="0"/>
              <a:t>9</a:t>
            </a:r>
            <a:r>
              <a:rPr lang="en-US" sz="3600" dirty="0" smtClean="0"/>
              <a:t>. </a:t>
            </a:r>
            <a:r>
              <a:rPr lang="en-US" sz="3600" dirty="0"/>
              <a:t>Rolling an even number </a:t>
            </a:r>
            <a:r>
              <a:rPr lang="en-US" sz="3600" dirty="0" smtClean="0"/>
              <a:t>and </a:t>
            </a:r>
            <a:br>
              <a:rPr lang="en-US" sz="3600" dirty="0" smtClean="0"/>
            </a:br>
            <a:r>
              <a:rPr lang="en-US" sz="3600" dirty="0" smtClean="0"/>
              <a:t>    </a:t>
            </a:r>
            <a:r>
              <a:rPr lang="en-US" sz="3600" dirty="0" err="1" smtClean="0"/>
              <a:t>and</a:t>
            </a:r>
            <a:r>
              <a:rPr lang="en-US" sz="3600" dirty="0" smtClean="0"/>
              <a:t> rolling prime number	     rolling a number less than 2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7649" y="1967068"/>
            <a:ext cx="4860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Mutually Exclusive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9694" y="4877727"/>
            <a:ext cx="4860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Mutually Exclusive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5999" y="2378013"/>
            <a:ext cx="5634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Not Mutually Exclusive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Can roll a 6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053" y="4820687"/>
            <a:ext cx="5634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Not Mutually Exclusive</a:t>
            </a:r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Can roll a 2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2350169"/>
            <a:ext cx="12192000" cy="4507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a. Round or Green?	 b. Orange or Triangle?	</a:t>
            </a:r>
            <a:r>
              <a:rPr lang="en-US" sz="3600" dirty="0" err="1" smtClean="0"/>
              <a:t>c.</a:t>
            </a:r>
            <a:r>
              <a:rPr lang="en-US" sz="3600" dirty="0" smtClean="0"/>
              <a:t> Yellow or Square?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57029" t="27467" r="31875" b="55866"/>
          <a:stretch/>
        </p:blipFill>
        <p:spPr>
          <a:xfrm>
            <a:off x="9175645" y="1078749"/>
            <a:ext cx="2630905" cy="2221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/>
              <a:t>Example 10:</a:t>
            </a:r>
            <a:r>
              <a:rPr lang="en-US" sz="4800" dirty="0" smtClean="0"/>
              <a:t> </a:t>
            </a:r>
            <a:r>
              <a:rPr lang="en-US" sz="4800" dirty="0"/>
              <a:t>Suppose you reach into a dish and select a token at random. What is the probability that the token is</a:t>
            </a:r>
            <a:r>
              <a:rPr lang="en-US" sz="4800" dirty="0" smtClean="0"/>
              <a:t>:</a:t>
            </a:r>
            <a:endParaRPr lang="en-US" sz="48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-197185" y="4059408"/>
                <a:ext cx="1770743" cy="1144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185" y="4059408"/>
                <a:ext cx="1770743" cy="1144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98033" y="4065050"/>
                <a:ext cx="1770743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33" y="4065050"/>
                <a:ext cx="1770743" cy="11330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88426" y="4362616"/>
            <a:ext cx="36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+</a:t>
            </a:r>
            <a:endParaRPr lang="en-US" sz="3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61616" y="4005847"/>
                <a:ext cx="194883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616" y="4005847"/>
                <a:ext cx="1948830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20460" y="4049805"/>
                <a:ext cx="1038961" cy="1271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5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460" y="4049805"/>
                <a:ext cx="1038961" cy="1271951"/>
              </a:xfrm>
              <a:prstGeom prst="rect">
                <a:avLst/>
              </a:prstGeom>
              <a:blipFill rotWithShape="0">
                <a:blip r:embed="rId6"/>
                <a:stretch>
                  <a:fillRect l="-30994" b="-14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786776" y="2482251"/>
                <a:ext cx="3240505" cy="1075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40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400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776" y="2482251"/>
                <a:ext cx="3240505" cy="10752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066971" y="2482251"/>
                <a:ext cx="2503523" cy="11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33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FF33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800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71" y="2482251"/>
                <a:ext cx="2503523" cy="1140825"/>
              </a:xfrm>
              <a:prstGeom prst="rect">
                <a:avLst/>
              </a:prstGeom>
              <a:blipFill rotWithShape="0">
                <a:blip r:embed="rId8"/>
                <a:stretch>
                  <a:fillRect l="-10949" b="-14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8839199" y="5108149"/>
                <a:ext cx="1957137" cy="1075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400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b="0" i="1" smtClean="0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400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400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400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400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4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9" y="5108149"/>
                <a:ext cx="1957137" cy="10752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0491097" y="5165413"/>
                <a:ext cx="832279" cy="1050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400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44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097" y="5165413"/>
                <a:ext cx="832279" cy="1050672"/>
              </a:xfrm>
              <a:prstGeom prst="rect">
                <a:avLst/>
              </a:prstGeom>
              <a:blipFill rotWithShape="0">
                <a:blip r:embed="rId10"/>
                <a:stretch>
                  <a:fillRect l="-29927" b="-13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383636" y="4049804"/>
                <a:ext cx="1038961" cy="1271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5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636" y="4049804"/>
                <a:ext cx="1038961" cy="1271695"/>
              </a:xfrm>
              <a:prstGeom prst="rect">
                <a:avLst/>
              </a:prstGeom>
              <a:blipFill rotWithShape="0">
                <a:blip r:embed="rId11"/>
                <a:stretch>
                  <a:fillRect l="-31176" b="-14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03116" y="4059408"/>
            <a:ext cx="519481" cy="126209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953" y="2452498"/>
            <a:ext cx="322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not mutually exclusive because they do happen at the same time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4671" y="4059408"/>
            <a:ext cx="322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mutually exclusive because they do not overlap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116457" y="1867209"/>
            <a:ext cx="374641" cy="3848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60403" y="2157720"/>
            <a:ext cx="374641" cy="3848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038919" y="2034390"/>
            <a:ext cx="363005" cy="3157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22242" y="2542617"/>
            <a:ext cx="519481" cy="1108294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690365" y="3997788"/>
            <a:ext cx="322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mutually exclusive because they do not overlap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26787" y="5152946"/>
            <a:ext cx="396590" cy="110829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14" grpId="0" animBg="1"/>
      <p:bldP spid="5" grpId="0" animBg="1"/>
      <p:bldP spid="6" grpId="0"/>
      <p:bldP spid="20" grpId="0"/>
      <p:bldP spid="24" grpId="0" animBg="1"/>
      <p:bldP spid="25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#2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#3 in HW Packet (top of pg. 2 – all)</a:t>
            </a:r>
          </a:p>
          <a:p>
            <a:endParaRPr lang="en-US" dirty="0"/>
          </a:p>
          <a:p>
            <a:r>
              <a:rPr lang="en-US" dirty="0" smtClean="0"/>
              <a:t>HW Packets due Tuesday, 5/26!</a:t>
            </a:r>
          </a:p>
        </p:txBody>
      </p:sp>
    </p:spTree>
    <p:extLst>
      <p:ext uri="{BB962C8B-B14F-4D97-AF65-F5344CB8AC3E}">
        <p14:creationId xmlns:p14="http://schemas.microsoft.com/office/powerpoint/2010/main" val="9912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 Compound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82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Quantitative Comparison:</a:t>
            </a:r>
            <a:r>
              <a:rPr lang="en-US" b="1" dirty="0" smtClean="0"/>
              <a:t> Which probability is greater?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56100"/>
            <a:ext cx="604910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QUANTITY A</a:t>
            </a:r>
          </a:p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(rolling a # greater than 5 on a fair die or rolling a # that is not even)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6741" y="856100"/>
            <a:ext cx="5471887" cy="156966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QUANTITY B</a:t>
            </a:r>
          </a:p>
          <a:p>
            <a:pPr algn="ctr"/>
            <a:r>
              <a:rPr lang="en-US" sz="3200" i="1" dirty="0" smtClean="0">
                <a:solidFill>
                  <a:srgbClr val="0000FF"/>
                </a:solidFill>
              </a:rPr>
              <a:t>P</a:t>
            </a:r>
            <a:r>
              <a:rPr lang="en-US" sz="3200" dirty="0" smtClean="0">
                <a:solidFill>
                  <a:srgbClr val="0000FF"/>
                </a:solidFill>
              </a:rPr>
              <a:t>(rolling a 2 on a fair die and rolling an odd # on a fair die)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8736" y="2483573"/>
            <a:ext cx="52251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A: Quantity A is greater</a:t>
            </a:r>
          </a:p>
          <a:p>
            <a:pPr algn="just"/>
            <a:r>
              <a:rPr lang="en-US" sz="3200" dirty="0" smtClean="0"/>
              <a:t>B: Quantity B is greater</a:t>
            </a:r>
          </a:p>
          <a:p>
            <a:pPr algn="just"/>
            <a:r>
              <a:rPr lang="en-US" sz="3200" dirty="0" smtClean="0"/>
              <a:t>C: They are the same</a:t>
            </a:r>
          </a:p>
          <a:p>
            <a:pPr algn="just"/>
            <a:r>
              <a:rPr lang="en-US" sz="3200" dirty="0" smtClean="0"/>
              <a:t>D: Not enough information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9528" y="4603489"/>
                <a:ext cx="4614203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400" dirty="0">
                    <a:solidFill>
                      <a:srgbClr val="FF0000"/>
                    </a:solidFill>
                  </a:rPr>
                  <a:t>(# greater than 5)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(not even)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28" y="4603489"/>
                <a:ext cx="4614203" cy="1155509"/>
              </a:xfrm>
              <a:prstGeom prst="rect">
                <a:avLst/>
              </a:prstGeom>
              <a:blipFill rotWithShape="0">
                <a:blip r:embed="rId3"/>
                <a:stretch>
                  <a:fillRect t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 rot="828487">
            <a:off x="-7062" y="3050662"/>
            <a:ext cx="243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“or” means ADD!</a:t>
            </a:r>
            <a:endParaRPr lang="en-US" sz="2400" dirty="0"/>
          </a:p>
        </p:txBody>
      </p:sp>
      <p:sp>
        <p:nvSpPr>
          <p:cNvPr id="9" name="Up Arrow 8"/>
          <p:cNvSpPr/>
          <p:nvPr/>
        </p:nvSpPr>
        <p:spPr>
          <a:xfrm>
            <a:off x="928467" y="2385323"/>
            <a:ext cx="281354" cy="661182"/>
          </a:xfrm>
          <a:prstGeom prst="upArrow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10793498" y="1790001"/>
            <a:ext cx="564976" cy="1329331"/>
          </a:xfrm>
          <a:custGeom>
            <a:avLst/>
            <a:gdLst>
              <a:gd name="connsiteX0" fmla="*/ 0 w 281354"/>
              <a:gd name="connsiteY0" fmla="*/ 140677 h 1211343"/>
              <a:gd name="connsiteX1" fmla="*/ 140677 w 281354"/>
              <a:gd name="connsiteY1" fmla="*/ 0 h 1211343"/>
              <a:gd name="connsiteX2" fmla="*/ 281354 w 281354"/>
              <a:gd name="connsiteY2" fmla="*/ 140677 h 1211343"/>
              <a:gd name="connsiteX3" fmla="*/ 211016 w 281354"/>
              <a:gd name="connsiteY3" fmla="*/ 140677 h 1211343"/>
              <a:gd name="connsiteX4" fmla="*/ 211016 w 281354"/>
              <a:gd name="connsiteY4" fmla="*/ 1211343 h 1211343"/>
              <a:gd name="connsiteX5" fmla="*/ 70339 w 281354"/>
              <a:gd name="connsiteY5" fmla="*/ 1211343 h 1211343"/>
              <a:gd name="connsiteX6" fmla="*/ 70339 w 281354"/>
              <a:gd name="connsiteY6" fmla="*/ 140677 h 1211343"/>
              <a:gd name="connsiteX7" fmla="*/ 0 w 281354"/>
              <a:gd name="connsiteY7" fmla="*/ 140677 h 1211343"/>
              <a:gd name="connsiteX0" fmla="*/ 283622 w 564976"/>
              <a:gd name="connsiteY0" fmla="*/ 140677 h 1211343"/>
              <a:gd name="connsiteX1" fmla="*/ 424299 w 564976"/>
              <a:gd name="connsiteY1" fmla="*/ 0 h 1211343"/>
              <a:gd name="connsiteX2" fmla="*/ 564976 w 564976"/>
              <a:gd name="connsiteY2" fmla="*/ 140677 h 1211343"/>
              <a:gd name="connsiteX3" fmla="*/ 494638 w 564976"/>
              <a:gd name="connsiteY3" fmla="*/ 140677 h 1211343"/>
              <a:gd name="connsiteX4" fmla="*/ 494638 w 564976"/>
              <a:gd name="connsiteY4" fmla="*/ 1211343 h 1211343"/>
              <a:gd name="connsiteX5" fmla="*/ 0 w 564976"/>
              <a:gd name="connsiteY5" fmla="*/ 1211343 h 1211343"/>
              <a:gd name="connsiteX6" fmla="*/ 353961 w 564976"/>
              <a:gd name="connsiteY6" fmla="*/ 140677 h 1211343"/>
              <a:gd name="connsiteX7" fmla="*/ 283622 w 564976"/>
              <a:gd name="connsiteY7" fmla="*/ 140677 h 1211343"/>
              <a:gd name="connsiteX0" fmla="*/ 283622 w 564976"/>
              <a:gd name="connsiteY0" fmla="*/ 140677 h 1270337"/>
              <a:gd name="connsiteX1" fmla="*/ 424299 w 564976"/>
              <a:gd name="connsiteY1" fmla="*/ 0 h 1270337"/>
              <a:gd name="connsiteX2" fmla="*/ 564976 w 564976"/>
              <a:gd name="connsiteY2" fmla="*/ 140677 h 1270337"/>
              <a:gd name="connsiteX3" fmla="*/ 494638 w 564976"/>
              <a:gd name="connsiteY3" fmla="*/ 140677 h 1270337"/>
              <a:gd name="connsiteX4" fmla="*/ 184922 w 564976"/>
              <a:gd name="connsiteY4" fmla="*/ 1270337 h 1270337"/>
              <a:gd name="connsiteX5" fmla="*/ 0 w 564976"/>
              <a:gd name="connsiteY5" fmla="*/ 1211343 h 1270337"/>
              <a:gd name="connsiteX6" fmla="*/ 353961 w 564976"/>
              <a:gd name="connsiteY6" fmla="*/ 140677 h 1270337"/>
              <a:gd name="connsiteX7" fmla="*/ 283622 w 564976"/>
              <a:gd name="connsiteY7" fmla="*/ 140677 h 1270337"/>
              <a:gd name="connsiteX0" fmla="*/ 283622 w 564976"/>
              <a:gd name="connsiteY0" fmla="*/ 199671 h 1329331"/>
              <a:gd name="connsiteX1" fmla="*/ 527538 w 564976"/>
              <a:gd name="connsiteY1" fmla="*/ 0 h 1329331"/>
              <a:gd name="connsiteX2" fmla="*/ 564976 w 564976"/>
              <a:gd name="connsiteY2" fmla="*/ 199671 h 1329331"/>
              <a:gd name="connsiteX3" fmla="*/ 494638 w 564976"/>
              <a:gd name="connsiteY3" fmla="*/ 199671 h 1329331"/>
              <a:gd name="connsiteX4" fmla="*/ 184922 w 564976"/>
              <a:gd name="connsiteY4" fmla="*/ 1329331 h 1329331"/>
              <a:gd name="connsiteX5" fmla="*/ 0 w 564976"/>
              <a:gd name="connsiteY5" fmla="*/ 1270337 h 1329331"/>
              <a:gd name="connsiteX6" fmla="*/ 353961 w 564976"/>
              <a:gd name="connsiteY6" fmla="*/ 199671 h 1329331"/>
              <a:gd name="connsiteX7" fmla="*/ 283622 w 564976"/>
              <a:gd name="connsiteY7" fmla="*/ 199671 h 132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976" h="1329331">
                <a:moveTo>
                  <a:pt x="283622" y="199671"/>
                </a:moveTo>
                <a:lnTo>
                  <a:pt x="527538" y="0"/>
                </a:lnTo>
                <a:lnTo>
                  <a:pt x="564976" y="199671"/>
                </a:lnTo>
                <a:lnTo>
                  <a:pt x="494638" y="199671"/>
                </a:lnTo>
                <a:lnTo>
                  <a:pt x="184922" y="1329331"/>
                </a:lnTo>
                <a:lnTo>
                  <a:pt x="0" y="1270337"/>
                </a:lnTo>
                <a:lnTo>
                  <a:pt x="353961" y="199671"/>
                </a:lnTo>
                <a:lnTo>
                  <a:pt x="283622" y="199671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828487">
            <a:off x="9352609" y="2944162"/>
            <a:ext cx="243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“and” means MULTIPLY!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44271" y="4753712"/>
                <a:ext cx="4614203" cy="1187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(2)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Calibri Light" panose="020F0302020204030204" pitchFamily="34" charset="0"/>
                  </a:rPr>
                  <a:t>▪ </a:t>
                </a:r>
                <a:r>
                  <a:rPr lang="en-US" sz="24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(odd)</a:t>
                </a:r>
                <a:endParaRPr lang="en-US" sz="2400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▪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271" y="4753712"/>
                <a:ext cx="4614203" cy="1187376"/>
              </a:xfrm>
              <a:prstGeom prst="rect">
                <a:avLst/>
              </a:prstGeom>
              <a:blipFill rotWithShape="0">
                <a:blip r:embed="rId4"/>
                <a:stretch>
                  <a:fillRect t="-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106057" y="4978401"/>
            <a:ext cx="348343" cy="780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659257" y="5181243"/>
            <a:ext cx="348343" cy="780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4603489"/>
            <a:ext cx="4310743" cy="37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33236" y="4802545"/>
            <a:ext cx="4310743" cy="37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51428" y="5036778"/>
            <a:ext cx="329055" cy="722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5183" y="5007589"/>
            <a:ext cx="269608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58910" y="4955927"/>
            <a:ext cx="651122" cy="7738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57995" y="5007589"/>
            <a:ext cx="303754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61749" y="4944473"/>
            <a:ext cx="672529" cy="872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902384" y="5181125"/>
            <a:ext cx="303754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60233" y="5143383"/>
            <a:ext cx="537024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8540" y="5121288"/>
            <a:ext cx="161693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889105" y="5136047"/>
            <a:ext cx="518434" cy="72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406820" y="5143383"/>
            <a:ext cx="673248" cy="85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5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 animBg="1"/>
      <p:bldP spid="10" grpId="0" animBg="1"/>
      <p:bldP spid="11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459"/>
            <a:ext cx="12192000" cy="1013800"/>
          </a:xfrm>
        </p:spPr>
        <p:txBody>
          <a:bodyPr>
            <a:noAutofit/>
          </a:bodyPr>
          <a:lstStyle/>
          <a:p>
            <a:r>
              <a:rPr lang="en-US" sz="3750" b="1" u="sng" dirty="0" smtClean="0"/>
              <a:t>Practice: Determine if the events are </a:t>
            </a:r>
            <a:r>
              <a:rPr lang="en-US" sz="3750" b="1" i="1" u="sng" dirty="0" smtClean="0"/>
              <a:t>Independent or Dependent</a:t>
            </a:r>
            <a:endParaRPr lang="en-US" sz="375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449235"/>
            <a:ext cx="6662057" cy="535577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Roll a die, then spin a spinner.</a:t>
            </a:r>
          </a:p>
          <a:p>
            <a:pPr marL="342900" indent="-342900">
              <a:buFont typeface="+mj-lt"/>
              <a:buAutoNum type="arabicPeriod"/>
            </a:pPr>
            <a:endParaRPr lang="en-US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Pick one flash card, then another from the same stack of 30 flash cards without replacing it.</a:t>
            </a:r>
          </a:p>
          <a:p>
            <a:pPr marL="342900" indent="-342900">
              <a:buFont typeface="+mj-lt"/>
              <a:buAutoNum type="arabicPeriod"/>
            </a:pPr>
            <a:endParaRPr lang="en-US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You select a coin at random from your pocket. You replace the coin and select again.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0912" y="1349829"/>
            <a:ext cx="317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Independent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040911" y="4942115"/>
            <a:ext cx="317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Independent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040911" y="2938920"/>
            <a:ext cx="317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r>
              <a:rPr lang="en-US" sz="3600" dirty="0" smtClean="0"/>
              <a:t>ependent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294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u="sng" dirty="0" smtClean="0"/>
              <a:t>Independent Events </a:t>
            </a:r>
            <a:r>
              <a:rPr lang="en-US" dirty="0" smtClean="0"/>
              <a:t>– involves two or more events in which the outcome of one event </a:t>
            </a:r>
            <a:r>
              <a:rPr lang="en-US" u="sng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affect the outcome of any other events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Your grade in Math class and your grade in English class</a:t>
            </a:r>
          </a:p>
          <a:p>
            <a:pPr lvl="1"/>
            <a:r>
              <a:rPr lang="en-US" dirty="0" smtClean="0"/>
              <a:t>The final score of a hockey game played in Los Angeles, and the final score of a basketball game played in New York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43716"/>
            <a:ext cx="10515600" cy="2075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6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636838"/>
            <a:ext cx="4025900" cy="4525962"/>
          </a:xfrm>
        </p:spPr>
        <p:txBody>
          <a:bodyPr/>
          <a:lstStyle/>
          <a:p>
            <a:r>
              <a:rPr lang="en-US" dirty="0"/>
              <a:t>P(jack, factor of 12)</a:t>
            </a:r>
          </a:p>
        </p:txBody>
      </p:sp>
      <p:graphicFrame>
        <p:nvGraphicFramePr>
          <p:cNvPr id="10292" name="Group 52"/>
          <p:cNvGraphicFramePr>
            <a:graphicFrameLocks noGrp="1"/>
          </p:cNvGraphicFramePr>
          <p:nvPr>
            <p:ph sz="quarter" idx="2"/>
          </p:nvPr>
        </p:nvGraphicFramePr>
        <p:xfrm>
          <a:off x="5715000" y="2514600"/>
          <a:ext cx="685800" cy="14097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4" name="Picture 14" descr="bd08671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1" y="4876801"/>
            <a:ext cx="1724025" cy="1616075"/>
          </a:xfrm>
          <a:prstGeom prst="rect">
            <a:avLst/>
          </a:prstGeom>
          <a:noFill/>
        </p:spPr>
      </p:pic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5410200" y="4495800"/>
          <a:ext cx="2133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5" imgW="1523272" imgH="1523272" progId="">
                  <p:embed/>
                </p:oleObj>
              </mc:Choice>
              <mc:Fallback>
                <p:oleObj name="Image" r:id="rId5" imgW="1523272" imgH="152327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5800"/>
                        <a:ext cx="2133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3" name="Group 53"/>
          <p:cNvGraphicFramePr>
            <a:graphicFrameLocks noGrp="1"/>
          </p:cNvGraphicFramePr>
          <p:nvPr>
            <p:ph sz="quarter" idx="3"/>
          </p:nvPr>
        </p:nvGraphicFramePr>
        <p:xfrm>
          <a:off x="7010400" y="2514600"/>
          <a:ext cx="685800" cy="131445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400800" y="3048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924800" y="304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graphicFrame>
        <p:nvGraphicFramePr>
          <p:cNvPr id="10294" name="Group 54"/>
          <p:cNvGraphicFramePr>
            <a:graphicFrameLocks noGrp="1"/>
          </p:cNvGraphicFramePr>
          <p:nvPr/>
        </p:nvGraphicFramePr>
        <p:xfrm>
          <a:off x="8334376" y="2638425"/>
          <a:ext cx="657225" cy="1270000"/>
        </p:xfrm>
        <a:graphic>
          <a:graphicData uri="http://schemas.openxmlformats.org/drawingml/2006/table">
            <a:tbl>
              <a:tblPr/>
              <a:tblGrid>
                <a:gridCol w="65722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95" name="Group 55"/>
          <p:cNvGraphicFramePr>
            <a:graphicFrameLocks noGrp="1"/>
          </p:cNvGraphicFramePr>
          <p:nvPr/>
        </p:nvGraphicFramePr>
        <p:xfrm>
          <a:off x="8382001" y="4724400"/>
          <a:ext cx="657225" cy="1270000"/>
        </p:xfrm>
        <a:graphic>
          <a:graphicData uri="http://schemas.openxmlformats.org/drawingml/2006/table">
            <a:tbl>
              <a:tblPr/>
              <a:tblGrid>
                <a:gridCol w="65722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8686800" y="4033838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flipV="1">
            <a:off x="4191000" y="3352800"/>
            <a:ext cx="15240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V="1">
            <a:off x="7162800" y="3733800"/>
            <a:ext cx="152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2590800" y="76200"/>
            <a:ext cx="7010400" cy="1066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Independent Events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18358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  <p:bldP spid="10267" grpId="0"/>
      <p:bldP spid="102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Example 2:</a:t>
            </a:r>
            <a:r>
              <a:rPr lang="en-US" dirty="0" smtClean="0"/>
              <a:t> You roll a red number cube and a blue number cube. What is the probability that you roll a 5 on the red cube and a 1 or 2 on the blue cube?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4171" y="1690689"/>
            <a:ext cx="3918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probability of rolling a 5 on the red number cube is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 __________.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2971" y="1690689"/>
            <a:ext cx="42744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The probability of rolling a 1 or 2 on the blue number cube is 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______________.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89000" y="3243315"/>
                <a:ext cx="732972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" y="3243315"/>
                <a:ext cx="732972" cy="11294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49900" y="3303901"/>
                <a:ext cx="3791858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900" y="3303901"/>
                <a:ext cx="3791858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99885" y="3287075"/>
            <a:ext cx="1233714" cy="1133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88956" y="3347084"/>
            <a:ext cx="1233714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3553" y="3347084"/>
            <a:ext cx="780143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92620" y="3347084"/>
            <a:ext cx="780143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234729"/>
            <a:ext cx="12192000" cy="169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Find the probability of rolling a 5 on the red cube AND a 1 or 2 on the blue cube.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829953" y="5281429"/>
                <a:ext cx="6257476" cy="1053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P(5) x P(1 or 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4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53" y="5281429"/>
                <a:ext cx="6257476" cy="1053045"/>
              </a:xfrm>
              <a:prstGeom prst="rect">
                <a:avLst/>
              </a:prstGeom>
              <a:blipFill rotWithShape="0">
                <a:blip r:embed="rId4"/>
                <a:stretch>
                  <a:fillRect l="-3895" b="-13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702955" y="5330958"/>
            <a:ext cx="1233714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96114" y="5238245"/>
            <a:ext cx="2026556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36669" y="5309366"/>
            <a:ext cx="259445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49668" y="5259837"/>
            <a:ext cx="780143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68174" y="5309366"/>
            <a:ext cx="404590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45230" y="5324395"/>
            <a:ext cx="259445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211127" y="5367796"/>
            <a:ext cx="584200" cy="966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906324" y="5330958"/>
            <a:ext cx="1035961" cy="104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u="sng" dirty="0" smtClean="0"/>
              <a:t>Dependent Events </a:t>
            </a:r>
            <a:r>
              <a:rPr lang="en-US" dirty="0" smtClean="0"/>
              <a:t>– involves two or more events in which the outcome of one event </a:t>
            </a:r>
            <a:r>
              <a:rPr lang="en-US" u="sng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affect the outcome of the other events</a:t>
            </a:r>
          </a:p>
          <a:p>
            <a:endParaRPr lang="en-US" b="1" i="1" u="sng" dirty="0" smtClean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Drawing from the same deck of cards</a:t>
            </a:r>
          </a:p>
          <a:p>
            <a:pPr lvl="1"/>
            <a:r>
              <a:rPr lang="en-US" dirty="0" smtClean="0"/>
              <a:t>Selecting items from a container without replacement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6943" y="2963522"/>
            <a:ext cx="10515600" cy="2075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14400"/>
            <a:ext cx="7010400" cy="1066800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0444" y="1981201"/>
            <a:ext cx="5150757" cy="4525963"/>
          </a:xfrm>
        </p:spPr>
        <p:txBody>
          <a:bodyPr/>
          <a:lstStyle/>
          <a:p>
            <a:r>
              <a:rPr lang="en-US" dirty="0"/>
              <a:t>P(Q, S)</a:t>
            </a:r>
          </a:p>
          <a:p>
            <a:r>
              <a:rPr lang="en-US" dirty="0"/>
              <a:t>All the letters of the alphabet are in the bag 1 time</a:t>
            </a:r>
          </a:p>
          <a:p>
            <a:r>
              <a:rPr lang="en-US" dirty="0"/>
              <a:t>Do not replace the letter</a:t>
            </a:r>
          </a:p>
        </p:txBody>
      </p:sp>
      <p:graphicFrame>
        <p:nvGraphicFramePr>
          <p:cNvPr id="12328" name="Group 40"/>
          <p:cNvGraphicFramePr>
            <a:graphicFrameLocks noGrp="1"/>
          </p:cNvGraphicFramePr>
          <p:nvPr>
            <p:ph sz="quarter" idx="2"/>
          </p:nvPr>
        </p:nvGraphicFramePr>
        <p:xfrm>
          <a:off x="5715000" y="2286000"/>
          <a:ext cx="685800" cy="139065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29" name="Group 41"/>
          <p:cNvGraphicFramePr>
            <a:graphicFrameLocks noGrp="1"/>
          </p:cNvGraphicFramePr>
          <p:nvPr>
            <p:ph sz="quarter" idx="3"/>
          </p:nvPr>
        </p:nvGraphicFramePr>
        <p:xfrm>
          <a:off x="7010400" y="2362200"/>
          <a:ext cx="685800" cy="131445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400800" y="2819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924800" y="2819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/>
        </p:nvGraphicFramePr>
        <p:xfrm>
          <a:off x="8334376" y="2409825"/>
          <a:ext cx="962025" cy="1270000"/>
        </p:xfrm>
        <a:graphic>
          <a:graphicData uri="http://schemas.openxmlformats.org/drawingml/2006/table">
            <a:tbl>
              <a:tblPr/>
              <a:tblGrid>
                <a:gridCol w="96202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650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pic>
        <p:nvPicPr>
          <p:cNvPr id="12325" name="Picture 37" descr="j032533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89029" y="2137568"/>
            <a:ext cx="1762125" cy="1820863"/>
          </a:xfrm>
          <a:prstGeom prst="rect">
            <a:avLst/>
          </a:prstGeom>
          <a:noFill/>
        </p:spPr>
      </p:pic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2590800" y="76200"/>
            <a:ext cx="7010400" cy="1066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 u="sng">
                <a:solidFill>
                  <a:schemeClr val="tx2"/>
                </a:solidFill>
              </a:rPr>
              <a:t>Depend</a:t>
            </a:r>
            <a:r>
              <a:rPr lang="en-US" sz="4800" b="1">
                <a:solidFill>
                  <a:schemeClr val="tx2"/>
                </a:solidFill>
              </a:rPr>
              <a:t>ent Events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476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/>
      <p:bldP spid="123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Example 4:</a:t>
            </a:r>
            <a:r>
              <a:rPr lang="en-US" sz="3200" dirty="0" smtClean="0"/>
              <a:t> One freshman, 2 sophomores, 4 juniors, and 5 seniors receive top scores in a school essay contest. To choose which 2 students will read their essays at the town fair, 2 names are chosen at random from a hat. What is the probability that a senior and then a junior are chosen?</a:t>
            </a:r>
            <a:endParaRPr lang="en-US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88686" y="1821317"/>
            <a:ext cx="11422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Are the events of choosing a senior and then a junior independent or dependent?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857" y="2898535"/>
            <a:ext cx="5457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probability that a senior is chosen first is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 __________.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0229" y="2898535"/>
            <a:ext cx="6371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The probability that a junior is chosen after a senior is chosen is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______________.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4514" y="5206859"/>
            <a:ext cx="12192000" cy="801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What is the probability that a senior and then a junior is chosen?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21228" y="3913509"/>
                <a:ext cx="732972" cy="1180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228" y="3913509"/>
                <a:ext cx="732972" cy="11808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70857" y="3920946"/>
            <a:ext cx="1233714" cy="1133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966857" y="3913509"/>
                <a:ext cx="732972" cy="1127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3913509"/>
                <a:ext cx="732972" cy="11274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716486" y="3907867"/>
            <a:ext cx="1233714" cy="1133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21228" y="5863770"/>
                <a:ext cx="8227791" cy="974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P(senior) x P(junior)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132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228" y="5863770"/>
                <a:ext cx="8227791" cy="974690"/>
              </a:xfrm>
              <a:prstGeom prst="rect">
                <a:avLst/>
              </a:prstGeom>
              <a:blipFill rotWithShape="0">
                <a:blip r:embed="rId4"/>
                <a:stretch>
                  <a:fillRect l="-2667" b="-1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665029" y="5863770"/>
            <a:ext cx="493485" cy="974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8570" y="6008587"/>
            <a:ext cx="4296229" cy="829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84799" y="5863770"/>
            <a:ext cx="870858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88315" y="5905987"/>
            <a:ext cx="232226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20541" y="5877842"/>
            <a:ext cx="638632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7230" y="5868289"/>
            <a:ext cx="232226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09329" y="5891306"/>
            <a:ext cx="691247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41180" y="5863769"/>
            <a:ext cx="995138" cy="946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5|.6|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3|.4|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971</Words>
  <Application>Microsoft Office PowerPoint</Application>
  <PresentationFormat>Widescreen</PresentationFormat>
  <Paragraphs>174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Cambria Math</vt:lpstr>
      <vt:lpstr>Cantarell</vt:lpstr>
      <vt:lpstr>Corbel</vt:lpstr>
      <vt:lpstr>Wingdings</vt:lpstr>
      <vt:lpstr>Office Theme</vt:lpstr>
      <vt:lpstr>Image</vt:lpstr>
      <vt:lpstr>ANNOUNCEMENTS -Pick up your assigned calculator -Take out HW to stamp</vt:lpstr>
      <vt:lpstr>#3 Compound Probability</vt:lpstr>
      <vt:lpstr>Practice: Determine if the events are Independent or Dependent</vt:lpstr>
      <vt:lpstr>Independent Events</vt:lpstr>
      <vt:lpstr>Example 1:</vt:lpstr>
      <vt:lpstr>Example 2: You roll a red number cube and a blue number cube. What is the probability that you roll a 5 on the red cube and a 1 or 2 on the blue cube?</vt:lpstr>
      <vt:lpstr>Dependent Events</vt:lpstr>
      <vt:lpstr>Example 3:</vt:lpstr>
      <vt:lpstr>Example 4: One freshman, 2 sophomores, 4 juniors, and 5 seniors receive top scores in a school essay contest. To choose which 2 students will read their essays at the town fair, 2 names are chosen at random from a hat. What is the probability that a senior and then a junior are chosen?</vt:lpstr>
      <vt:lpstr>Are these independent or dependent events? Independent = hands on hand Dependent = hands to the sky</vt:lpstr>
      <vt:lpstr>BRAIN BREAK #1</vt:lpstr>
      <vt:lpstr>FORMULAS</vt:lpstr>
      <vt:lpstr>Example 5: At a picnic, there are 10 diet drinks and 5 regular drinks. There are also 8 bags of fat-free chips and 12 bags of regular chips. If you grab a drink and a bag of chips without looking, what is the probability that you get a diet drink and fat-free chips? </vt:lpstr>
      <vt:lpstr>Practice Problem: Using the information in #5, what is the probability that you get a regular drink and regular chips? At a picnic, there are 10 diet drinks and 5 regular drinks. There are also 8 bags of fat-free chips and 12 bags of regular chips.</vt:lpstr>
      <vt:lpstr>FORMULAS</vt:lpstr>
      <vt:lpstr>You roll a standard die. are the events mutually exclusive?</vt:lpstr>
      <vt:lpstr>Example 10: Suppose you reach into a dish and select a token at random. What is the probability that the token is:</vt:lpstr>
      <vt:lpstr>BRAIN BREAK #2</vt:lpstr>
      <vt:lpstr>Homework</vt:lpstr>
      <vt:lpstr>Quantitative Comparison: Which probability is greater?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-Pick up your assigned calculator -Take out HW to stamp</dc:title>
  <dc:creator>Santos, Francine C.</dc:creator>
  <cp:lastModifiedBy>Santos, Francine C.</cp:lastModifiedBy>
  <cp:revision>2</cp:revision>
  <dcterms:created xsi:type="dcterms:W3CDTF">2015-05-19T14:28:00Z</dcterms:created>
  <dcterms:modified xsi:type="dcterms:W3CDTF">2015-05-19T16:36:28Z</dcterms:modified>
</cp:coreProperties>
</file>