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5" r:id="rId3"/>
    <p:sldId id="258" r:id="rId4"/>
    <p:sldId id="259" r:id="rId5"/>
    <p:sldId id="293" r:id="rId6"/>
    <p:sldId id="266" r:id="rId7"/>
    <p:sldId id="267" r:id="rId8"/>
    <p:sldId id="268" r:id="rId9"/>
    <p:sldId id="271" r:id="rId10"/>
    <p:sldId id="292" r:id="rId11"/>
    <p:sldId id="269" r:id="rId12"/>
    <p:sldId id="270" r:id="rId13"/>
    <p:sldId id="272" r:id="rId14"/>
    <p:sldId id="273" r:id="rId15"/>
    <p:sldId id="274" r:id="rId16"/>
    <p:sldId id="275" r:id="rId17"/>
    <p:sldId id="300" r:id="rId18"/>
    <p:sldId id="276" r:id="rId19"/>
    <p:sldId id="277" r:id="rId20"/>
    <p:sldId id="294" r:id="rId21"/>
    <p:sldId id="295" r:id="rId22"/>
    <p:sldId id="299" r:id="rId23"/>
    <p:sldId id="298" r:id="rId24"/>
    <p:sldId id="264" r:id="rId25"/>
    <p:sldId id="296" r:id="rId26"/>
    <p:sldId id="278" r:id="rId27"/>
    <p:sldId id="279" r:id="rId28"/>
    <p:sldId id="280" r:id="rId29"/>
    <p:sldId id="281" r:id="rId30"/>
    <p:sldId id="282" r:id="rId31"/>
    <p:sldId id="301" r:id="rId32"/>
    <p:sldId id="283" r:id="rId33"/>
    <p:sldId id="285" r:id="rId34"/>
    <p:sldId id="286" r:id="rId35"/>
    <p:sldId id="261" r:id="rId36"/>
    <p:sldId id="287" r:id="rId37"/>
    <p:sldId id="288" r:id="rId38"/>
    <p:sldId id="289" r:id="rId39"/>
    <p:sldId id="290" r:id="rId40"/>
    <p:sldId id="291" r:id="rId41"/>
    <p:sldId id="262" r:id="rId42"/>
    <p:sldId id="26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1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88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0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5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02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75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52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7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7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A0170-2699-481B-9463-7CE75AB4C9C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D123-CE88-4A6A-BB08-39D9F33DC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7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4992" y="8559"/>
            <a:ext cx="3067008" cy="2136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assigned calculator</a:t>
            </a:r>
            <a:r>
              <a:rPr lang="en-US" sz="3000" b="1" u="sng" dirty="0" smtClean="0">
                <a:solidFill>
                  <a:srgbClr val="0070C0"/>
                </a:solidFill>
              </a:rPr>
              <a:t/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</a:t>
            </a:r>
            <a:r>
              <a:rPr lang="en-US" sz="3000" dirty="0" smtClean="0">
                <a:solidFill>
                  <a:srgbClr val="0070C0"/>
                </a:solidFill>
              </a:rPr>
              <a:t>Take out your HW to be stamped 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71398"/>
            <a:ext cx="121629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Copy the following into your Vocab Section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(Purple tab</a:t>
            </a:r>
            <a:r>
              <a:rPr lang="en-US" sz="3600" dirty="0" smtClean="0">
                <a:solidFill>
                  <a:srgbClr val="FF0000"/>
                </a:solidFill>
              </a:rPr>
              <a:t>!)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</a:rPr>
              <a:t>Cross Section </a:t>
            </a:r>
            <a:r>
              <a:rPr lang="en-US" sz="3600" dirty="0" smtClean="0"/>
              <a:t>– the intersection of a plane </a:t>
            </a:r>
            <a:br>
              <a:rPr lang="en-US" sz="3600" dirty="0" smtClean="0"/>
            </a:br>
            <a:r>
              <a:rPr lang="en-US" sz="3600" dirty="0" smtClean="0"/>
              <a:t>and a </a:t>
            </a:r>
            <a:r>
              <a:rPr lang="en-US" sz="3600" dirty="0" smtClean="0"/>
              <a:t>solid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0000"/>
                </a:solidFill>
              </a:rPr>
              <a:t>Pick a partner and sit at a team with your partner! EVERYONE NEEDS A PARTNER!!</a:t>
            </a:r>
          </a:p>
          <a:p>
            <a:pPr marL="742950" indent="-742950">
              <a:buFont typeface="+mj-lt"/>
              <a:buAutoNum type="arabicPeriod" startAt="2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0000"/>
                </a:solidFill>
              </a:rPr>
              <a:t>Update your TOC.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5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50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Take out the letters in the plastic baggies and give one letter to each person in the team! If you have less than 4 students in a team, some people will have more than one letter!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1817" t="11260" r="17092" b="24851"/>
          <a:stretch/>
        </p:blipFill>
        <p:spPr>
          <a:xfrm>
            <a:off x="1233715" y="0"/>
            <a:ext cx="97545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37862" y="4223658"/>
            <a:ext cx="449943" cy="406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5675" t="25390" r="14243" b="52300"/>
          <a:stretch/>
        </p:blipFill>
        <p:spPr>
          <a:xfrm>
            <a:off x="2336800" y="4122056"/>
            <a:ext cx="3788229" cy="239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6417" t="49594" r="42526" b="24851"/>
          <a:stretch/>
        </p:blipFill>
        <p:spPr>
          <a:xfrm>
            <a:off x="7866743" y="1378857"/>
            <a:ext cx="4020457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5143" y="1378857"/>
            <a:ext cx="304800" cy="53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5543" y="5794828"/>
            <a:ext cx="304800" cy="53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6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9251" t="10466" r="11738" b="26240"/>
          <a:stretch/>
        </p:blipFill>
        <p:spPr>
          <a:xfrm>
            <a:off x="425349" y="0"/>
            <a:ext cx="11372670" cy="6858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07199" y="1872343"/>
            <a:ext cx="449943" cy="406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8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024" t="10863" r="12518" b="36757"/>
          <a:stretch/>
        </p:blipFill>
        <p:spPr>
          <a:xfrm>
            <a:off x="0" y="0"/>
            <a:ext cx="12181386" cy="60335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77256" y="4717144"/>
            <a:ext cx="449943" cy="406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0367" t="15228" r="14414" b="32192"/>
          <a:stretch/>
        </p:blipFill>
        <p:spPr>
          <a:xfrm>
            <a:off x="1" y="0"/>
            <a:ext cx="12195830" cy="65290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49830" y="5820228"/>
            <a:ext cx="478970" cy="47897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801" t="14038" r="12407" b="31597"/>
          <a:stretch/>
        </p:blipFill>
        <p:spPr>
          <a:xfrm>
            <a:off x="23095" y="0"/>
            <a:ext cx="12180562" cy="62266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49828" y="3251201"/>
            <a:ext cx="449943" cy="40639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0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9474" t="8879" r="15307" b="25645"/>
          <a:stretch/>
        </p:blipFill>
        <p:spPr>
          <a:xfrm>
            <a:off x="1574800" y="854075"/>
            <a:ext cx="9013371" cy="6008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686" y="0"/>
            <a:ext cx="10515600" cy="854075"/>
          </a:xfrm>
        </p:spPr>
        <p:txBody>
          <a:bodyPr/>
          <a:lstStyle/>
          <a:p>
            <a:pPr algn="ctr"/>
            <a:r>
              <a:rPr lang="en-US" b="1" dirty="0" smtClean="0"/>
              <a:t>Practice Problems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1657" y="2815771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circle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770" y="3858532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triangle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8742" y="3108158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rhombus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3657" y="5871028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rectangle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2228" y="5881172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square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9200" y="4985573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triangle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0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Application Problem 1: </a:t>
            </a:r>
            <a:r>
              <a:rPr lang="en-US" dirty="0"/>
              <a:t>Given a cylinder with diameter 16cm and height 32cm, </a:t>
            </a:r>
            <a:r>
              <a:rPr lang="en-US" dirty="0" smtClean="0"/>
              <a:t>find </a:t>
            </a:r>
            <a:r>
              <a:rPr lang="en-US" dirty="0"/>
              <a:t>the area of a cross section that is parallel to its base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images.tutorvista.com/cms/images/67/right-cylin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" y="1690689"/>
            <a:ext cx="1876425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tutorvista.com/cms/images/67/cylinder-cross-s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04" y="1690688"/>
            <a:ext cx="5995967" cy="2881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9804" y="1690688"/>
            <a:ext cx="3023053" cy="276519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65029" y="1690688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Area = ∏r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5028" y="2337019"/>
            <a:ext cx="143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 = 16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687460" y="2838315"/>
                <a:ext cx="1312883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60" y="2838315"/>
                <a:ext cx="1312883" cy="87466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3953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891486" y="2952480"/>
            <a:ext cx="143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921" y="3672746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 = ∏(8)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8921" y="4288207"/>
            <a:ext cx="25035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 = 64∏cm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8921" y="4956423"/>
            <a:ext cx="316000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 = </a:t>
            </a:r>
            <a:r>
              <a:rPr lang="en-US" sz="3600" dirty="0" smtClean="0">
                <a:solidFill>
                  <a:srgbClr val="7030A0"/>
                </a:solidFill>
              </a:rPr>
              <a:t>200.96cm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1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Application Problem 2: </a:t>
            </a:r>
            <a:r>
              <a:rPr lang="en-US" dirty="0"/>
              <a:t>If an equilateral triangle with perimeter 36in is rotated, find the volume of the 3-dimensional shape that is formed.</a:t>
            </a:r>
          </a:p>
        </p:txBody>
      </p:sp>
      <p:pic>
        <p:nvPicPr>
          <p:cNvPr id="3076" name="Picture 4" descr="http://okphysics.com/wp-content/uploads/2014/04/cone_electric_flux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1" t="11654" r="39455" b="9215"/>
          <a:stretch/>
        </p:blipFill>
        <p:spPr bwMode="auto">
          <a:xfrm>
            <a:off x="6008913" y="1848985"/>
            <a:ext cx="1785257" cy="214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8329886" y="1690689"/>
                <a:ext cx="2323599" cy="117429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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86" y="1690689"/>
                <a:ext cx="2323599" cy="117429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348341" y="1790928"/>
            <a:ext cx="2830287" cy="1968272"/>
          </a:xfrm>
          <a:prstGeom prst="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0627" y="3759200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36in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343" y="2268993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36in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3086" y="2268993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36in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hopenref.com/images/conevolume/conecy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62" y="2417759"/>
            <a:ext cx="1809750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2065000" cy="1036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 smtClean="0">
                <a:solidFill>
                  <a:srgbClr val="006600"/>
                </a:solidFill>
              </a:rPr>
              <a:t>State Final Volume Question (Do on page 65)</a:t>
            </a:r>
            <a:endParaRPr lang="en-US" sz="5400" b="1" u="sng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036057"/>
            <a:ext cx="12065000" cy="5297306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rgbClr val="008000"/>
                </a:solidFill>
              </a:rPr>
              <a:t>A cone is enclosed inside a cylinder.  The cone and the cylinder have equal bases and equal heights.  If the volume of the cone is 30 cm</a:t>
            </a:r>
            <a:r>
              <a:rPr lang="en-US" sz="3600" baseline="30000" dirty="0">
                <a:solidFill>
                  <a:srgbClr val="008000"/>
                </a:solidFill>
              </a:rPr>
              <a:t>3</a:t>
            </a:r>
            <a:r>
              <a:rPr lang="en-US" sz="3600" dirty="0">
                <a:solidFill>
                  <a:srgbClr val="008000"/>
                </a:solidFill>
              </a:rPr>
              <a:t>, what is the volume of the </a:t>
            </a:r>
            <a:r>
              <a:rPr lang="en-US" sz="3600" dirty="0" smtClean="0">
                <a:solidFill>
                  <a:srgbClr val="008000"/>
                </a:solidFill>
              </a:rPr>
              <a:t>cylinder?</a:t>
            </a:r>
            <a:endParaRPr lang="en-US" sz="3600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03748" y="2786987"/>
                <a:ext cx="4630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Volume of a cylinder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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748" y="2786987"/>
                <a:ext cx="4630057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63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497" y="2697155"/>
                <a:ext cx="4630057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Volume of a cone =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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7" y="2697155"/>
                <a:ext cx="4630057" cy="7028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767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4229034"/>
                <a:ext cx="12192000" cy="1744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 only difference between the two formulas is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. This means the volume of the cone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the volume of the cylinder. So if we multiply the cone’s volume by 3, then we will have the cylinder’s volume.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9034"/>
                <a:ext cx="12192000" cy="174432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59500" y="5562271"/>
            <a:ext cx="53818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Volume of cylinder = 90cm</a:t>
            </a:r>
            <a:r>
              <a:rPr lang="en-US" sz="3600" baseline="30000" dirty="0" smtClean="0">
                <a:solidFill>
                  <a:srgbClr val="00B050"/>
                </a:solidFill>
              </a:rPr>
              <a:t>3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 in HW Packet </a:t>
            </a:r>
            <a:r>
              <a:rPr lang="en-US" i="1" dirty="0" smtClean="0"/>
              <a:t>(</a:t>
            </a:r>
            <a:r>
              <a:rPr lang="en-US" i="1" dirty="0"/>
              <a:t>Match the descriptions on the left with the correct two- or three-dimensional figure on the right, by drawing lines connecting the pairs that go together. Then choose two problems from #7-10 to solve</a:t>
            </a:r>
            <a:r>
              <a:rPr lang="en-US" i="1" dirty="0" smtClean="0"/>
              <a:t>.)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99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Unit 7 Partner Celebration Poster!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594338"/>
            <a:ext cx="11383108" cy="458262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With </a:t>
            </a:r>
            <a:r>
              <a:rPr lang="en-US" sz="3600" b="1" u="sng" dirty="0" smtClean="0">
                <a:solidFill>
                  <a:srgbClr val="7030A0"/>
                </a:solidFill>
              </a:rPr>
              <a:t>one</a:t>
            </a:r>
            <a:r>
              <a:rPr lang="en-US" sz="3600" dirty="0" smtClean="0">
                <a:solidFill>
                  <a:srgbClr val="7030A0"/>
                </a:solidFill>
              </a:rPr>
              <a:t> partner…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Start working on the first page of your Celebration.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Do all work on </a:t>
            </a:r>
            <a:r>
              <a:rPr lang="en-US" sz="3600" dirty="0" err="1" smtClean="0">
                <a:solidFill>
                  <a:srgbClr val="7030A0"/>
                </a:solidFill>
              </a:rPr>
              <a:t>looseleaf</a:t>
            </a:r>
            <a:r>
              <a:rPr lang="en-US" sz="3600" dirty="0" smtClean="0">
                <a:solidFill>
                  <a:srgbClr val="7030A0"/>
                </a:solidFill>
              </a:rPr>
              <a:t> first. Then put start putting it on the poster when you have your final answer.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Poster requirements…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</a:rPr>
              <a:t>All questions must be answered.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</a:rPr>
              <a:t>All work must be shown on the poster. (Try to not to write too big!)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</a:rPr>
              <a:t>Can use front and back of poster.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Due </a:t>
            </a:r>
            <a:r>
              <a:rPr lang="en-US" sz="3600" b="1" u="sng" dirty="0" smtClean="0">
                <a:solidFill>
                  <a:srgbClr val="FF0000"/>
                </a:solidFill>
              </a:rPr>
              <a:t>Friday, May 15 </a:t>
            </a:r>
            <a:r>
              <a:rPr lang="en-US" sz="3600" dirty="0" smtClean="0">
                <a:solidFill>
                  <a:srgbClr val="FF0000"/>
                </a:solidFill>
              </a:rPr>
              <a:t>at the end of class!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4992" y="8560"/>
            <a:ext cx="3067008" cy="174990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</a:t>
            </a:r>
            <a:r>
              <a:rPr lang="en-US" sz="3000" dirty="0" smtClean="0">
                <a:solidFill>
                  <a:srgbClr val="0070C0"/>
                </a:solidFill>
              </a:rPr>
              <a:t>Take out your HW to be stamped 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71398"/>
            <a:ext cx="121629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Copy the following into your Vocab Section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(Purple tab</a:t>
            </a:r>
            <a:r>
              <a:rPr lang="en-US" sz="3600" dirty="0" smtClean="0">
                <a:solidFill>
                  <a:srgbClr val="FF0000"/>
                </a:solidFill>
              </a:rPr>
              <a:t>!)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</a:rPr>
              <a:t>Variation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– the relationship between a constant and a variable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0000"/>
                </a:solidFill>
              </a:rPr>
              <a:t>Hold your note card long ways. Write “A, B, C, D” on it going vertically down.</a:t>
            </a:r>
          </a:p>
          <a:p>
            <a:pPr marL="742950" indent="-742950">
              <a:buFont typeface="+mj-lt"/>
              <a:buAutoNum type="arabicPeriod" startAt="2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0000"/>
                </a:solidFill>
              </a:rPr>
              <a:t>Update your TOC.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5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#4 Inverse Variation &amp; Density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3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4 in HW Packet </a:t>
            </a:r>
            <a:r>
              <a:rPr lang="en-US" i="1" dirty="0" smtClean="0"/>
              <a:t>(all)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99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4271" t="24553" r="18989" b="45089"/>
          <a:stretch/>
        </p:blipFill>
        <p:spPr>
          <a:xfrm>
            <a:off x="15752" y="0"/>
            <a:ext cx="12176248" cy="4446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3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577" t="11260" r="11515" b="24058"/>
          <a:stretch/>
        </p:blipFill>
        <p:spPr>
          <a:xfrm>
            <a:off x="274169" y="0"/>
            <a:ext cx="11486100" cy="6858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20457" y="2324725"/>
                <a:ext cx="4368800" cy="18892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rgbClr val="0000FF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57" y="2324725"/>
                <a:ext cx="4368800" cy="1889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114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75543"/>
          </a:xfrm>
        </p:spPr>
        <p:txBody>
          <a:bodyPr>
            <a:normAutofit/>
          </a:bodyPr>
          <a:lstStyle/>
          <a:p>
            <a:r>
              <a:rPr lang="en-US" sz="3600" u="sng" dirty="0"/>
              <a:t>Example: Find the constant, k.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 number of hours, h, it takes for a block of ice to melt varies inversely as the temperature, t. If it takes 2 hours for a square inch of ice to melt at 65º, find the constant of proportionality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2857" y="2351315"/>
            <a:ext cx="9985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Start with the formula: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Substitute the values: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Then solve for k:</a:t>
            </a:r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078514" y="580571"/>
            <a:ext cx="362857" cy="36285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15429" y="1037771"/>
            <a:ext cx="203199" cy="36285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88114" y="2540000"/>
                <a:ext cx="3788229" cy="99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2"/>
                    </a:solidFill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14" y="2540000"/>
                <a:ext cx="3788229" cy="9907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36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31657" y="3986269"/>
                <a:ext cx="3788229" cy="99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2"/>
                    </a:solidFill>
                  </a:rPr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57" y="3986269"/>
                <a:ext cx="3788229" cy="9907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627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44571" y="5240308"/>
            <a:ext cx="1756230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k = 130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138428"/>
            <a:ext cx="9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(65)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9829" y="4158983"/>
            <a:ext cx="9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(65)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522686" y="4367251"/>
            <a:ext cx="1313543" cy="6097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28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2343"/>
          </a:xfrm>
        </p:spPr>
        <p:txBody>
          <a:bodyPr>
            <a:normAutofit fontScale="90000"/>
          </a:bodyPr>
          <a:lstStyle/>
          <a:p>
            <a:r>
              <a:rPr lang="en-US" sz="3600" u="sng" dirty="0"/>
              <a:t>Example 1: </a:t>
            </a:r>
            <a:r>
              <a:rPr lang="en-US" sz="3600" dirty="0"/>
              <a:t>In kick boxing, it is found that the force, f, needed to break a board, varies inversely with the length, l, of the board. If it takes 5 </a:t>
            </a:r>
            <a:r>
              <a:rPr lang="en-US" sz="3600" dirty="0" err="1"/>
              <a:t>lbs</a:t>
            </a:r>
            <a:r>
              <a:rPr lang="en-US" sz="3600" dirty="0"/>
              <a:t> of pressure to break a board 2 feet long, how many pounds of pressure will it take to break a board that is 6 feet long?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1872343"/>
            <a:ext cx="11843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Set up the formula: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Find the missing constant, k, using the first set of data given.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Using the formula and constant, k, find the missing value in the problem.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4742" y="-1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9028" y="457200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80856" y="2044759"/>
                <a:ext cx="3788229" cy="99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2044759"/>
                <a:ext cx="3788229" cy="9907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797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479314" y="457200"/>
            <a:ext cx="885372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3484" y="908897"/>
            <a:ext cx="1066801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03710" y="3654604"/>
                <a:ext cx="1516747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0" y="3654604"/>
                <a:ext cx="1516747" cy="9880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45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4666341" y="3971652"/>
            <a:ext cx="1008745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5824" y="3811996"/>
            <a:ext cx="171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k = 10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79028" y="1360594"/>
            <a:ext cx="488405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1942" y="1872343"/>
            <a:ext cx="92891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92820" y="5181716"/>
                <a:ext cx="1516747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B050"/>
                    </a:solidFill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20" y="5181716"/>
                <a:ext cx="1516747" cy="102027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4458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4303484" y="5494565"/>
            <a:ext cx="1008745" cy="4354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0" y="5181716"/>
            <a:ext cx="179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 = 1.67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9656" y="5181716"/>
            <a:ext cx="179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l</a:t>
            </a:r>
            <a:r>
              <a:rPr lang="en-US" sz="4000" b="1" dirty="0" smtClean="0">
                <a:solidFill>
                  <a:srgbClr val="00B050"/>
                </a:solidFill>
              </a:rPr>
              <a:t>bs.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5181716"/>
            <a:ext cx="264159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1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727075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400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</p:spPr>
        <p:txBody>
          <a:bodyPr>
            <a:normAutofit/>
          </a:bodyPr>
          <a:lstStyle/>
          <a:p>
            <a:r>
              <a:rPr lang="en-US" sz="3200" u="sng" dirty="0"/>
              <a:t>Example 2:</a:t>
            </a:r>
            <a:r>
              <a:rPr lang="en-US" sz="3200" dirty="0"/>
              <a:t> In a formula, Z varies inversely as p. If Z is 200 when p = 4, find Z when p = 10.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1480458"/>
            <a:ext cx="118436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Set up the formula: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Find the missing constant, k, using the first set of data given.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Using the formula and constant, k, find the missing value in the problem.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4970" y="79830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36970" y="79830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80856" y="1480458"/>
                <a:ext cx="3788229" cy="106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1480458"/>
                <a:ext cx="3788229" cy="106651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797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737599" y="93466"/>
            <a:ext cx="696687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72799" y="107104"/>
            <a:ext cx="377371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36794" y="3480433"/>
                <a:ext cx="1879604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200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94" y="3480433"/>
                <a:ext cx="1879604" cy="9880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1327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034970" y="3651280"/>
            <a:ext cx="9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(4)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8888" y="3663854"/>
            <a:ext cx="83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(4)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50761" y="3832502"/>
            <a:ext cx="1313543" cy="6097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199743" y="3756730"/>
            <a:ext cx="1008745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74970" y="3589725"/>
            <a:ext cx="171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k = 800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883" y="968708"/>
            <a:ext cx="878117" cy="374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90057" y="968708"/>
            <a:ext cx="118653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18223" y="5230746"/>
                <a:ext cx="187960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B050"/>
                    </a:solidFill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23" y="5230746"/>
                <a:ext cx="1879604" cy="9814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136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4397827" y="5502005"/>
            <a:ext cx="1008745" cy="4354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0770" y="5291765"/>
            <a:ext cx="155666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Z = 80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1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759200"/>
          </a:xfrm>
        </p:spPr>
        <p:txBody>
          <a:bodyPr>
            <a:noAutofit/>
          </a:bodyPr>
          <a:lstStyle/>
          <a:p>
            <a:r>
              <a:rPr lang="en-US" sz="2900" b="1" u="sng" dirty="0"/>
              <a:t>Example 3:</a:t>
            </a:r>
            <a:r>
              <a:rPr lang="en-US" sz="2900" b="1" dirty="0"/>
              <a:t> If x and y vary inversely and x = 1 when y = 11</a:t>
            </a:r>
            <a:r>
              <a:rPr lang="en-US" sz="2900" b="1" dirty="0" smtClean="0"/>
              <a:t>, find x when y = 5.5.	</a:t>
            </a:r>
            <a:br>
              <a:rPr lang="en-US" sz="2900" b="1" dirty="0" smtClean="0"/>
            </a:b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u="sng" dirty="0" smtClean="0"/>
              <a:t>Example </a:t>
            </a:r>
            <a:r>
              <a:rPr lang="en-US" sz="2900" b="1" u="sng" dirty="0"/>
              <a:t>4:</a:t>
            </a:r>
            <a:r>
              <a:rPr lang="en-US" sz="2900" b="1" dirty="0"/>
              <a:t> If x and y vary inversely and x = 2.5 when y = 100, </a:t>
            </a:r>
            <a:r>
              <a:rPr lang="en-US" sz="2900" b="1" dirty="0" smtClean="0"/>
              <a:t>find </a:t>
            </a:r>
            <a:r>
              <a:rPr lang="en-US" sz="2900" b="1" dirty="0"/>
              <a:t>x when y = 25</a:t>
            </a:r>
            <a:r>
              <a:rPr lang="en-US" sz="2900" b="1" dirty="0" smtClean="0"/>
              <a:t>.</a:t>
            </a:r>
            <a:endParaRPr lang="en-US" sz="2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6999" y="545594"/>
            <a:ext cx="126637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x = 2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70" y="3759200"/>
            <a:ext cx="154214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x = 10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1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8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 an equation of variation where y varies </a:t>
            </a:r>
            <a:r>
              <a:rPr lang="en-US" b="1" u="sng" dirty="0"/>
              <a:t>inversely</a:t>
            </a:r>
            <a:r>
              <a:rPr lang="en-US" b="1" dirty="0"/>
              <a:t> as x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4711"/>
            <a:ext cx="121920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y = 5 when x = 2				</a:t>
            </a:r>
            <a:r>
              <a:rPr lang="en-US" sz="3600" dirty="0" smtClean="0"/>
              <a:t>    2</a:t>
            </a:r>
            <a:r>
              <a:rPr lang="en-US" sz="3600" dirty="0"/>
              <a:t>. </a:t>
            </a:r>
            <a:r>
              <a:rPr lang="en-US" sz="3600" dirty="0" smtClean="0"/>
              <a:t>y </a:t>
            </a:r>
            <a:r>
              <a:rPr lang="en-US" sz="3600" dirty="0"/>
              <a:t>= 3 when x = 10</a:t>
            </a:r>
          </a:p>
          <a:p>
            <a:pPr marL="0" indent="0">
              <a:buNone/>
            </a:pP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9856" y="2011537"/>
                <a:ext cx="1266372" cy="101733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6" y="2011537"/>
                <a:ext cx="1266372" cy="101733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190" b="-946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246255" y="2011537"/>
                <a:ext cx="1534887" cy="99078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55" y="2011537"/>
                <a:ext cx="1534887" cy="99078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3834" b="-1212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772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8570"/>
          </a:xfrm>
        </p:spPr>
        <p:txBody>
          <a:bodyPr>
            <a:normAutofit/>
          </a:bodyPr>
          <a:lstStyle/>
          <a:p>
            <a:r>
              <a:rPr lang="en-US" b="1" dirty="0"/>
              <a:t>Solve. Assume y varies </a:t>
            </a:r>
            <a:r>
              <a:rPr lang="en-US" b="1" u="sng" dirty="0"/>
              <a:t>inversely</a:t>
            </a:r>
            <a:r>
              <a:rPr lang="en-US" b="1" dirty="0"/>
              <a:t> as 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4711"/>
            <a:ext cx="12192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3.     y = 9 when x = 6</a:t>
            </a:r>
            <a:r>
              <a:rPr lang="en-US" dirty="0" smtClean="0"/>
              <a:t>.</a:t>
            </a:r>
            <a:r>
              <a:rPr lang="en-US" dirty="0"/>
              <a:t>	</a:t>
            </a:r>
            <a:r>
              <a:rPr lang="en-US" dirty="0" smtClean="0"/>
              <a:t>	4</a:t>
            </a:r>
            <a:r>
              <a:rPr lang="en-US" dirty="0"/>
              <a:t>.  y = 4 when x = 6.	</a:t>
            </a:r>
            <a:r>
              <a:rPr lang="en-US" dirty="0" smtClean="0"/>
              <a:t>      5</a:t>
            </a:r>
            <a:r>
              <a:rPr lang="en-US" dirty="0"/>
              <a:t>.  y = 9 when x = 12.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Find y when x = 2</a:t>
            </a:r>
            <a:r>
              <a:rPr lang="en-US" dirty="0" smtClean="0"/>
              <a:t>.</a:t>
            </a:r>
            <a:r>
              <a:rPr lang="en-US" dirty="0"/>
              <a:t>	    </a:t>
            </a:r>
            <a:r>
              <a:rPr lang="en-US" dirty="0" smtClean="0"/>
              <a:t>	     Find </a:t>
            </a:r>
            <a:r>
              <a:rPr lang="en-US" dirty="0"/>
              <a:t>y when x = </a:t>
            </a:r>
            <a:r>
              <a:rPr lang="en-US" dirty="0" smtClean="0"/>
              <a:t>12</a:t>
            </a:r>
            <a:r>
              <a:rPr lang="en-US" dirty="0"/>
              <a:t>	  </a:t>
            </a:r>
            <a:r>
              <a:rPr lang="en-US" dirty="0" smtClean="0"/>
              <a:t>         </a:t>
            </a:r>
            <a:r>
              <a:rPr lang="en-US" dirty="0"/>
              <a:t>Find y when x =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055" y="2446965"/>
            <a:ext cx="148408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y = 27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440" y="2446965"/>
            <a:ext cx="126818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y = 2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2483" y="2446965"/>
            <a:ext cx="148408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y = 36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67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801" t="8681" r="15865" b="37946"/>
          <a:stretch/>
        </p:blipFill>
        <p:spPr>
          <a:xfrm>
            <a:off x="434781" y="0"/>
            <a:ext cx="11220190" cy="5976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912" t="7093" r="13857" b="73728"/>
          <a:stretch/>
        </p:blipFill>
        <p:spPr>
          <a:xfrm>
            <a:off x="2450737" y="0"/>
            <a:ext cx="7290526" cy="1350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5006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What is the density of an object with a mass of 120g and a volume of 7mL</a:t>
            </a:r>
            <a:r>
              <a:rPr lang="en-US" sz="2800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endParaRPr lang="en-US" sz="2800" dirty="0" smtClean="0"/>
          </a:p>
          <a:p>
            <a:pPr marL="342900" lvl="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 </a:t>
            </a:r>
            <a:r>
              <a:rPr lang="en-US" sz="2800" dirty="0" smtClean="0"/>
              <a:t>What </a:t>
            </a:r>
            <a:r>
              <a:rPr lang="en-US" sz="2800" dirty="0"/>
              <a:t>is the volume of 220 grams of an object with a density of 55g/cm</a:t>
            </a:r>
            <a:r>
              <a:rPr lang="en-US" sz="2800" baseline="30000" dirty="0"/>
              <a:t>3</a:t>
            </a:r>
            <a:r>
              <a:rPr lang="en-US" sz="28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 </a:t>
            </a:r>
            <a:r>
              <a:rPr lang="en-US" sz="2800" dirty="0" smtClean="0"/>
              <a:t>We </a:t>
            </a:r>
            <a:r>
              <a:rPr lang="en-US" sz="2800" dirty="0"/>
              <a:t>have an object with a density of 620g/cm</a:t>
            </a:r>
            <a:r>
              <a:rPr lang="en-US" sz="2800" baseline="30000" dirty="0"/>
              <a:t>3</a:t>
            </a:r>
            <a:r>
              <a:rPr lang="en-US" sz="2800" dirty="0"/>
              <a:t> and a volume of 75cm</a:t>
            </a:r>
            <a:r>
              <a:rPr lang="en-US" sz="2800" baseline="30000" dirty="0"/>
              <a:t>3</a:t>
            </a:r>
            <a:r>
              <a:rPr lang="en-US" sz="2800" dirty="0"/>
              <a:t>. What is the mass of this object?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07456" y="1953480"/>
                <a:ext cx="2093688" cy="981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𝒎𝒍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6" y="1953480"/>
                <a:ext cx="2093688" cy="98148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496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4194629" y="2206171"/>
            <a:ext cx="957942" cy="49348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1752" y="1953479"/>
            <a:ext cx="323487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d = 17.14g/ml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07455" y="3550671"/>
                <a:ext cx="2093689" cy="981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55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5" y="3550671"/>
                <a:ext cx="2093689" cy="9814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496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194629" y="3802983"/>
            <a:ext cx="957942" cy="49348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31753" y="3687471"/>
            <a:ext cx="208824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v = 4cm</a:t>
            </a:r>
            <a:r>
              <a:rPr lang="en-US" sz="4000" b="1" baseline="30000" dirty="0" smtClean="0">
                <a:solidFill>
                  <a:srgbClr val="7030A0"/>
                </a:solidFill>
              </a:rPr>
              <a:t>3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07455" y="5751273"/>
                <a:ext cx="2485574" cy="913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620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5" y="5751273"/>
                <a:ext cx="2485574" cy="91326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8845" t="-3333" b="-1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194629" y="5961161"/>
            <a:ext cx="957942" cy="49348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1752" y="5730863"/>
            <a:ext cx="2857505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 = 46500g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9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85143"/>
          </a:xfrm>
        </p:spPr>
        <p:txBody>
          <a:bodyPr>
            <a:noAutofit/>
          </a:bodyPr>
          <a:lstStyle/>
          <a:p>
            <a:r>
              <a:rPr lang="en-US" sz="3200" b="1" dirty="0"/>
              <a:t>Inverse Variation with Density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*Hint: solve problems just like inverse variation problems*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u="sng" dirty="0"/>
              <a:t>Example 1:</a:t>
            </a:r>
            <a:r>
              <a:rPr lang="en-US" sz="3200" dirty="0"/>
              <a:t> The volume, V, of a certain gas varies inversely with the amount of pressure P, placed on it. The volume of this gas is 175 cm</a:t>
            </a:r>
            <a:r>
              <a:rPr lang="en-US" sz="3200" baseline="30000" dirty="0"/>
              <a:t>3</a:t>
            </a:r>
            <a:r>
              <a:rPr lang="en-US" sz="3200" dirty="0"/>
              <a:t> when 3.2 kg/cm</a:t>
            </a:r>
            <a:r>
              <a:rPr lang="en-US" sz="3200" baseline="30000" dirty="0"/>
              <a:t>2</a:t>
            </a:r>
            <a:r>
              <a:rPr lang="en-US" sz="3200" dirty="0"/>
              <a:t> of pressure is placed on it. What amount of pressure must be placed on 400 cm</a:t>
            </a:r>
            <a:r>
              <a:rPr lang="en-US" sz="3200" baseline="30000" dirty="0"/>
              <a:t>3</a:t>
            </a:r>
            <a:r>
              <a:rPr lang="en-US" sz="3200" dirty="0"/>
              <a:t> of this gas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005942" y="863600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9256" y="1342571"/>
            <a:ext cx="362857" cy="478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86114" y="2692109"/>
                <a:ext cx="1299030" cy="106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14" y="2692109"/>
                <a:ext cx="1299030" cy="106651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432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840687" y="1342571"/>
            <a:ext cx="1524000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7943" y="1794268"/>
            <a:ext cx="2017484" cy="4516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57943" y="3751652"/>
                <a:ext cx="215537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175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3" y="3751652"/>
                <a:ext cx="2155373" cy="99078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9887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37542" y="383308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(3.2)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47644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(3.2)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46086" y="3945658"/>
            <a:ext cx="1426027" cy="7043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3369" y="4742436"/>
            <a:ext cx="171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k = 560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273143" y="2245965"/>
            <a:ext cx="3251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13316" y="2685143"/>
            <a:ext cx="138611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769423" y="2692109"/>
                <a:ext cx="2503720" cy="1066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B050"/>
                    </a:solidFill>
                  </a:rPr>
                  <a:t>400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3" y="2692109"/>
                <a:ext cx="2503720" cy="10663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516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 rot="1119357">
            <a:off x="5721046" y="3065560"/>
            <a:ext cx="2122421" cy="7452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780551" y="3877013"/>
                <a:ext cx="1955563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B05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51" y="3877013"/>
                <a:ext cx="1955563" cy="98770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903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69423" y="4956469"/>
            <a:ext cx="227149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 = 1.4 kg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1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3" grpId="0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3029"/>
          </a:xfrm>
        </p:spPr>
        <p:txBody>
          <a:bodyPr>
            <a:noAutofit/>
          </a:bodyPr>
          <a:lstStyle/>
          <a:p>
            <a:r>
              <a:rPr lang="en-US" sz="3200" u="sng" dirty="0"/>
              <a:t>Practice Problem 1:</a:t>
            </a:r>
            <a:r>
              <a:rPr lang="en-US" sz="3200" dirty="0"/>
              <a:t> The volume V of gas varies inversely to the pressure P. The volume of a gas is 200 cm3 under pressure of 32 kg/cm2. What will be its volume under pressure of 40 kg/cm2?</a:t>
            </a:r>
          </a:p>
        </p:txBody>
      </p:sp>
    </p:spTree>
    <p:extLst>
      <p:ext uri="{BB962C8B-B14F-4D97-AF65-F5344CB8AC3E}">
        <p14:creationId xmlns="" xmlns:p14="http://schemas.microsoft.com/office/powerpoint/2010/main" val="2174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#3 Cross Sections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0743"/>
          </a:xfrm>
        </p:spPr>
        <p:txBody>
          <a:bodyPr>
            <a:noAutofit/>
          </a:bodyPr>
          <a:lstStyle/>
          <a:p>
            <a:r>
              <a:rPr lang="en-US" sz="3200" u="sng" dirty="0"/>
              <a:t>Practice Problem 2:</a:t>
            </a:r>
            <a:r>
              <a:rPr lang="en-US" sz="3200" dirty="0"/>
              <a:t> The volume, V, of a gas varies inversely as the pressure, p, in a container. If the volume of a gas is 200cc when the pressure is 1.6 liters per square centimeter, find the volume (to the nearest tenth) when the pressure is 2.8 liters per </a:t>
            </a:r>
            <a:r>
              <a:rPr lang="en-US" sz="3200" dirty="0" err="1"/>
              <a:t>sq</a:t>
            </a:r>
            <a:r>
              <a:rPr lang="en-US" sz="3200" dirty="0"/>
              <a:t> centimeter.</a:t>
            </a:r>
          </a:p>
        </p:txBody>
      </p:sp>
    </p:spTree>
    <p:extLst>
      <p:ext uri="{BB962C8B-B14F-4D97-AF65-F5344CB8AC3E}">
        <p14:creationId xmlns="" xmlns:p14="http://schemas.microsoft.com/office/powerpoint/2010/main" val="428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4 in HW Packet </a:t>
            </a:r>
            <a:r>
              <a:rPr lang="en-US" i="1" dirty="0" smtClean="0"/>
              <a:t>(all)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99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05995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059951"/>
            <a:ext cx="12065000" cy="1886449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8000"/>
                </a:solidFill>
              </a:rPr>
              <a:t>For each of the solids below, sketch two cross sections. One horizontal and one vertical. Then identify each of the cross sections with a name (pentagon, triangle, rectangle, circle, etc.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2820" t="41617" r="23228" b="11756"/>
          <a:stretch/>
        </p:blipFill>
        <p:spPr>
          <a:xfrm>
            <a:off x="2445343" y="2530657"/>
            <a:ext cx="7255204" cy="4327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 in HW Packet </a:t>
            </a:r>
            <a:r>
              <a:rPr lang="en-US" i="1" dirty="0" smtClean="0"/>
              <a:t>(</a:t>
            </a:r>
            <a:r>
              <a:rPr lang="en-US" i="1" dirty="0"/>
              <a:t>Match the descriptions on the left with the correct two- or three-dimensional figure on the right, by drawing lines connecting the pairs that go together. Then choose two problems from #7-10 to solve</a:t>
            </a:r>
            <a:r>
              <a:rPr lang="en-US" i="1" dirty="0" smtClean="0"/>
              <a:t>.)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99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024" t="7688" r="11626" b="13542"/>
          <a:stretch/>
        </p:blipFill>
        <p:spPr>
          <a:xfrm>
            <a:off x="1393372" y="0"/>
            <a:ext cx="93455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1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1372" t="11260" r="14749" b="43184"/>
          <a:stretch/>
        </p:blipFill>
        <p:spPr>
          <a:xfrm>
            <a:off x="0" y="1"/>
            <a:ext cx="12196861" cy="579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0399" y="43544"/>
            <a:ext cx="1277257" cy="44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4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5386" t="12848" r="17315" b="34573"/>
          <a:stretch/>
        </p:blipFill>
        <p:spPr>
          <a:xfrm>
            <a:off x="580571" y="-1"/>
            <a:ext cx="11030858" cy="6894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0399" y="0"/>
            <a:ext cx="1770744" cy="69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8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9809" t="15426" r="16757" b="28026"/>
          <a:stretch/>
        </p:blipFill>
        <p:spPr>
          <a:xfrm>
            <a:off x="903237" y="708932"/>
            <a:ext cx="10385526" cy="61490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8932"/>
          </a:xfrm>
        </p:spPr>
        <p:txBody>
          <a:bodyPr/>
          <a:lstStyle/>
          <a:p>
            <a:pPr algn="ctr"/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5689600"/>
            <a:ext cx="3269343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2580" y="5689600"/>
            <a:ext cx="3269343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30671" y="5537200"/>
            <a:ext cx="3269343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9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900</Words>
  <Application>Microsoft Office PowerPoint</Application>
  <PresentationFormat>Custom</PresentationFormat>
  <Paragraphs>153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ANNOUNCEMENTS -Pick up assigned calculator -Take out your HW to be stamped </vt:lpstr>
      <vt:lpstr>State Final Volume Question (Do on page 65)</vt:lpstr>
      <vt:lpstr>HOMEWORK QUESTIONS?</vt:lpstr>
      <vt:lpstr>#3 Cross Sections</vt:lpstr>
      <vt:lpstr>Homework</vt:lpstr>
      <vt:lpstr>Slide 6</vt:lpstr>
      <vt:lpstr>Slide 7</vt:lpstr>
      <vt:lpstr>Slide 8</vt:lpstr>
      <vt:lpstr>Examples</vt:lpstr>
      <vt:lpstr>Take out the letters in the plastic baggies and give one letter to each person in the team! If you have less than 4 students in a team, some people will have more than one letter!</vt:lpstr>
      <vt:lpstr>Slide 11</vt:lpstr>
      <vt:lpstr>Slide 12</vt:lpstr>
      <vt:lpstr>Slide 13</vt:lpstr>
      <vt:lpstr>Slide 14</vt:lpstr>
      <vt:lpstr>Slide 15</vt:lpstr>
      <vt:lpstr>Practice Problems</vt:lpstr>
      <vt:lpstr>BRAIN BREAK</vt:lpstr>
      <vt:lpstr>Application Problem 1: Given a cylinder with diameter 16cm and height 32cm, find the area of a cross section that is parallel to its base.</vt:lpstr>
      <vt:lpstr>Application Problem 2: If an equilateral triangle with perimeter 36in is rotated, find the volume of the 3-dimensional shape that is formed.</vt:lpstr>
      <vt:lpstr>Homework</vt:lpstr>
      <vt:lpstr>BRAIN BREAK</vt:lpstr>
      <vt:lpstr>Unit 7 Partner Celebration Poster!</vt:lpstr>
      <vt:lpstr>ANNOUNCEMENTS -Take out your HW to be stamped </vt:lpstr>
      <vt:lpstr>#4 Inverse Variation &amp; Density</vt:lpstr>
      <vt:lpstr>Homework</vt:lpstr>
      <vt:lpstr>Slide 26</vt:lpstr>
      <vt:lpstr>Slide 27</vt:lpstr>
      <vt:lpstr>Example: Find the constant, k. The number of hours, h, it takes for a block of ice to melt varies inversely as the temperature, t. If it takes 2 hours for a square inch of ice to melt at 65º, find the constant of proportionality.</vt:lpstr>
      <vt:lpstr>Example 1: In kick boxing, it is found that the force, f, needed to break a board, varies inversely with the length, l, of the board. If it takes 5 lbs of pressure to break a board 2 feet long, how many pounds of pressure will it take to break a board that is 6 feet long?</vt:lpstr>
      <vt:lpstr>Example 2: In a formula, Z varies inversely as p. If Z is 200 when p = 4, find Z when p = 10. </vt:lpstr>
      <vt:lpstr>BRAIN BREAK</vt:lpstr>
      <vt:lpstr>Example 3: If x and y vary inversely and x = 1 when y = 11, find x when y = 5.5.         Example 4: If x and y vary inversely and x = 2.5 when y = 100, find x when y = 25.</vt:lpstr>
      <vt:lpstr>Find an equation of variation where y varies inversely as x.</vt:lpstr>
      <vt:lpstr>Solve. Assume y varies inversely as x.</vt:lpstr>
      <vt:lpstr>BRAIN BREAK</vt:lpstr>
      <vt:lpstr>Slide 36</vt:lpstr>
      <vt:lpstr>Slide 37</vt:lpstr>
      <vt:lpstr>Inverse Variation with Density *Hint: solve problems just like inverse variation problems* Example 1: The volume, V, of a certain gas varies inversely with the amount of pressure P, placed on it. The volume of this gas is 175 cm3 when 3.2 kg/cm2 of pressure is placed on it. What amount of pressure must be placed on 400 cm3 of this gas?</vt:lpstr>
      <vt:lpstr>Practice Problem 1: The volume V of gas varies inversely to the pressure P. The volume of a gas is 200 cm3 under pressure of 32 kg/cm2. What will be its volume under pressure of 40 kg/cm2?</vt:lpstr>
      <vt:lpstr>Practice Problem 2: The volume, V, of a gas varies inversely as the pressure, p, in a container. If the volume of a gas is 200cc when the pressure is 1.6 liters per square centimeter, find the volume (to the nearest tenth) when the pressure is 2.8 liters per sq centimeter.</vt:lpstr>
      <vt:lpstr>Homework</vt:lpstr>
      <vt:lpstr>Exit Ticket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HW to be stamped</dc:title>
  <dc:creator>Santos, Francine C.</dc:creator>
  <cp:lastModifiedBy>francinec.santos</cp:lastModifiedBy>
  <cp:revision>26</cp:revision>
  <dcterms:created xsi:type="dcterms:W3CDTF">2014-12-03T00:09:29Z</dcterms:created>
  <dcterms:modified xsi:type="dcterms:W3CDTF">2015-05-11T14:23:55Z</dcterms:modified>
</cp:coreProperties>
</file>