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92" r:id="rId2"/>
    <p:sldId id="302" r:id="rId3"/>
    <p:sldId id="293" r:id="rId4"/>
    <p:sldId id="258" r:id="rId5"/>
    <p:sldId id="259" r:id="rId6"/>
    <p:sldId id="260" r:id="rId7"/>
    <p:sldId id="300" r:id="rId8"/>
    <p:sldId id="295" r:id="rId9"/>
    <p:sldId id="272" r:id="rId10"/>
    <p:sldId id="273" r:id="rId11"/>
    <p:sldId id="305" r:id="rId12"/>
    <p:sldId id="296" r:id="rId13"/>
    <p:sldId id="285" r:id="rId14"/>
    <p:sldId id="286" r:id="rId15"/>
    <p:sldId id="297" r:id="rId16"/>
    <p:sldId id="298" r:id="rId17"/>
    <p:sldId id="287" r:id="rId18"/>
    <p:sldId id="289" r:id="rId19"/>
    <p:sldId id="301" r:id="rId20"/>
    <p:sldId id="304" r:id="rId21"/>
    <p:sldId id="306" r:id="rId22"/>
    <p:sldId id="290" r:id="rId23"/>
    <p:sldId id="291" r:id="rId24"/>
    <p:sldId id="294" r:id="rId25"/>
    <p:sldId id="282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9898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14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01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4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73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78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8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59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666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627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7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249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169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33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FSrINhfNs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mhsmath2santos.weebly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23200" y="8561"/>
            <a:ext cx="4193177" cy="2465008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200" b="1" u="sng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-Pick </a:t>
            </a:r>
            <a:r>
              <a:rPr lang="en-US" sz="3200" dirty="0">
                <a:solidFill>
                  <a:srgbClr val="0070C0"/>
                </a:solidFill>
              </a:rPr>
              <a:t>up materials from </a:t>
            </a:r>
            <a:r>
              <a:rPr lang="en-US" sz="3200" dirty="0" smtClean="0">
                <a:solidFill>
                  <a:srgbClr val="0070C0"/>
                </a:solidFill>
              </a:rPr>
              <a:t>  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 front desk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- Take </a:t>
            </a:r>
            <a:r>
              <a:rPr lang="en-US" sz="3200" dirty="0" smtClean="0">
                <a:solidFill>
                  <a:srgbClr val="0070C0"/>
                </a:solidFill>
              </a:rPr>
              <a:t>out HW to be stamped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561"/>
            <a:ext cx="7556500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" y="669994"/>
            <a:ext cx="119145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 the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rectangle to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answer </a:t>
            </a:r>
            <a:r>
              <a:rPr lang="en-US" sz="3200" dirty="0">
                <a:solidFill>
                  <a:srgbClr val="FF0000"/>
                </a:solidFill>
              </a:rPr>
              <a:t>the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following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What </a:t>
            </a:r>
            <a:r>
              <a:rPr lang="en-US" sz="3200" dirty="0">
                <a:solidFill>
                  <a:srgbClr val="FF0000"/>
                </a:solidFill>
              </a:rPr>
              <a:t>is the perimeter of the rectangle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What </a:t>
            </a:r>
            <a:r>
              <a:rPr lang="en-US" sz="3200" dirty="0">
                <a:solidFill>
                  <a:srgbClr val="FF0000"/>
                </a:solidFill>
              </a:rPr>
              <a:t>is the area of the rectangle?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sz="3200" dirty="0" smtClean="0">
                <a:solidFill>
                  <a:srgbClr val="FF0000"/>
                </a:solidFill>
              </a:rPr>
              <a:t>What </a:t>
            </a:r>
            <a:r>
              <a:rPr lang="en-US" sz="3200" dirty="0">
                <a:solidFill>
                  <a:srgbClr val="FF0000"/>
                </a:solidFill>
              </a:rPr>
              <a:t>is the area of the triangle formed by the blue lines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rabicPeriod" startAt="3"/>
            </a:pP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4. Update TOC.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/>
          <a:srcRect l="48903" t="13329" r="32941" b="72277"/>
          <a:stretch/>
        </p:blipFill>
        <p:spPr bwMode="auto">
          <a:xfrm>
            <a:off x="2324100" y="835648"/>
            <a:ext cx="5232400" cy="2390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042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34470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Factoring Quadratic Expressions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6579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EXAMPLE PROBLEMS:	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</a:t>
            </a:r>
            <a:r>
              <a:rPr lang="en-US" sz="3200" dirty="0"/>
              <a:t>.) </a:t>
            </a:r>
            <a:r>
              <a:rPr lang="en-US" sz="3200" dirty="0" smtClean="0"/>
              <a:t> 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+ 12m + 32			3.)  3x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+ 8x + 5	</a:t>
            </a:r>
          </a:p>
        </p:txBody>
      </p:sp>
    </p:spTree>
    <p:extLst>
      <p:ext uri="{BB962C8B-B14F-4D97-AF65-F5344CB8AC3E}">
        <p14:creationId xmlns:p14="http://schemas.microsoft.com/office/powerpoint/2010/main" xmlns="" val="20758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38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62178" t="25108" r="4327" b="9721"/>
          <a:stretch/>
        </p:blipFill>
        <p:spPr bwMode="auto">
          <a:xfrm>
            <a:off x="88900" y="0"/>
            <a:ext cx="119634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257300"/>
            <a:ext cx="595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CATEGORY 2: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0" y="5197787"/>
            <a:ext cx="1110343" cy="4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9600" y="5691273"/>
            <a:ext cx="1690914" cy="4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69543" y="6242816"/>
            <a:ext cx="2619828" cy="4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1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48" y="968769"/>
            <a:ext cx="7628565" cy="5612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STEPS for </a:t>
            </a:r>
            <a:r>
              <a:rPr lang="en-US" u="sng" dirty="0" smtClean="0"/>
              <a:t>FACTORING</a:t>
            </a:r>
            <a:r>
              <a:rPr lang="en-US" b="1" u="sng" dirty="0" smtClean="0"/>
              <a:t>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a, b, and c of your trinomial.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/>
              <a:t>all factors of “</a:t>
            </a:r>
            <a:r>
              <a:rPr lang="en-US" dirty="0" err="1"/>
              <a:t>a</a:t>
            </a:r>
            <a:r>
              <a:rPr lang="en-US" b="1" dirty="0" err="1"/>
              <a:t>∙</a:t>
            </a:r>
            <a:r>
              <a:rPr lang="en-US" dirty="0" err="1"/>
              <a:t>c</a:t>
            </a:r>
            <a:r>
              <a:rPr lang="en-US" dirty="0"/>
              <a:t>” </a:t>
            </a:r>
            <a:r>
              <a:rPr lang="en-US" dirty="0" smtClean="0"/>
              <a:t>and </a:t>
            </a:r>
            <a:r>
              <a:rPr lang="en-US" dirty="0"/>
              <a:t>choose the pair that adds to give you ‘b”.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 </a:t>
            </a:r>
            <a:r>
              <a:rPr lang="en-US" dirty="0"/>
              <a:t>your trinomial, using the pair from Step #2 instead of “b</a:t>
            </a:r>
            <a:r>
              <a:rPr lang="en-US" dirty="0" smtClean="0"/>
              <a:t>”.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 </a:t>
            </a:r>
            <a:r>
              <a:rPr lang="en-US" dirty="0"/>
              <a:t>the first two and the last two terms.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Pull </a:t>
            </a:r>
            <a:r>
              <a:rPr lang="en-US" dirty="0"/>
              <a:t>out the GCF of each group.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Keep </a:t>
            </a:r>
            <a:r>
              <a:rPr lang="en-US" dirty="0"/>
              <a:t>one set of binomials </a:t>
            </a:r>
            <a:r>
              <a:rPr lang="en-US" dirty="0" smtClean="0"/>
              <a:t>and </a:t>
            </a:r>
            <a:r>
              <a:rPr lang="en-US" dirty="0"/>
              <a:t>put </a:t>
            </a:r>
            <a:r>
              <a:rPr lang="en-US" dirty="0" smtClean="0"/>
              <a:t>your GCFs together </a:t>
            </a:r>
            <a:r>
              <a:rPr lang="en-US" dirty="0"/>
              <a:t>for the second set.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Box </a:t>
            </a:r>
            <a:r>
              <a:rPr lang="en-US" dirty="0"/>
              <a:t>your final answer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6112" y="968768"/>
            <a:ext cx="4183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dirty="0"/>
              <a:t>.)  Factor:  x</a:t>
            </a:r>
            <a:r>
              <a:rPr lang="en-US" sz="3200" baseline="30000" dirty="0"/>
              <a:t>2</a:t>
            </a:r>
            <a:r>
              <a:rPr lang="en-US" sz="3200" dirty="0"/>
              <a:t> – 6x + 8 	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856112" y="968768"/>
            <a:ext cx="1" cy="5612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230" y="128070"/>
            <a:ext cx="9404723" cy="710130"/>
          </a:xfrm>
        </p:spPr>
        <p:txBody>
          <a:bodyPr/>
          <a:lstStyle/>
          <a:p>
            <a:pPr algn="ctr"/>
            <a:r>
              <a:rPr lang="en-US" b="1" dirty="0" smtClean="0"/>
              <a:t>Factoring Quadratic Expressions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14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34470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Factoring Quadratic Expressions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6579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EXAMPLE PROBLEMS:	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dirty="0" smtClean="0"/>
              <a:t>2</a:t>
            </a:r>
            <a:r>
              <a:rPr lang="en-US" sz="3200" dirty="0"/>
              <a:t>.)  x</a:t>
            </a:r>
            <a:r>
              <a:rPr lang="en-US" sz="3200" baseline="30000" dirty="0"/>
              <a:t>2</a:t>
            </a:r>
            <a:r>
              <a:rPr lang="en-US" sz="3200" dirty="0"/>
              <a:t> – 3x + 2	</a:t>
            </a:r>
            <a:r>
              <a:rPr lang="en-US" sz="3200" dirty="0" smtClean="0"/>
              <a:t>			3</a:t>
            </a:r>
            <a:r>
              <a:rPr lang="en-US" sz="3200" dirty="0"/>
              <a:t>.)  2x</a:t>
            </a:r>
            <a:r>
              <a:rPr lang="en-US" sz="3200" baseline="30000" dirty="0"/>
              <a:t>2</a:t>
            </a:r>
            <a:r>
              <a:rPr lang="en-US" sz="3200" dirty="0"/>
              <a:t> – 13x + </a:t>
            </a:r>
            <a:r>
              <a:rPr lang="en-US" sz="3200" dirty="0" smtClean="0"/>
              <a:t>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660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2179" t="22436" r="4487" b="9722"/>
          <a:stretch/>
        </p:blipFill>
        <p:spPr bwMode="auto">
          <a:xfrm>
            <a:off x="177800" y="0"/>
            <a:ext cx="118237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57300"/>
            <a:ext cx="595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CATEGORY 3: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7657" y="5183273"/>
            <a:ext cx="1008744" cy="4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39029" y="5749330"/>
            <a:ext cx="2866571" cy="4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5749330"/>
            <a:ext cx="2140857" cy="4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93772" y="6257331"/>
            <a:ext cx="1516742" cy="4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0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12192000" cy="51435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2085033"/>
              </p:ext>
            </p:extLst>
          </p:nvPr>
        </p:nvGraphicFramePr>
        <p:xfrm>
          <a:off x="266700" y="1714500"/>
          <a:ext cx="11671300" cy="5171440"/>
        </p:xfrm>
        <a:graphic>
          <a:graphicData uri="http://schemas.openxmlformats.org/drawingml/2006/table">
            <a:tbl>
              <a:tblPr/>
              <a:tblGrid>
                <a:gridCol w="11671300"/>
              </a:tblGrid>
              <a:tr h="51714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</a:rPr>
                        <a:t>We’ve got one more case, so we have to take a look.</a:t>
                      </a: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We 'bout to factor the case with two signs</a:t>
                      </a: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This one’s the hardest, so listen to my rhyme </a:t>
                      </a: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If you got </a:t>
                      </a:r>
                      <a:r>
                        <a:rPr lang="en-US" sz="3200" b="1" dirty="0">
                          <a:solidFill>
                            <a:srgbClr val="760096"/>
                          </a:solidFill>
                          <a:effectLst/>
                        </a:rPr>
                        <a:t>three terms</a:t>
                      </a:r>
                      <a:r>
                        <a:rPr lang="en-US" sz="3200" dirty="0">
                          <a:effectLst/>
                        </a:rPr>
                        <a:t> and </a:t>
                      </a:r>
                      <a:r>
                        <a:rPr lang="en-US" sz="3200" b="1" dirty="0">
                          <a:solidFill>
                            <a:srgbClr val="760096"/>
                          </a:solidFill>
                          <a:effectLst/>
                        </a:rPr>
                        <a:t>a minus at the end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The </a:t>
                      </a:r>
                      <a:r>
                        <a:rPr lang="en-US" sz="3200" b="1" dirty="0">
                          <a:solidFill>
                            <a:srgbClr val="760096"/>
                          </a:solidFill>
                          <a:effectLst/>
                        </a:rPr>
                        <a:t>signs will be different</a:t>
                      </a:r>
                      <a:r>
                        <a:rPr lang="en-US" sz="3200" dirty="0">
                          <a:effectLst/>
                        </a:rPr>
                        <a:t> where they go that depends</a:t>
                      </a: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The </a:t>
                      </a:r>
                      <a:r>
                        <a:rPr lang="en-US" sz="3200" b="1" dirty="0">
                          <a:solidFill>
                            <a:srgbClr val="760096"/>
                          </a:solidFill>
                          <a:effectLst/>
                        </a:rPr>
                        <a:t>larger of your number gets the sign from the middle</a:t>
                      </a:r>
                      <a:endParaRPr lang="en-US" sz="3200" dirty="0">
                        <a:effectLst/>
                      </a:endParaRP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This problem’s not too bad if you study just a little</a:t>
                      </a: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Now pick up your pencil</a:t>
                      </a: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I don’t want to hear you </a:t>
                      </a:r>
                      <a:r>
                        <a:rPr lang="en-US" sz="3200" dirty="0" err="1">
                          <a:effectLst/>
                        </a:rPr>
                        <a:t>fussin</a:t>
                      </a:r>
                      <a:r>
                        <a:rPr lang="en-US" sz="3200" dirty="0">
                          <a:effectLst/>
                        </a:rPr>
                        <a:t>’</a:t>
                      </a: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Teachers swear I got them students with the brains all a-</a:t>
                      </a:r>
                      <a:r>
                        <a:rPr lang="en-US" sz="3200" dirty="0" err="1">
                          <a:effectLst/>
                        </a:rPr>
                        <a:t>bustin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2863"/>
            <a:ext cx="9144000" cy="1062037"/>
          </a:xfrm>
        </p:spPr>
        <p:txBody>
          <a:bodyPr/>
          <a:lstStyle/>
          <a:p>
            <a:r>
              <a:rPr lang="en-US" dirty="0" smtClean="0"/>
              <a:t>Teach Me How to Factor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998538"/>
            <a:ext cx="9144000" cy="588962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www.youtube.com/watch?v=OFSrINhfNsQ</a:t>
            </a:r>
            <a:r>
              <a:rPr lang="en-US" dirty="0" smtClean="0"/>
              <a:t> (2:26)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08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6113" y="1246472"/>
            <a:ext cx="405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dirty="0"/>
              <a:t>.)  Factor: </a:t>
            </a:r>
            <a:r>
              <a:rPr lang="en-US" sz="3200" dirty="0" smtClean="0"/>
              <a:t> </a:t>
            </a:r>
            <a:r>
              <a:rPr lang="en-US" sz="3200" dirty="0"/>
              <a:t>x</a:t>
            </a:r>
            <a:r>
              <a:rPr lang="en-US" sz="3200" baseline="30000" dirty="0"/>
              <a:t>2</a:t>
            </a:r>
            <a:r>
              <a:rPr lang="en-US" sz="3200" dirty="0"/>
              <a:t> - 2x – 15</a:t>
            </a:r>
          </a:p>
          <a:p>
            <a:r>
              <a:rPr lang="en-US" sz="3200" dirty="0"/>
              <a:t>	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856113" y="1357459"/>
            <a:ext cx="0" cy="5223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27547" y="1246472"/>
            <a:ext cx="7628565" cy="561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/>
              <a:t>STEPS for FACTORING</a:t>
            </a:r>
            <a:r>
              <a:rPr lang="en-US" b="1" u="sng" dirty="0" smtClean="0"/>
              <a:t>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a, b, and c of your trinomial.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all factors of “</a:t>
            </a:r>
            <a:r>
              <a:rPr lang="en-US" dirty="0" err="1" smtClean="0"/>
              <a:t>a</a:t>
            </a:r>
            <a:r>
              <a:rPr lang="en-US" b="1" dirty="0" err="1" smtClean="0"/>
              <a:t>∙</a:t>
            </a:r>
            <a:r>
              <a:rPr lang="en-US" dirty="0" err="1" smtClean="0"/>
              <a:t>c</a:t>
            </a:r>
            <a:r>
              <a:rPr lang="en-US" dirty="0" smtClean="0"/>
              <a:t>” and choose the pair that adds to give you ‘b”.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 your trinomial, using the pair from Step #2 instead of “b”.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 the first two and the last two terms.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Pull out the GCF of each group.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Keep one set of binomials and put your GCFs together for the second set.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Box your final answer!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230" y="128070"/>
            <a:ext cx="9404723" cy="710130"/>
          </a:xfrm>
        </p:spPr>
        <p:txBody>
          <a:bodyPr/>
          <a:lstStyle/>
          <a:p>
            <a:pPr algn="ctr"/>
            <a:r>
              <a:rPr lang="en-US" b="1" dirty="0" smtClean="0"/>
              <a:t>Factoring Quadratic Expressions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9276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34470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Factoring Quadratic Expressions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6579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EXAMPLE PROBLEMS	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dirty="0" smtClean="0"/>
              <a:t>2</a:t>
            </a:r>
            <a:r>
              <a:rPr lang="en-US" sz="3200" dirty="0"/>
              <a:t>.) 3x</a:t>
            </a:r>
            <a:r>
              <a:rPr lang="en-US" sz="3200" baseline="30000" dirty="0"/>
              <a:t>2</a:t>
            </a:r>
            <a:r>
              <a:rPr lang="en-US" sz="3200" dirty="0"/>
              <a:t> + x – 10		</a:t>
            </a:r>
            <a:r>
              <a:rPr lang="en-US" sz="3200" dirty="0" smtClean="0"/>
              <a:t>		3</a:t>
            </a:r>
            <a:r>
              <a:rPr lang="en-US" sz="3200" dirty="0"/>
              <a:t>.) </a:t>
            </a:r>
            <a:r>
              <a:rPr lang="en-US" sz="3200" dirty="0" smtClean="0"/>
              <a:t>5x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/>
              <a:t>- 7x – 6</a:t>
            </a:r>
          </a:p>
          <a:p>
            <a:pPr marL="457200" lvl="1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39284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ouseandhomelover.com/wp-content/uploads/2014/07/baby-crib-design-77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54660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232" y="88900"/>
            <a:ext cx="6533968" cy="71514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Let’s Apply!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Mr. Leichner is building a crib for his </a:t>
            </a:r>
            <a:r>
              <a:rPr lang="en-US" sz="3600" dirty="0" smtClean="0"/>
              <a:t>7 month old </a:t>
            </a:r>
            <a:r>
              <a:rPr lang="en-US" sz="3600" dirty="0" smtClean="0"/>
              <a:t>baby Jillian. The crib will have a surface area of 3x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+20x – 7. </a:t>
            </a:r>
            <a:r>
              <a:rPr lang="en-US" sz="2400" i="1" dirty="0" smtClean="0"/>
              <a:t>Jillian is sick with a 103.7 fever, so Mr. </a:t>
            </a:r>
            <a:r>
              <a:rPr lang="en-US" sz="2400" i="1" dirty="0" err="1" smtClean="0"/>
              <a:t>Leichner</a:t>
            </a:r>
            <a:r>
              <a:rPr lang="en-US" sz="2400" i="1" dirty="0" smtClean="0"/>
              <a:t> is home with the baby. Sign the Get Well card to make her better!!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are the length and width of the crib? 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would the area of the crib be if x = 3 in?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615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2" y="0"/>
            <a:ext cx="10515600" cy="971306"/>
          </a:xfrm>
        </p:spPr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38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731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ALGEBRA CONNECT!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809624"/>
            <a:ext cx="12017829" cy="5808889"/>
          </a:xfrm>
        </p:spPr>
        <p:txBody>
          <a:bodyPr>
            <a:noAutofit/>
          </a:bodyPr>
          <a:lstStyle/>
          <a:p>
            <a:r>
              <a:rPr lang="en-US" sz="3000" dirty="0" smtClean="0"/>
              <a:t>You vs. everyone in your team.</a:t>
            </a:r>
          </a:p>
          <a:p>
            <a:r>
              <a:rPr lang="en-US" sz="3000" dirty="0" smtClean="0"/>
              <a:t>Your goal is to factor enough squares to get a BINGO (6 horizontal, 6 vertical, or 6 diagonal) before anyone else at your team does.</a:t>
            </a:r>
          </a:p>
          <a:p>
            <a:r>
              <a:rPr lang="en-US" sz="3000" dirty="0" smtClean="0"/>
              <a:t>Roll the dice twice –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roll corresponds to the row,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roll corresponds to the column. The cross section is the problem you have to factor.</a:t>
            </a:r>
          </a:p>
          <a:p>
            <a:r>
              <a:rPr lang="en-US" sz="3000" dirty="0" smtClean="0"/>
              <a:t>The first problem will be decided by Ms. Santos. </a:t>
            </a:r>
            <a:r>
              <a:rPr lang="en-US" sz="3000" i="1" dirty="0" smtClean="0"/>
              <a:t>Everyone starts on the same problem!</a:t>
            </a:r>
          </a:p>
          <a:p>
            <a:r>
              <a:rPr lang="en-US" sz="3000" dirty="0" smtClean="0"/>
              <a:t>Once you finish the problem, grab the dice and roll for your next problem. </a:t>
            </a:r>
          </a:p>
          <a:p>
            <a:r>
              <a:rPr lang="en-US" sz="3000" dirty="0" smtClean="0"/>
              <a:t>First person at each team to get BINGO and have them all correct, wins 5 College Credits!</a:t>
            </a:r>
          </a:p>
          <a:p>
            <a:r>
              <a:rPr lang="en-US" sz="3000" i="1" dirty="0" smtClean="0"/>
              <a:t>Work can be done in the boxes themselves or on page 3 of your notebook.</a:t>
            </a:r>
            <a:endParaRPr lang="en-US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2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Partner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016000"/>
            <a:ext cx="11671300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1. The area of a rectangle is 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+ 7x + 6. What are the length and the width?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2. The area of a triangle is ½(2x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+5x+3). What are the height and base of the triangle?</a:t>
            </a:r>
          </a:p>
        </p:txBody>
      </p:sp>
    </p:spTree>
    <p:extLst>
      <p:ext uri="{BB962C8B-B14F-4D97-AF65-F5344CB8AC3E}">
        <p14:creationId xmlns:p14="http://schemas.microsoft.com/office/powerpoint/2010/main" xmlns="" val="5188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Independent</a:t>
            </a:r>
            <a:r>
              <a:rPr lang="en-US" dirty="0" smtClean="0"/>
              <a:t> </a:t>
            </a:r>
            <a:r>
              <a:rPr lang="en-US" b="1" dirty="0" smtClean="0"/>
              <a:t>Practice</a:t>
            </a:r>
            <a:br>
              <a:rPr lang="en-US" b="1" dirty="0" smtClean="0"/>
            </a:br>
            <a:r>
              <a:rPr lang="en-US" dirty="0" smtClean="0"/>
              <a:t>(Girls do odds, Boys do evens)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690688"/>
            <a:ext cx="3606800" cy="46021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</a:rPr>
              <a:t>c</a:t>
            </a:r>
            <a:r>
              <a:rPr lang="en-US" sz="4000" baseline="30000" dirty="0" smtClean="0">
                <a:solidFill>
                  <a:srgbClr val="7030A0"/>
                </a:solidFill>
              </a:rPr>
              <a:t>2</a:t>
            </a:r>
            <a:r>
              <a:rPr lang="en-US" sz="4000" dirty="0" smtClean="0">
                <a:solidFill>
                  <a:srgbClr val="7030A0"/>
                </a:solidFill>
              </a:rPr>
              <a:t> + 12c + 35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FF6600"/>
                </a:solidFill>
              </a:rPr>
              <a:t>5x</a:t>
            </a:r>
            <a:r>
              <a:rPr lang="en-US" sz="4000" baseline="30000" dirty="0" smtClean="0">
                <a:solidFill>
                  <a:srgbClr val="FF6600"/>
                </a:solidFill>
              </a:rPr>
              <a:t>2</a:t>
            </a:r>
            <a:r>
              <a:rPr lang="en-US" sz="4000" dirty="0" smtClean="0">
                <a:solidFill>
                  <a:srgbClr val="FF6600"/>
                </a:solidFill>
              </a:rPr>
              <a:t> – 13x + 6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</a:rPr>
              <a:t>2x</a:t>
            </a:r>
            <a:r>
              <a:rPr lang="en-US" sz="4000" baseline="30000" dirty="0" smtClean="0">
                <a:solidFill>
                  <a:srgbClr val="7030A0"/>
                </a:solidFill>
              </a:rPr>
              <a:t>2</a:t>
            </a:r>
            <a:r>
              <a:rPr lang="en-US" sz="4000" dirty="0" smtClean="0">
                <a:solidFill>
                  <a:srgbClr val="7030A0"/>
                </a:solidFill>
              </a:rPr>
              <a:t> - x – 3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FF6600"/>
                </a:solidFill>
              </a:rPr>
              <a:t>x</a:t>
            </a:r>
            <a:r>
              <a:rPr lang="en-US" sz="4000" baseline="30000" dirty="0" smtClean="0">
                <a:solidFill>
                  <a:srgbClr val="FF6600"/>
                </a:solidFill>
              </a:rPr>
              <a:t>2</a:t>
            </a:r>
            <a:r>
              <a:rPr lang="en-US" sz="4000" dirty="0" smtClean="0">
                <a:solidFill>
                  <a:srgbClr val="FF6600"/>
                </a:solidFill>
              </a:rPr>
              <a:t> + 12x + 20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1600" y="1690688"/>
            <a:ext cx="474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4000" dirty="0">
                <a:solidFill>
                  <a:srgbClr val="7030A0"/>
                </a:solidFill>
              </a:rPr>
              <a:t>4x</a:t>
            </a:r>
            <a:r>
              <a:rPr lang="en-US" sz="4000" baseline="30000" dirty="0">
                <a:solidFill>
                  <a:srgbClr val="7030A0"/>
                </a:solidFill>
              </a:rPr>
              <a:t>2</a:t>
            </a:r>
            <a:r>
              <a:rPr lang="en-US" sz="4000" dirty="0">
                <a:solidFill>
                  <a:srgbClr val="7030A0"/>
                </a:solidFill>
              </a:rPr>
              <a:t> - 21x + 5</a:t>
            </a:r>
            <a:r>
              <a:rPr lang="en-US" sz="4000" dirty="0"/>
              <a:t>	</a:t>
            </a:r>
          </a:p>
          <a:p>
            <a:pPr marL="742950" indent="-742950">
              <a:buFont typeface="+mj-lt"/>
              <a:buAutoNum type="arabicPeriod" startAt="5"/>
            </a:pPr>
            <a:endParaRPr lang="en-US" sz="4000" dirty="0" smtClean="0"/>
          </a:p>
          <a:p>
            <a:pPr marL="742950" indent="-742950">
              <a:buFont typeface="+mj-lt"/>
              <a:buAutoNum type="arabicPeriod" startAt="5"/>
            </a:pPr>
            <a:r>
              <a:rPr lang="en-US" sz="4000" dirty="0" smtClean="0">
                <a:solidFill>
                  <a:srgbClr val="FF6600"/>
                </a:solidFill>
              </a:rPr>
              <a:t>x</a:t>
            </a:r>
            <a:r>
              <a:rPr lang="en-US" sz="4000" baseline="30000" dirty="0" smtClean="0">
                <a:solidFill>
                  <a:srgbClr val="FF6600"/>
                </a:solidFill>
              </a:rPr>
              <a:t>2</a:t>
            </a:r>
            <a:r>
              <a:rPr lang="en-US" sz="4000" dirty="0" smtClean="0">
                <a:solidFill>
                  <a:srgbClr val="FF6600"/>
                </a:solidFill>
              </a:rPr>
              <a:t> </a:t>
            </a:r>
            <a:r>
              <a:rPr lang="en-US" sz="4000" dirty="0">
                <a:solidFill>
                  <a:srgbClr val="FF6600"/>
                </a:solidFill>
              </a:rPr>
              <a:t>+ 2x – 15</a:t>
            </a:r>
          </a:p>
          <a:p>
            <a:pPr marL="742950" indent="-742950">
              <a:buFont typeface="+mj-lt"/>
              <a:buAutoNum type="arabicPeriod" startAt="5"/>
            </a:pPr>
            <a:endParaRPr lang="en-US" sz="4000" dirty="0" smtClean="0"/>
          </a:p>
          <a:p>
            <a:pPr marL="742950" indent="-742950">
              <a:buFont typeface="+mj-lt"/>
              <a:buAutoNum type="arabicPeriod" startAt="5"/>
            </a:pPr>
            <a:r>
              <a:rPr lang="en-US" sz="4000" dirty="0" smtClean="0">
                <a:solidFill>
                  <a:srgbClr val="7030A0"/>
                </a:solidFill>
              </a:rPr>
              <a:t>x</a:t>
            </a:r>
            <a:r>
              <a:rPr lang="en-US" sz="4000" baseline="30000" dirty="0" smtClean="0">
                <a:solidFill>
                  <a:srgbClr val="7030A0"/>
                </a:solidFill>
              </a:rPr>
              <a:t>2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– 16x + 64</a:t>
            </a:r>
          </a:p>
          <a:p>
            <a:pPr marL="742950" indent="-742950">
              <a:buFont typeface="+mj-lt"/>
              <a:buAutoNum type="arabicPeriod" startAt="5"/>
            </a:pPr>
            <a:endParaRPr lang="en-US" sz="4000" dirty="0" smtClean="0"/>
          </a:p>
          <a:p>
            <a:pPr marL="742950" indent="-742950">
              <a:buFont typeface="+mj-lt"/>
              <a:buAutoNum type="arabicPeriod" startAt="5"/>
            </a:pPr>
            <a:r>
              <a:rPr lang="en-US" sz="4000" dirty="0" smtClean="0">
                <a:solidFill>
                  <a:srgbClr val="FF6600"/>
                </a:solidFill>
              </a:rPr>
              <a:t>5x</a:t>
            </a:r>
            <a:r>
              <a:rPr lang="en-US" sz="4000" baseline="30000" dirty="0" smtClean="0">
                <a:solidFill>
                  <a:srgbClr val="FF6600"/>
                </a:solidFill>
              </a:rPr>
              <a:t>2</a:t>
            </a:r>
            <a:r>
              <a:rPr lang="en-US" sz="4000" dirty="0" smtClean="0">
                <a:solidFill>
                  <a:srgbClr val="FF6600"/>
                </a:solidFill>
              </a:rPr>
              <a:t> </a:t>
            </a:r>
            <a:r>
              <a:rPr lang="en-US" sz="4000" dirty="0">
                <a:solidFill>
                  <a:srgbClr val="FF6600"/>
                </a:solidFill>
              </a:rPr>
              <a:t>+ 8x + 3</a:t>
            </a:r>
          </a:p>
        </p:txBody>
      </p:sp>
    </p:spTree>
    <p:extLst>
      <p:ext uri="{BB962C8B-B14F-4D97-AF65-F5344CB8AC3E}">
        <p14:creationId xmlns:p14="http://schemas.microsoft.com/office/powerpoint/2010/main" xmlns="" val="14749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NONE, but if you want to get a head start on tomorrow’s homework…</a:t>
            </a:r>
            <a:endParaRPr lang="en-US" dirty="0" smtClean="0"/>
          </a:p>
          <a:p>
            <a:r>
              <a:rPr lang="en-US" dirty="0" smtClean="0"/>
              <a:t>#3 Factoring Quadratics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6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381000"/>
            <a:ext cx="9404723" cy="889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Exit Ticket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70000"/>
            <a:ext cx="11506200" cy="532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Two community gardens are being built outside Freshman Academy. The area of the first garden is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20x</a:t>
            </a:r>
            <a:r>
              <a:rPr lang="en-US" sz="3200" b="1" baseline="30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– 63x + 36.  The second community garden has an area of 2x</a:t>
            </a:r>
            <a:r>
              <a:rPr lang="en-US" sz="3200" b="1" baseline="30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+ 9x + 4.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By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how much is the perimeter of the first garden larger than the perimeter of the second garden?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Write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3-sentence email to National Community Garden Association asking for the correct length of wood you will need to build a fence surrounding both gardens. Assume x is 2 feet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Glue notes onto page 3.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6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eaceablekingdom.com/Images/ProductImages/c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7693" y="3492565"/>
            <a:ext cx="5144307" cy="33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34470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Go Fish!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 smtClean="0"/>
              <a:t>Let’s play Go Fish!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 smtClean="0"/>
              <a:t>In your teams, deal out the cards and play go fish with quadratics!</a:t>
            </a:r>
          </a:p>
        </p:txBody>
      </p:sp>
    </p:spTree>
    <p:extLst>
      <p:ext uri="{BB962C8B-B14F-4D97-AF65-F5344CB8AC3E}">
        <p14:creationId xmlns:p14="http://schemas.microsoft.com/office/powerpoint/2010/main" xmlns="" val="1978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Polynomials &amp; Quadratics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#3 Factoring Quadratics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75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Launch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0982"/>
            <a:ext cx="8946541" cy="46274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Expressions like 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+ 3x + 2 have a special name. What is that name?</a:t>
            </a:r>
          </a:p>
          <a:p>
            <a:endParaRPr lang="en-US" sz="3200" dirty="0"/>
          </a:p>
          <a:p>
            <a:r>
              <a:rPr lang="en-US" sz="3200" dirty="0" smtClean="0"/>
              <a:t>Quadratic!</a:t>
            </a:r>
          </a:p>
          <a:p>
            <a:endParaRPr lang="en-US" sz="3200" dirty="0"/>
          </a:p>
          <a:p>
            <a:r>
              <a:rPr lang="en-US" sz="3200" dirty="0" smtClean="0"/>
              <a:t>Write down everything you know about these kinds of expressions.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419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Factoring Quadratic Expressions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Today we are going to relearn how to factor quadratic expressions.</a:t>
            </a:r>
          </a:p>
          <a:p>
            <a:endParaRPr lang="en-US" sz="3200" dirty="0"/>
          </a:p>
          <a:p>
            <a:r>
              <a:rPr lang="en-US" sz="3200" dirty="0" smtClean="0"/>
              <a:t>You may have learned this before, but we’re going to really focus on understanding the process.</a:t>
            </a:r>
          </a:p>
        </p:txBody>
      </p:sp>
    </p:spTree>
    <p:extLst>
      <p:ext uri="{BB962C8B-B14F-4D97-AF65-F5344CB8AC3E}">
        <p14:creationId xmlns:p14="http://schemas.microsoft.com/office/powerpoint/2010/main" xmlns="" val="19899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34470"/>
            <a:ext cx="9404723" cy="1400530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 smtClean="0"/>
              <a:t>Standard Form = </a:t>
            </a:r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r>
              <a:rPr lang="en-US" sz="6000" b="1" dirty="0" smtClean="0"/>
              <a:t>x</a:t>
            </a:r>
            <a:r>
              <a:rPr lang="en-US" sz="6600" b="1" baseline="30000" dirty="0" smtClean="0"/>
              <a:t>2</a:t>
            </a:r>
            <a:r>
              <a:rPr lang="en-US" sz="6000" b="1" dirty="0" smtClean="0"/>
              <a:t> + </a:t>
            </a:r>
            <a:r>
              <a:rPr lang="en-US" sz="6000" b="1" dirty="0" err="1" smtClean="0">
                <a:solidFill>
                  <a:srgbClr val="00B050"/>
                </a:solidFill>
              </a:rPr>
              <a:t>B</a:t>
            </a:r>
            <a:r>
              <a:rPr lang="en-US" sz="6000" b="1" dirty="0" err="1" smtClean="0"/>
              <a:t>x</a:t>
            </a:r>
            <a:r>
              <a:rPr lang="en-US" sz="6000" b="1" dirty="0" smtClean="0"/>
              <a:t> + </a:t>
            </a:r>
            <a:r>
              <a:rPr lang="en-US" sz="6000" b="1" dirty="0" smtClean="0">
                <a:solidFill>
                  <a:srgbClr val="FFC000"/>
                </a:solidFill>
              </a:rPr>
              <a:t>C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A, B, and C are the coefficients</a:t>
            </a:r>
          </a:p>
          <a:p>
            <a:pPr lvl="1"/>
            <a:r>
              <a:rPr lang="en-US" sz="3200" dirty="0" smtClean="0"/>
              <a:t>A cannot be 0</a:t>
            </a:r>
          </a:p>
          <a:p>
            <a:r>
              <a:rPr lang="en-US" sz="3600" dirty="0" smtClean="0"/>
              <a:t>x is the variable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0554" y="633046"/>
            <a:ext cx="4841631" cy="112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pix.com/show/imgs/23e1dad55379ccbedea86391f3b91fa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 Me How to Factor!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http://wmhsmath2santos.weebly.com/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6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209" t="25949" r="4071" b="8552"/>
          <a:stretch/>
        </p:blipFill>
        <p:spPr>
          <a:xfrm>
            <a:off x="150766" y="0"/>
            <a:ext cx="117685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1257300"/>
            <a:ext cx="595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CATEGORY 1: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629" y="5103445"/>
            <a:ext cx="1103086" cy="4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55028" y="5633216"/>
            <a:ext cx="1444171" cy="4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73485" y="6177502"/>
            <a:ext cx="2387599" cy="4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2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30" y="128070"/>
            <a:ext cx="9404723" cy="710130"/>
          </a:xfrm>
        </p:spPr>
        <p:txBody>
          <a:bodyPr/>
          <a:lstStyle/>
          <a:p>
            <a:pPr algn="ctr"/>
            <a:r>
              <a:rPr lang="en-US" b="1" dirty="0" smtClean="0"/>
              <a:t>Factoring Quadratic Expressions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48" y="849460"/>
            <a:ext cx="7628565" cy="97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STEPS for </a:t>
            </a:r>
            <a:r>
              <a:rPr lang="en-US" u="sng" dirty="0" smtClean="0"/>
              <a:t>FACTORING</a:t>
            </a:r>
            <a:r>
              <a:rPr lang="en-US" b="1" u="sng" dirty="0" smtClean="0"/>
              <a:t>: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A, B, </a:t>
            </a:r>
            <a:r>
              <a:rPr lang="en-US" sz="2400" dirty="0"/>
              <a:t>and </a:t>
            </a:r>
            <a:r>
              <a:rPr lang="en-US" sz="2400" dirty="0" smtClean="0"/>
              <a:t>C </a:t>
            </a:r>
            <a:r>
              <a:rPr lang="en-US" sz="2400" dirty="0"/>
              <a:t>of your trinomial.</a:t>
            </a:r>
            <a:endParaRPr lang="en-US" dirty="0"/>
          </a:p>
          <a:p>
            <a:pPr marL="457200" lvl="1" indent="0">
              <a:buNone/>
            </a:pPr>
            <a:endParaRPr lang="en-US" sz="3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85298" y="1244600"/>
            <a:ext cx="3889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1.)  Factor:  x</a:t>
            </a:r>
            <a:r>
              <a:rPr lang="en-US" sz="3200" baseline="30000" dirty="0"/>
              <a:t>2</a:t>
            </a:r>
            <a:r>
              <a:rPr lang="en-US" sz="3200" dirty="0"/>
              <a:t> + 6x + 8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856113" y="1357459"/>
            <a:ext cx="0" cy="5223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7548" y="1748470"/>
            <a:ext cx="762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400" dirty="0" smtClean="0"/>
              <a:t>  Find </a:t>
            </a:r>
            <a:r>
              <a:rPr lang="en-US" sz="2400" dirty="0"/>
              <a:t>all factors of “</a:t>
            </a:r>
            <a:r>
              <a:rPr lang="en-US" sz="2400" dirty="0" err="1"/>
              <a:t>a</a:t>
            </a:r>
            <a:r>
              <a:rPr lang="en-US" sz="2400" b="1" dirty="0" err="1"/>
              <a:t>∙</a:t>
            </a:r>
            <a:r>
              <a:rPr lang="en-US" sz="2400" dirty="0" err="1"/>
              <a:t>c</a:t>
            </a:r>
            <a:r>
              <a:rPr lang="en-US" sz="2400" dirty="0"/>
              <a:t>” (two numbers that multiply to 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400" dirty="0" smtClean="0"/>
              <a:t>  give </a:t>
            </a:r>
            <a:r>
              <a:rPr lang="en-US" sz="2400" dirty="0"/>
              <a:t>you “c”) and choose the pair that adds or subtracts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 </a:t>
            </a:r>
            <a:r>
              <a:rPr lang="en-US" sz="2400" dirty="0"/>
              <a:t>give you “b</a:t>
            </a:r>
            <a:r>
              <a:rPr lang="en-US" sz="2400" dirty="0" smtClean="0"/>
              <a:t>”.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7548" y="2821727"/>
            <a:ext cx="762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Rewrite your trinomial, using the pair from Step #2 instead of “b”. (Keep “a” and “c” the same</a:t>
            </a:r>
            <a:r>
              <a:rPr lang="en-US" sz="2400" dirty="0" smtClean="0"/>
              <a:t>!)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1016" y="3599949"/>
            <a:ext cx="765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Group the first two and the last two terms</a:t>
            </a:r>
            <a:r>
              <a:rPr lang="en-US" sz="24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061614"/>
            <a:ext cx="762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dirty="0"/>
              <a:t>Pull out the GCF of each group. (*You should end up with the same polynomials in both sets of parenthesis</a:t>
            </a:r>
            <a:r>
              <a:rPr lang="en-US" sz="2400" dirty="0" smtClean="0"/>
              <a:t>!)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7548" y="4754111"/>
            <a:ext cx="761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400" dirty="0"/>
              <a:t>Keep one set of binomials (inside the parenthesis) and put your GCFs (outside terms) together for the second set</a:t>
            </a:r>
            <a:r>
              <a:rPr lang="en-US" sz="24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814" y="5832187"/>
            <a:ext cx="761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400" dirty="0"/>
              <a:t>Box your final answer!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600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9" grpId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1072</Words>
  <Application>Microsoft Office PowerPoint</Application>
  <PresentationFormat>Custom</PresentationFormat>
  <Paragraphs>139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ANNOUNCEMENTS -Pick up materials from       front desk  - Take out HW to be stamped</vt:lpstr>
      <vt:lpstr>Homework Questions?</vt:lpstr>
      <vt:lpstr>Unit 1: Polynomials &amp; Quadratics</vt:lpstr>
      <vt:lpstr>Launch </vt:lpstr>
      <vt:lpstr>Factoring Quadratic Expressions</vt:lpstr>
      <vt:lpstr>Standard Form = Ax2 + Bx + C</vt:lpstr>
      <vt:lpstr>Teach Me How to Factor!</vt:lpstr>
      <vt:lpstr>Slide 8</vt:lpstr>
      <vt:lpstr>Factoring Quadratic Expressions</vt:lpstr>
      <vt:lpstr>Factoring Quadratic Expressions</vt:lpstr>
      <vt:lpstr>BRAIN BREAK</vt:lpstr>
      <vt:lpstr>Slide 12</vt:lpstr>
      <vt:lpstr>Factoring Quadratic Expressions</vt:lpstr>
      <vt:lpstr>Factoring Quadratic Expressions</vt:lpstr>
      <vt:lpstr>Slide 15</vt:lpstr>
      <vt:lpstr>Teach Me How to Factor</vt:lpstr>
      <vt:lpstr>Factoring Quadratic Expressions</vt:lpstr>
      <vt:lpstr>Factoring Quadratic Expressions</vt:lpstr>
      <vt:lpstr>Let’s Apply!</vt:lpstr>
      <vt:lpstr>BRAIN BREAK</vt:lpstr>
      <vt:lpstr>ALGEBRA CONNECT!</vt:lpstr>
      <vt:lpstr>Partner Practice</vt:lpstr>
      <vt:lpstr>Independent Practice (Girls do odds, Boys do evens)</vt:lpstr>
      <vt:lpstr>Homework</vt:lpstr>
      <vt:lpstr>Exit Ticket</vt:lpstr>
      <vt:lpstr>Go Fish!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Expressions &amp; Equations</dc:title>
  <dc:creator>Caroline Northedge</dc:creator>
  <cp:lastModifiedBy>francinec.santos</cp:lastModifiedBy>
  <cp:revision>91</cp:revision>
  <dcterms:created xsi:type="dcterms:W3CDTF">2014-08-09T22:22:26Z</dcterms:created>
  <dcterms:modified xsi:type="dcterms:W3CDTF">2015-01-27T21:01:11Z</dcterms:modified>
</cp:coreProperties>
</file>