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80" r:id="rId3"/>
    <p:sldId id="281" r:id="rId4"/>
    <p:sldId id="282" r:id="rId5"/>
    <p:sldId id="283" r:id="rId6"/>
    <p:sldId id="284" r:id="rId7"/>
    <p:sldId id="285" r:id="rId8"/>
    <p:sldId id="297" r:id="rId9"/>
    <p:sldId id="296" r:id="rId10"/>
    <p:sldId id="286" r:id="rId11"/>
    <p:sldId id="287" r:id="rId12"/>
    <p:sldId id="288" r:id="rId13"/>
    <p:sldId id="289" r:id="rId14"/>
    <p:sldId id="290" r:id="rId15"/>
    <p:sldId id="291" r:id="rId16"/>
    <p:sldId id="292" r:id="rId17"/>
    <p:sldId id="293" r:id="rId18"/>
    <p:sldId id="294" r:id="rId19"/>
    <p:sldId id="298" r:id="rId20"/>
    <p:sldId id="295" r:id="rId21"/>
    <p:sldId id="258" r:id="rId22"/>
    <p:sldId id="264" r:id="rId23"/>
    <p:sldId id="266" r:id="rId24"/>
    <p:sldId id="267" r:id="rId25"/>
    <p:sldId id="268" r:id="rId26"/>
    <p:sldId id="269" r:id="rId27"/>
    <p:sldId id="270" r:id="rId28"/>
    <p:sldId id="279"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48"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ADACF4-47C0-41FE-97EA-26B488C9E2A4}" type="datetimeFigureOut">
              <a:rPr lang="en-US" smtClean="0"/>
              <a:pPr/>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92ADF-1982-4E78-8AC7-C65888F3C8A5}" type="slidenum">
              <a:rPr lang="en-US" smtClean="0"/>
              <a:pPr/>
              <a:t>‹#›</a:t>
            </a:fld>
            <a:endParaRPr lang="en-US"/>
          </a:p>
        </p:txBody>
      </p:sp>
    </p:spTree>
    <p:extLst>
      <p:ext uri="{BB962C8B-B14F-4D97-AF65-F5344CB8AC3E}">
        <p14:creationId xmlns:p14="http://schemas.microsoft.com/office/powerpoint/2010/main" val="200046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DACF4-47C0-41FE-97EA-26B488C9E2A4}" type="datetimeFigureOut">
              <a:rPr lang="en-US" smtClean="0"/>
              <a:pPr/>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92ADF-1982-4E78-8AC7-C65888F3C8A5}" type="slidenum">
              <a:rPr lang="en-US" smtClean="0"/>
              <a:pPr/>
              <a:t>‹#›</a:t>
            </a:fld>
            <a:endParaRPr lang="en-US"/>
          </a:p>
        </p:txBody>
      </p:sp>
    </p:spTree>
    <p:extLst>
      <p:ext uri="{BB962C8B-B14F-4D97-AF65-F5344CB8AC3E}">
        <p14:creationId xmlns:p14="http://schemas.microsoft.com/office/powerpoint/2010/main" val="397535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DACF4-47C0-41FE-97EA-26B488C9E2A4}" type="datetimeFigureOut">
              <a:rPr lang="en-US" smtClean="0"/>
              <a:pPr/>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92ADF-1982-4E78-8AC7-C65888F3C8A5}" type="slidenum">
              <a:rPr lang="en-US" smtClean="0"/>
              <a:pPr/>
              <a:t>‹#›</a:t>
            </a:fld>
            <a:endParaRPr lang="en-US"/>
          </a:p>
        </p:txBody>
      </p:sp>
    </p:spTree>
    <p:extLst>
      <p:ext uri="{BB962C8B-B14F-4D97-AF65-F5344CB8AC3E}">
        <p14:creationId xmlns:p14="http://schemas.microsoft.com/office/powerpoint/2010/main" val="113447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DACF4-47C0-41FE-97EA-26B488C9E2A4}" type="datetimeFigureOut">
              <a:rPr lang="en-US" smtClean="0"/>
              <a:pPr/>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92ADF-1982-4E78-8AC7-C65888F3C8A5}" type="slidenum">
              <a:rPr lang="en-US" smtClean="0"/>
              <a:pPr/>
              <a:t>‹#›</a:t>
            </a:fld>
            <a:endParaRPr lang="en-US"/>
          </a:p>
        </p:txBody>
      </p:sp>
    </p:spTree>
    <p:extLst>
      <p:ext uri="{BB962C8B-B14F-4D97-AF65-F5344CB8AC3E}">
        <p14:creationId xmlns:p14="http://schemas.microsoft.com/office/powerpoint/2010/main" val="337392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ADACF4-47C0-41FE-97EA-26B488C9E2A4}" type="datetimeFigureOut">
              <a:rPr lang="en-US" smtClean="0"/>
              <a:pPr/>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92ADF-1982-4E78-8AC7-C65888F3C8A5}" type="slidenum">
              <a:rPr lang="en-US" smtClean="0"/>
              <a:pPr/>
              <a:t>‹#›</a:t>
            </a:fld>
            <a:endParaRPr lang="en-US"/>
          </a:p>
        </p:txBody>
      </p:sp>
    </p:spTree>
    <p:extLst>
      <p:ext uri="{BB962C8B-B14F-4D97-AF65-F5344CB8AC3E}">
        <p14:creationId xmlns:p14="http://schemas.microsoft.com/office/powerpoint/2010/main" val="80626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ADACF4-47C0-41FE-97EA-26B488C9E2A4}" type="datetimeFigureOut">
              <a:rPr lang="en-US" smtClean="0"/>
              <a:pPr/>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92ADF-1982-4E78-8AC7-C65888F3C8A5}" type="slidenum">
              <a:rPr lang="en-US" smtClean="0"/>
              <a:pPr/>
              <a:t>‹#›</a:t>
            </a:fld>
            <a:endParaRPr lang="en-US"/>
          </a:p>
        </p:txBody>
      </p:sp>
    </p:spTree>
    <p:extLst>
      <p:ext uri="{BB962C8B-B14F-4D97-AF65-F5344CB8AC3E}">
        <p14:creationId xmlns:p14="http://schemas.microsoft.com/office/powerpoint/2010/main" val="199246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ADACF4-47C0-41FE-97EA-26B488C9E2A4}" type="datetimeFigureOut">
              <a:rPr lang="en-US" smtClean="0"/>
              <a:pPr/>
              <a:t>2/22/2015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B92ADF-1982-4E78-8AC7-C65888F3C8A5}" type="slidenum">
              <a:rPr lang="en-US" smtClean="0"/>
              <a:pPr/>
              <a:t>‹#›</a:t>
            </a:fld>
            <a:endParaRPr lang="en-US"/>
          </a:p>
        </p:txBody>
      </p:sp>
    </p:spTree>
    <p:extLst>
      <p:ext uri="{BB962C8B-B14F-4D97-AF65-F5344CB8AC3E}">
        <p14:creationId xmlns:p14="http://schemas.microsoft.com/office/powerpoint/2010/main" val="168308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ADACF4-47C0-41FE-97EA-26B488C9E2A4}" type="datetimeFigureOut">
              <a:rPr lang="en-US" smtClean="0"/>
              <a:pPr/>
              <a:t>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B92ADF-1982-4E78-8AC7-C65888F3C8A5}" type="slidenum">
              <a:rPr lang="en-US" smtClean="0"/>
              <a:pPr/>
              <a:t>‹#›</a:t>
            </a:fld>
            <a:endParaRPr lang="en-US"/>
          </a:p>
        </p:txBody>
      </p:sp>
    </p:spTree>
    <p:extLst>
      <p:ext uri="{BB962C8B-B14F-4D97-AF65-F5344CB8AC3E}">
        <p14:creationId xmlns:p14="http://schemas.microsoft.com/office/powerpoint/2010/main" val="419577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DACF4-47C0-41FE-97EA-26B488C9E2A4}" type="datetimeFigureOut">
              <a:rPr lang="en-US" smtClean="0"/>
              <a:pPr/>
              <a:t>2/22/2015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B92ADF-1982-4E78-8AC7-C65888F3C8A5}" type="slidenum">
              <a:rPr lang="en-US" smtClean="0"/>
              <a:pPr/>
              <a:t>‹#›</a:t>
            </a:fld>
            <a:endParaRPr lang="en-US"/>
          </a:p>
        </p:txBody>
      </p:sp>
    </p:spTree>
    <p:extLst>
      <p:ext uri="{BB962C8B-B14F-4D97-AF65-F5344CB8AC3E}">
        <p14:creationId xmlns:p14="http://schemas.microsoft.com/office/powerpoint/2010/main" val="315783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DACF4-47C0-41FE-97EA-26B488C9E2A4}" type="datetimeFigureOut">
              <a:rPr lang="en-US" smtClean="0"/>
              <a:pPr/>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92ADF-1982-4E78-8AC7-C65888F3C8A5}" type="slidenum">
              <a:rPr lang="en-US" smtClean="0"/>
              <a:pPr/>
              <a:t>‹#›</a:t>
            </a:fld>
            <a:endParaRPr lang="en-US"/>
          </a:p>
        </p:txBody>
      </p:sp>
    </p:spTree>
    <p:extLst>
      <p:ext uri="{BB962C8B-B14F-4D97-AF65-F5344CB8AC3E}">
        <p14:creationId xmlns:p14="http://schemas.microsoft.com/office/powerpoint/2010/main" val="216390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DACF4-47C0-41FE-97EA-26B488C9E2A4}" type="datetimeFigureOut">
              <a:rPr lang="en-US" smtClean="0"/>
              <a:pPr/>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92ADF-1982-4E78-8AC7-C65888F3C8A5}" type="slidenum">
              <a:rPr lang="en-US" smtClean="0"/>
              <a:pPr/>
              <a:t>‹#›</a:t>
            </a:fld>
            <a:endParaRPr lang="en-US"/>
          </a:p>
        </p:txBody>
      </p:sp>
    </p:spTree>
    <p:extLst>
      <p:ext uri="{BB962C8B-B14F-4D97-AF65-F5344CB8AC3E}">
        <p14:creationId xmlns:p14="http://schemas.microsoft.com/office/powerpoint/2010/main" val="236272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DACF4-47C0-41FE-97EA-26B488C9E2A4}" type="datetimeFigureOut">
              <a:rPr lang="en-US" smtClean="0"/>
              <a:pPr/>
              <a:t>2/22/2015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92ADF-1982-4E78-8AC7-C65888F3C8A5}" type="slidenum">
              <a:rPr lang="en-US" smtClean="0"/>
              <a:pPr/>
              <a:t>‹#›</a:t>
            </a:fld>
            <a:endParaRPr lang="en-US"/>
          </a:p>
        </p:txBody>
      </p:sp>
    </p:spTree>
    <p:extLst>
      <p:ext uri="{BB962C8B-B14F-4D97-AF65-F5344CB8AC3E}">
        <p14:creationId xmlns:p14="http://schemas.microsoft.com/office/powerpoint/2010/main" val="3728359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81143" y="8561"/>
            <a:ext cx="3410857" cy="2500178"/>
          </a:xfrm>
        </p:spPr>
        <p:txBody>
          <a:bodyPr>
            <a:noAutofit/>
          </a:bodyPr>
          <a:lstStyle/>
          <a:p>
            <a:pPr algn="l"/>
            <a:r>
              <a:rPr lang="en-US" sz="3000" b="1" u="sng" dirty="0" smtClean="0">
                <a:solidFill>
                  <a:srgbClr val="0070C0"/>
                </a:solidFill>
              </a:rPr>
              <a:t>ANNOUNCEMENTS</a:t>
            </a:r>
            <a:br>
              <a:rPr lang="en-US" sz="3000" b="1" u="sng" dirty="0" smtClean="0">
                <a:solidFill>
                  <a:srgbClr val="0070C0"/>
                </a:solidFill>
              </a:rPr>
            </a:br>
            <a:r>
              <a:rPr lang="en-US" sz="3000" dirty="0" smtClean="0">
                <a:solidFill>
                  <a:srgbClr val="0070C0"/>
                </a:solidFill>
              </a:rPr>
              <a:t>-Pick up your assigned calculator</a:t>
            </a:r>
            <a:r>
              <a:rPr lang="en-US" sz="3000" dirty="0">
                <a:solidFill>
                  <a:srgbClr val="0070C0"/>
                </a:solidFill>
              </a:rPr>
              <a:t/>
            </a:r>
            <a:br>
              <a:rPr lang="en-US" sz="3000" dirty="0">
                <a:solidFill>
                  <a:srgbClr val="0070C0"/>
                </a:solidFill>
              </a:rPr>
            </a:br>
            <a:r>
              <a:rPr lang="en-US" sz="3000" dirty="0" smtClean="0">
                <a:solidFill>
                  <a:srgbClr val="0070C0"/>
                </a:solidFill>
              </a:rPr>
              <a:t>-Take your HW out to stamp</a:t>
            </a:r>
            <a:endParaRPr lang="en-US" sz="3000" b="1" i="1" dirty="0">
              <a:solidFill>
                <a:srgbClr val="00B050"/>
              </a:solidFill>
            </a:endParaRPr>
          </a:p>
        </p:txBody>
      </p:sp>
      <p:sp>
        <p:nvSpPr>
          <p:cNvPr id="5" name="Content Placeholder 4"/>
          <p:cNvSpPr>
            <a:spLocks noGrp="1"/>
          </p:cNvSpPr>
          <p:nvPr>
            <p:ph idx="1"/>
          </p:nvPr>
        </p:nvSpPr>
        <p:spPr>
          <a:xfrm>
            <a:off x="1524001" y="8561"/>
            <a:ext cx="5667375" cy="827088"/>
          </a:xfrm>
        </p:spPr>
        <p:txBody>
          <a:bodyPr>
            <a:noAutofit/>
          </a:bodyPr>
          <a:lstStyle/>
          <a:p>
            <a:pPr marL="0" indent="0" algn="ctr">
              <a:buNone/>
            </a:pPr>
            <a:r>
              <a:rPr lang="en-US" sz="5400" b="1" dirty="0">
                <a:solidFill>
                  <a:srgbClr val="FF0000"/>
                </a:solidFill>
              </a:rPr>
              <a:t>WARM UP</a:t>
            </a:r>
          </a:p>
        </p:txBody>
      </p:sp>
      <p:sp>
        <p:nvSpPr>
          <p:cNvPr id="7" name="TextBox 6"/>
          <p:cNvSpPr txBox="1"/>
          <p:nvPr/>
        </p:nvSpPr>
        <p:spPr>
          <a:xfrm>
            <a:off x="0" y="734042"/>
            <a:ext cx="8665029" cy="646331"/>
          </a:xfrm>
          <a:prstGeom prst="rect">
            <a:avLst/>
          </a:prstGeom>
          <a:noFill/>
        </p:spPr>
        <p:txBody>
          <a:bodyPr wrap="square" rtlCol="0">
            <a:spAutoFit/>
          </a:bodyPr>
          <a:lstStyle/>
          <a:p>
            <a:pPr marL="514350" indent="-514350">
              <a:buFont typeface="+mj-lt"/>
              <a:buAutoNum type="arabicPeriod"/>
            </a:pPr>
            <a:endParaRPr lang="en-US" sz="3600" dirty="0" smtClean="0">
              <a:solidFill>
                <a:srgbClr val="FF0000"/>
              </a:solidFill>
            </a:endParaRPr>
          </a:p>
        </p:txBody>
      </p:sp>
      <p:pic>
        <p:nvPicPr>
          <p:cNvPr id="1026" name="Picture 2"/>
          <p:cNvPicPr>
            <a:picLocks noChangeAspect="1" noChangeArrowheads="1"/>
          </p:cNvPicPr>
          <p:nvPr/>
        </p:nvPicPr>
        <p:blipFill>
          <a:blip r:embed="rId2" cstate="print"/>
          <a:srcRect l="25192" t="32452" r="15865" b="37380"/>
          <a:stretch>
            <a:fillRect/>
          </a:stretch>
        </p:blipFill>
        <p:spPr bwMode="auto">
          <a:xfrm>
            <a:off x="199292" y="785447"/>
            <a:ext cx="6037385" cy="2472077"/>
          </a:xfrm>
          <a:prstGeom prst="rect">
            <a:avLst/>
          </a:prstGeom>
          <a:noFill/>
          <a:ln w="9525">
            <a:noFill/>
            <a:miter lim="800000"/>
            <a:headEnd/>
            <a:tailEnd/>
          </a:ln>
        </p:spPr>
      </p:pic>
      <p:sp>
        <p:nvSpPr>
          <p:cNvPr id="6" name="TextBox 5"/>
          <p:cNvSpPr txBox="1"/>
          <p:nvPr/>
        </p:nvSpPr>
        <p:spPr>
          <a:xfrm>
            <a:off x="0" y="5884985"/>
            <a:ext cx="11406554" cy="646331"/>
          </a:xfrm>
          <a:prstGeom prst="rect">
            <a:avLst/>
          </a:prstGeom>
          <a:noFill/>
        </p:spPr>
        <p:txBody>
          <a:bodyPr wrap="square" rtlCol="0">
            <a:spAutoFit/>
          </a:bodyPr>
          <a:lstStyle/>
          <a:p>
            <a:r>
              <a:rPr lang="en-US" sz="3600" dirty="0" smtClean="0">
                <a:solidFill>
                  <a:srgbClr val="FF0000"/>
                </a:solidFill>
              </a:rPr>
              <a:t>3. Update TOC. </a:t>
            </a:r>
            <a:endParaRPr lang="en-US" sz="3600" dirty="0">
              <a:solidFill>
                <a:srgbClr val="FF0000"/>
              </a:solidFill>
            </a:endParaRPr>
          </a:p>
        </p:txBody>
      </p:sp>
    </p:spTree>
    <p:extLst>
      <p:ext uri="{BB962C8B-B14F-4D97-AF65-F5344CB8AC3E}">
        <p14:creationId xmlns:p14="http://schemas.microsoft.com/office/powerpoint/2010/main" val="1524670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122363"/>
            <a:ext cx="9296400" cy="2387600"/>
          </a:xfrm>
        </p:spPr>
        <p:txBody>
          <a:bodyPr>
            <a:normAutofit/>
          </a:bodyPr>
          <a:lstStyle/>
          <a:p>
            <a:r>
              <a:rPr lang="en-US" dirty="0" smtClean="0"/>
              <a:t>#3 Rational Exponents &amp; Logarithms</a:t>
            </a:r>
            <a:endParaRPr lang="en-US" dirty="0"/>
          </a:p>
        </p:txBody>
      </p:sp>
    </p:spTree>
    <p:extLst>
      <p:ext uri="{BB962C8B-B14F-4D97-AF65-F5344CB8AC3E}">
        <p14:creationId xmlns:p14="http://schemas.microsoft.com/office/powerpoint/2010/main" val="3586719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t="13768" r="10647" b="26506"/>
          <a:stretch/>
        </p:blipFill>
        <p:spPr>
          <a:xfrm>
            <a:off x="127634" y="0"/>
            <a:ext cx="11788363" cy="5969000"/>
          </a:xfrm>
          <a:prstGeom prst="rect">
            <a:avLst/>
          </a:prstGeom>
        </p:spPr>
      </p:pic>
    </p:spTree>
    <p:extLst>
      <p:ext uri="{BB962C8B-B14F-4D97-AF65-F5344CB8AC3E}">
        <p14:creationId xmlns:p14="http://schemas.microsoft.com/office/powerpoint/2010/main" val="2257834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b="59704"/>
          <a:stretch/>
        </p:blipFill>
        <p:spPr>
          <a:xfrm>
            <a:off x="812653" y="0"/>
            <a:ext cx="10540613" cy="3161904"/>
          </a:xfrm>
          <a:prstGeom prst="rect">
            <a:avLst/>
          </a:prstGeom>
        </p:spPr>
      </p:pic>
      <p:pic>
        <p:nvPicPr>
          <p:cNvPr id="3" name="Picture 2"/>
          <p:cNvPicPr>
            <a:picLocks noChangeAspect="1"/>
          </p:cNvPicPr>
          <p:nvPr/>
        </p:nvPicPr>
        <p:blipFill rotWithShape="1">
          <a:blip r:embed="rId2" cstate="print"/>
          <a:srcRect l="14287" t="58912" r="26710"/>
          <a:stretch/>
        </p:blipFill>
        <p:spPr>
          <a:xfrm>
            <a:off x="2933700" y="3733800"/>
            <a:ext cx="5245100" cy="2718990"/>
          </a:xfrm>
          <a:prstGeom prst="rect">
            <a:avLst/>
          </a:prstGeom>
        </p:spPr>
      </p:pic>
    </p:spTree>
    <p:extLst>
      <p:ext uri="{BB962C8B-B14F-4D97-AF65-F5344CB8AC3E}">
        <p14:creationId xmlns:p14="http://schemas.microsoft.com/office/powerpoint/2010/main" val="266775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2424" t="23849" r="15438" b="13868"/>
          <a:stretch/>
        </p:blipFill>
        <p:spPr>
          <a:xfrm>
            <a:off x="1062241" y="1690688"/>
            <a:ext cx="8792959" cy="4673600"/>
          </a:xfrm>
          <a:prstGeom prst="rect">
            <a:avLst/>
          </a:prstGeom>
        </p:spPr>
      </p:pic>
      <p:sp>
        <p:nvSpPr>
          <p:cNvPr id="3" name="Title 2"/>
          <p:cNvSpPr>
            <a:spLocks noGrp="1"/>
          </p:cNvSpPr>
          <p:nvPr>
            <p:ph type="title"/>
          </p:nvPr>
        </p:nvSpPr>
        <p:spPr/>
        <p:txBody>
          <a:bodyPr/>
          <a:lstStyle/>
          <a:p>
            <a:r>
              <a:rPr lang="en-US" b="1" dirty="0" smtClean="0"/>
              <a:t>Example 2</a:t>
            </a:r>
            <a:endParaRPr lang="en-US" b="1" dirty="0"/>
          </a:p>
        </p:txBody>
      </p:sp>
      <p:sp>
        <p:nvSpPr>
          <p:cNvPr id="5" name="Rectangle 4"/>
          <p:cNvSpPr/>
          <p:nvPr/>
        </p:nvSpPr>
        <p:spPr>
          <a:xfrm>
            <a:off x="2286000" y="2997202"/>
            <a:ext cx="5930900" cy="3367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98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Practice Problems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3. 2</a:t>
                </a:r>
                <a:r>
                  <a:rPr lang="en-US" baseline="30000" dirty="0"/>
                  <a:t>-3</a:t>
                </a:r>
                <a:r>
                  <a:rPr lang="en-US" dirty="0"/>
                  <a:t> </a:t>
                </a:r>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8</m:t>
                        </m:r>
                      </m:den>
                    </m:f>
                  </m:oMath>
                </a14:m>
                <a:r>
                  <a:rPr lang="en-US" dirty="0"/>
                  <a:t>                 4. 7</a:t>
                </a:r>
                <a:r>
                  <a:rPr lang="en-US" baseline="30000" dirty="0"/>
                  <a:t>2</a:t>
                </a:r>
                <a:r>
                  <a:rPr lang="en-US" dirty="0"/>
                  <a:t> = 49	  	      5. 5</a:t>
                </a:r>
                <a:r>
                  <a:rPr lang="en-US" baseline="30000" dirty="0"/>
                  <a:t>0</a:t>
                </a:r>
                <a:r>
                  <a:rPr lang="en-US" dirty="0"/>
                  <a:t> = 1 	             6. 10</a:t>
                </a:r>
                <a:r>
                  <a:rPr lang="en-US" baseline="30000" dirty="0"/>
                  <a:t>-2</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100</m:t>
                        </m:r>
                      </m:den>
                    </m:f>
                  </m:oMath>
                </a14:m>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cstate="print"/>
                <a:stretch>
                  <a:fillRect l="-1217"/>
                </a:stretch>
              </a:blipFill>
            </p:spPr>
            <p:txBody>
              <a:bodyPr/>
              <a:lstStyle/>
              <a:p>
                <a:r>
                  <a:rPr lang="en-US" dirty="0">
                    <a:noFill/>
                  </a:rPr>
                  <a:t> </a:t>
                </a:r>
              </a:p>
            </p:txBody>
          </p:sp>
        </mc:Fallback>
      </mc:AlternateContent>
      <p:sp>
        <p:nvSpPr>
          <p:cNvPr id="4" name="TextBox 3"/>
          <p:cNvSpPr txBox="1"/>
          <p:nvPr/>
        </p:nvSpPr>
        <p:spPr>
          <a:xfrm>
            <a:off x="1045029" y="2656114"/>
            <a:ext cx="10203543" cy="461665"/>
          </a:xfrm>
          <a:prstGeom prst="rect">
            <a:avLst/>
          </a:prstGeom>
          <a:noFill/>
        </p:spPr>
        <p:txBody>
          <a:bodyPr wrap="square" rtlCol="0">
            <a:spAutoFit/>
          </a:bodyPr>
          <a:lstStyle/>
          <a:p>
            <a:r>
              <a:rPr lang="en-US" sz="2400" b="1" dirty="0" smtClean="0">
                <a:solidFill>
                  <a:srgbClr val="7030A0"/>
                </a:solidFill>
              </a:rPr>
              <a:t>log</a:t>
            </a:r>
            <a:r>
              <a:rPr lang="en-US" sz="2400" b="1" baseline="-25000" dirty="0" smtClean="0">
                <a:solidFill>
                  <a:srgbClr val="7030A0"/>
                </a:solidFill>
              </a:rPr>
              <a:t>2</a:t>
            </a:r>
            <a:r>
              <a:rPr lang="en-US" sz="2400" b="1" dirty="0" smtClean="0">
                <a:solidFill>
                  <a:srgbClr val="7030A0"/>
                </a:solidFill>
              </a:rPr>
              <a:t>     =-3	           log</a:t>
            </a:r>
            <a:r>
              <a:rPr lang="en-US" sz="2400" b="1" baseline="-25000" dirty="0" smtClean="0">
                <a:solidFill>
                  <a:srgbClr val="7030A0"/>
                </a:solidFill>
              </a:rPr>
              <a:t>7</a:t>
            </a:r>
            <a:r>
              <a:rPr lang="en-US" sz="2400" b="1" dirty="0" smtClean="0">
                <a:solidFill>
                  <a:srgbClr val="7030A0"/>
                </a:solidFill>
              </a:rPr>
              <a:t>49 = 2		       log</a:t>
            </a:r>
            <a:r>
              <a:rPr lang="en-US" sz="2400" b="1" baseline="-25000" dirty="0" smtClean="0">
                <a:solidFill>
                  <a:srgbClr val="7030A0"/>
                </a:solidFill>
              </a:rPr>
              <a:t>5</a:t>
            </a:r>
            <a:r>
              <a:rPr lang="en-US" sz="2400" b="1" dirty="0" smtClean="0">
                <a:solidFill>
                  <a:srgbClr val="7030A0"/>
                </a:solidFill>
              </a:rPr>
              <a:t>1 = 0		 log</a:t>
            </a:r>
            <a:r>
              <a:rPr lang="en-US" sz="2400" b="1" baseline="-25000" dirty="0" smtClean="0">
                <a:solidFill>
                  <a:srgbClr val="7030A0"/>
                </a:solidFill>
              </a:rPr>
              <a:t>10</a:t>
            </a:r>
            <a:r>
              <a:rPr lang="en-US" sz="2400" b="1" dirty="0" smtClean="0">
                <a:solidFill>
                  <a:srgbClr val="7030A0"/>
                </a:solidFill>
              </a:rPr>
              <a:t>        = -2</a:t>
            </a:r>
          </a:p>
        </p:txBody>
      </p:sp>
      <p:sp>
        <p:nvSpPr>
          <p:cNvPr id="71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83657" y="2554515"/>
            <a:ext cx="148772" cy="595088"/>
          </a:xfrm>
          <a:prstGeom prst="rect">
            <a:avLst/>
          </a:prstGeom>
          <a:noFill/>
        </p:spPr>
      </p:pic>
      <p:sp>
        <p:nvSpPr>
          <p:cNvPr id="7173" name="Rectangle 5"/>
          <p:cNvSpPr>
            <a:spLocks noChangeArrowheads="1"/>
          </p:cNvSpPr>
          <p:nvPr/>
        </p:nvSpPr>
        <p:spPr bwMode="auto">
          <a:xfrm>
            <a:off x="0" y="8763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75"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043885" y="2525486"/>
            <a:ext cx="450397" cy="600529"/>
          </a:xfrm>
          <a:prstGeom prst="rect">
            <a:avLst/>
          </a:prstGeom>
          <a:noFill/>
        </p:spPr>
      </p:pic>
      <p:sp>
        <p:nvSpPr>
          <p:cNvPr id="7176" name="Rectangle 8"/>
          <p:cNvSpPr>
            <a:spLocks noChangeArrowheads="1"/>
          </p:cNvSpPr>
          <p:nvPr/>
        </p:nvSpPr>
        <p:spPr bwMode="auto">
          <a:xfrm>
            <a:off x="0" y="8763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986971" y="2481943"/>
            <a:ext cx="1509486" cy="667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19714" y="2634343"/>
            <a:ext cx="1509486" cy="667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76571" y="2641600"/>
            <a:ext cx="1509486" cy="667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267371" y="2496458"/>
            <a:ext cx="2053772"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71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41375"/>
          </a:xfrm>
        </p:spPr>
        <p:txBody>
          <a:bodyPr/>
          <a:lstStyle/>
          <a:p>
            <a:pPr algn="ctr"/>
            <a:r>
              <a:rPr lang="en-US" b="1" dirty="0" smtClean="0"/>
              <a:t>Now let’s go the other way!</a:t>
            </a:r>
            <a:endParaRPr lang="en-US" b="1" dirty="0"/>
          </a:p>
        </p:txBody>
      </p:sp>
      <p:pic>
        <p:nvPicPr>
          <p:cNvPr id="3" name="Picture 2"/>
          <p:cNvPicPr>
            <a:picLocks noChangeAspect="1"/>
          </p:cNvPicPr>
          <p:nvPr/>
        </p:nvPicPr>
        <p:blipFill rotWithShape="1">
          <a:blip r:embed="rId2" cstate="print"/>
          <a:srcRect l="7507" t="32515" r="14477" b="37894"/>
          <a:stretch/>
        </p:blipFill>
        <p:spPr>
          <a:xfrm>
            <a:off x="838200" y="2247900"/>
            <a:ext cx="9868264" cy="2661493"/>
          </a:xfrm>
          <a:prstGeom prst="rect">
            <a:avLst/>
          </a:prstGeom>
        </p:spPr>
      </p:pic>
      <p:sp>
        <p:nvSpPr>
          <p:cNvPr id="4" name="Title 1"/>
          <p:cNvSpPr txBox="1">
            <a:spLocks/>
          </p:cNvSpPr>
          <p:nvPr/>
        </p:nvSpPr>
        <p:spPr>
          <a:xfrm>
            <a:off x="990600" y="922337"/>
            <a:ext cx="3060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Example 1</a:t>
            </a:r>
            <a:endParaRPr lang="en-US" b="1" dirty="0"/>
          </a:p>
        </p:txBody>
      </p:sp>
      <p:sp>
        <p:nvSpPr>
          <p:cNvPr id="6" name="Rectangle 5"/>
          <p:cNvSpPr/>
          <p:nvPr/>
        </p:nvSpPr>
        <p:spPr>
          <a:xfrm>
            <a:off x="2286000" y="2997202"/>
            <a:ext cx="5930900" cy="3367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31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2</a:t>
            </a:r>
            <a:endParaRPr lang="en-US" b="1" dirty="0"/>
          </a:p>
        </p:txBody>
      </p:sp>
      <p:pic>
        <p:nvPicPr>
          <p:cNvPr id="4" name="Picture 3"/>
          <p:cNvPicPr>
            <a:picLocks noChangeAspect="1"/>
          </p:cNvPicPr>
          <p:nvPr/>
        </p:nvPicPr>
        <p:blipFill rotWithShape="1">
          <a:blip r:embed="rId2" cstate="print"/>
          <a:srcRect l="13187" t="29716" r="18219" b="33284"/>
          <a:stretch/>
        </p:blipFill>
        <p:spPr>
          <a:xfrm>
            <a:off x="838200" y="1803400"/>
            <a:ext cx="9550658" cy="3632200"/>
          </a:xfrm>
          <a:prstGeom prst="rect">
            <a:avLst/>
          </a:prstGeom>
        </p:spPr>
      </p:pic>
      <p:sp>
        <p:nvSpPr>
          <p:cNvPr id="5" name="Rectangle 4"/>
          <p:cNvSpPr/>
          <p:nvPr/>
        </p:nvSpPr>
        <p:spPr>
          <a:xfrm>
            <a:off x="2298700" y="3225802"/>
            <a:ext cx="5930900" cy="3367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54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Practice Problems</a:t>
            </a:r>
            <a:endParaRPr lang="en-US" b="1" dirty="0"/>
          </a:p>
        </p:txBody>
      </p:sp>
      <p:sp>
        <p:nvSpPr>
          <p:cNvPr id="3" name="Content Placeholder 2"/>
          <p:cNvSpPr>
            <a:spLocks noGrp="1" noRot="1" noChangeAspect="1" noMove="1" noResize="1" noEditPoints="1" noAdjustHandles="1" noChangeArrowheads="1" noChangeShapeType="1" noTextEdit="1"/>
          </p:cNvSpPr>
          <p:nvPr>
            <p:ph idx="1"/>
          </p:nvPr>
        </p:nvSpPr>
        <p:spPr>
          <a:xfrm>
            <a:off x="527050" y="1787525"/>
            <a:ext cx="11137900" cy="4351338"/>
          </a:xfrm>
          <a:blipFill rotWithShape="0">
            <a:blip r:embed="rId2" cstate="print"/>
            <a:stretch>
              <a:fillRect l="-1094"/>
            </a:stretch>
          </a:blipFill>
        </p:spPr>
        <p:txBody>
          <a:bodyPr/>
          <a:lstStyle/>
          <a:p>
            <a:r>
              <a:rPr lang="en-US" dirty="0">
                <a:noFill/>
              </a:rPr>
              <a:t> </a:t>
            </a:r>
          </a:p>
        </p:txBody>
      </p:sp>
      <p:sp>
        <p:nvSpPr>
          <p:cNvPr id="4" name="TextBox 3"/>
          <p:cNvSpPr txBox="1"/>
          <p:nvPr/>
        </p:nvSpPr>
        <p:spPr>
          <a:xfrm>
            <a:off x="986971" y="2612571"/>
            <a:ext cx="11205029" cy="584775"/>
          </a:xfrm>
          <a:prstGeom prst="rect">
            <a:avLst/>
          </a:prstGeom>
          <a:noFill/>
        </p:spPr>
        <p:txBody>
          <a:bodyPr wrap="square" rtlCol="0">
            <a:spAutoFit/>
          </a:bodyPr>
          <a:lstStyle/>
          <a:p>
            <a:r>
              <a:rPr lang="en-US" sz="3200" b="1" dirty="0" smtClean="0">
                <a:solidFill>
                  <a:srgbClr val="7030A0"/>
                </a:solidFill>
              </a:rPr>
              <a:t>10</a:t>
            </a:r>
            <a:r>
              <a:rPr lang="en-US" sz="3200" b="1" baseline="30000" dirty="0" smtClean="0">
                <a:solidFill>
                  <a:srgbClr val="7030A0"/>
                </a:solidFill>
              </a:rPr>
              <a:t>2</a:t>
            </a:r>
            <a:r>
              <a:rPr lang="en-US" sz="3200" b="1" dirty="0" smtClean="0">
                <a:solidFill>
                  <a:srgbClr val="7030A0"/>
                </a:solidFill>
              </a:rPr>
              <a:t> = 100				5</a:t>
            </a:r>
            <a:r>
              <a:rPr lang="en-US" sz="3200" b="1" baseline="30000" dirty="0" smtClean="0">
                <a:solidFill>
                  <a:srgbClr val="7030A0"/>
                </a:solidFill>
              </a:rPr>
              <a:t>-3</a:t>
            </a:r>
            <a:r>
              <a:rPr lang="en-US" sz="3200" b="1" dirty="0" smtClean="0">
                <a:solidFill>
                  <a:srgbClr val="7030A0"/>
                </a:solidFill>
              </a:rPr>
              <a:t> = 				       27  = 3</a:t>
            </a:r>
          </a:p>
        </p:txBody>
      </p:sp>
      <p:sp>
        <p:nvSpPr>
          <p:cNvPr id="409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44342" y="2481942"/>
            <a:ext cx="531586" cy="708781"/>
          </a:xfrm>
          <a:prstGeom prst="rect">
            <a:avLst/>
          </a:prstGeom>
          <a:noFill/>
        </p:spPr>
      </p:pic>
      <p:sp>
        <p:nvSpPr>
          <p:cNvPr id="4099" name="Rectangle 3"/>
          <p:cNvSpPr>
            <a:spLocks noChangeArrowheads="1"/>
          </p:cNvSpPr>
          <p:nvPr/>
        </p:nvSpPr>
        <p:spPr bwMode="auto">
          <a:xfrm>
            <a:off x="0" y="8763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377715" y="2532742"/>
            <a:ext cx="104775" cy="419100"/>
          </a:xfrm>
          <a:prstGeom prst="rect">
            <a:avLst/>
          </a:prstGeom>
          <a:noFill/>
        </p:spPr>
      </p:pic>
      <p:sp>
        <p:nvSpPr>
          <p:cNvPr id="4102" name="Rectangle 6"/>
          <p:cNvSpPr>
            <a:spLocks noChangeArrowheads="1"/>
          </p:cNvSpPr>
          <p:nvPr/>
        </p:nvSpPr>
        <p:spPr bwMode="auto">
          <a:xfrm>
            <a:off x="0" y="8763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986970" y="2481943"/>
            <a:ext cx="1770743" cy="667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66227" y="2489200"/>
            <a:ext cx="1770743" cy="667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37484" y="2510971"/>
            <a:ext cx="1770743" cy="667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94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Now let’s try solving!</a:t>
            </a:r>
            <a:endParaRPr lang="en-US" b="1" dirty="0"/>
          </a:p>
        </p:txBody>
      </p:sp>
      <p:sp>
        <p:nvSpPr>
          <p:cNvPr id="3" name="Content Placeholder 2"/>
          <p:cNvSpPr>
            <a:spLocks noGrp="1"/>
          </p:cNvSpPr>
          <p:nvPr>
            <p:ph idx="1"/>
          </p:nvPr>
        </p:nvSpPr>
        <p:spPr>
          <a:xfrm>
            <a:off x="381000" y="1690688"/>
            <a:ext cx="11417300" cy="4486275"/>
          </a:xfrm>
        </p:spPr>
        <p:txBody>
          <a:bodyPr/>
          <a:lstStyle/>
          <a:p>
            <a:pPr marL="0" indent="0">
              <a:buNone/>
            </a:pPr>
            <a:r>
              <a:rPr lang="en-US" dirty="0"/>
              <a:t>1. Solve for x: log</a:t>
            </a:r>
            <a:r>
              <a:rPr lang="en-US" baseline="-25000" dirty="0"/>
              <a:t>6</a:t>
            </a:r>
            <a:r>
              <a:rPr lang="en-US" dirty="0"/>
              <a:t> x = 2					</a:t>
            </a:r>
            <a:r>
              <a:rPr lang="en-US" dirty="0" smtClean="0"/>
              <a:t>2</a:t>
            </a:r>
            <a:r>
              <a:rPr lang="en-US" dirty="0"/>
              <a:t>. Evaluate. log</a:t>
            </a:r>
            <a:r>
              <a:rPr lang="en-US" baseline="-25000" dirty="0"/>
              <a:t>3</a:t>
            </a:r>
            <a:r>
              <a:rPr lang="en-US" dirty="0"/>
              <a:t> 27 = y</a:t>
            </a:r>
          </a:p>
        </p:txBody>
      </p:sp>
      <p:sp>
        <p:nvSpPr>
          <p:cNvPr id="4" name="TextBox 3"/>
          <p:cNvSpPr txBox="1"/>
          <p:nvPr/>
        </p:nvSpPr>
        <p:spPr>
          <a:xfrm>
            <a:off x="1088573" y="2641600"/>
            <a:ext cx="1335314" cy="1077218"/>
          </a:xfrm>
          <a:prstGeom prst="rect">
            <a:avLst/>
          </a:prstGeom>
          <a:noFill/>
        </p:spPr>
        <p:txBody>
          <a:bodyPr wrap="square" rtlCol="0">
            <a:spAutoFit/>
          </a:bodyPr>
          <a:lstStyle/>
          <a:p>
            <a:r>
              <a:rPr lang="en-US" sz="3200" b="1" dirty="0" smtClean="0">
                <a:solidFill>
                  <a:srgbClr val="7030A0"/>
                </a:solidFill>
              </a:rPr>
              <a:t>6</a:t>
            </a:r>
            <a:r>
              <a:rPr lang="en-US" sz="3200" b="1" baseline="30000" dirty="0" smtClean="0">
                <a:solidFill>
                  <a:srgbClr val="7030A0"/>
                </a:solidFill>
              </a:rPr>
              <a:t>2</a:t>
            </a:r>
            <a:r>
              <a:rPr lang="en-US" sz="3200" b="1" dirty="0" smtClean="0">
                <a:solidFill>
                  <a:srgbClr val="7030A0"/>
                </a:solidFill>
              </a:rPr>
              <a:t> = x</a:t>
            </a:r>
          </a:p>
          <a:p>
            <a:r>
              <a:rPr lang="en-US" sz="3200" b="1" dirty="0" smtClean="0">
                <a:solidFill>
                  <a:srgbClr val="7030A0"/>
                </a:solidFill>
              </a:rPr>
              <a:t>x = 36</a:t>
            </a:r>
            <a:endParaRPr lang="en-US" sz="3200" b="1" dirty="0">
              <a:solidFill>
                <a:srgbClr val="7030A0"/>
              </a:solidFill>
            </a:endParaRPr>
          </a:p>
        </p:txBody>
      </p:sp>
      <p:sp>
        <p:nvSpPr>
          <p:cNvPr id="5" name="Rectangle 4"/>
          <p:cNvSpPr/>
          <p:nvPr/>
        </p:nvSpPr>
        <p:spPr>
          <a:xfrm>
            <a:off x="885369" y="2670628"/>
            <a:ext cx="1306287" cy="435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68399" y="3301999"/>
            <a:ext cx="1306287" cy="435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672286" y="2721428"/>
            <a:ext cx="2169885" cy="2062103"/>
          </a:xfrm>
          <a:prstGeom prst="rect">
            <a:avLst/>
          </a:prstGeom>
          <a:noFill/>
        </p:spPr>
        <p:txBody>
          <a:bodyPr wrap="square" rtlCol="0">
            <a:spAutoFit/>
          </a:bodyPr>
          <a:lstStyle/>
          <a:p>
            <a:r>
              <a:rPr lang="en-US" sz="3200" b="1" dirty="0" smtClean="0">
                <a:solidFill>
                  <a:srgbClr val="7030A0"/>
                </a:solidFill>
              </a:rPr>
              <a:t>3</a:t>
            </a:r>
            <a:r>
              <a:rPr lang="en-US" sz="3200" b="1" baseline="30000" dirty="0" smtClean="0">
                <a:solidFill>
                  <a:srgbClr val="7030A0"/>
                </a:solidFill>
              </a:rPr>
              <a:t>y</a:t>
            </a:r>
            <a:r>
              <a:rPr lang="en-US" sz="3200" b="1" dirty="0" smtClean="0">
                <a:solidFill>
                  <a:srgbClr val="7030A0"/>
                </a:solidFill>
              </a:rPr>
              <a:t> = 27</a:t>
            </a:r>
          </a:p>
          <a:p>
            <a:r>
              <a:rPr lang="en-US" sz="3200" b="1" dirty="0" smtClean="0">
                <a:solidFill>
                  <a:srgbClr val="7030A0"/>
                </a:solidFill>
              </a:rPr>
              <a:t>3</a:t>
            </a:r>
            <a:r>
              <a:rPr lang="en-US" sz="3200" b="1" baseline="30000" dirty="0" smtClean="0">
                <a:solidFill>
                  <a:srgbClr val="7030A0"/>
                </a:solidFill>
              </a:rPr>
              <a:t>y</a:t>
            </a:r>
            <a:r>
              <a:rPr lang="en-US" sz="3200" b="1" dirty="0" smtClean="0">
                <a:solidFill>
                  <a:srgbClr val="7030A0"/>
                </a:solidFill>
              </a:rPr>
              <a:t> = 3▪3▪3</a:t>
            </a:r>
          </a:p>
          <a:p>
            <a:r>
              <a:rPr lang="en-US" sz="3200" b="1" dirty="0" smtClean="0">
                <a:solidFill>
                  <a:srgbClr val="7030A0"/>
                </a:solidFill>
              </a:rPr>
              <a:t>3</a:t>
            </a:r>
            <a:r>
              <a:rPr lang="en-US" sz="3200" b="1" baseline="30000" dirty="0" smtClean="0">
                <a:solidFill>
                  <a:srgbClr val="7030A0"/>
                </a:solidFill>
              </a:rPr>
              <a:t>y</a:t>
            </a:r>
            <a:r>
              <a:rPr lang="en-US" sz="3200" b="1" dirty="0" smtClean="0">
                <a:solidFill>
                  <a:srgbClr val="7030A0"/>
                </a:solidFill>
              </a:rPr>
              <a:t> = 3</a:t>
            </a:r>
            <a:r>
              <a:rPr lang="en-US" sz="3200" b="1" baseline="30000" dirty="0" smtClean="0">
                <a:solidFill>
                  <a:srgbClr val="7030A0"/>
                </a:solidFill>
              </a:rPr>
              <a:t>3</a:t>
            </a:r>
          </a:p>
          <a:p>
            <a:r>
              <a:rPr lang="en-US" sz="3200" b="1" dirty="0" smtClean="0">
                <a:solidFill>
                  <a:srgbClr val="7030A0"/>
                </a:solidFill>
              </a:rPr>
              <a:t>y = 3</a:t>
            </a:r>
          </a:p>
        </p:txBody>
      </p:sp>
      <p:sp>
        <p:nvSpPr>
          <p:cNvPr id="8" name="Rectangle 7"/>
          <p:cNvSpPr/>
          <p:nvPr/>
        </p:nvSpPr>
        <p:spPr>
          <a:xfrm>
            <a:off x="8773883" y="2735942"/>
            <a:ext cx="1306287" cy="435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65025" y="3251200"/>
            <a:ext cx="1843318" cy="449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708568" y="3744683"/>
            <a:ext cx="1306287" cy="435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715825" y="4347026"/>
            <a:ext cx="1306287" cy="435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04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BREAK </a:t>
            </a:r>
            <a:endParaRPr lang="en-US" b="1" dirty="0"/>
          </a:p>
        </p:txBody>
      </p:sp>
      <p:pic>
        <p:nvPicPr>
          <p:cNvPr id="3" name="Picture 2" descr="http://www.leeabbamonte.com/wp-content/uploads/2007/12/cellphon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600" y="1868012"/>
            <a:ext cx="4492625" cy="48423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nterestingengineering.com/wp-content/uploads/2014/02/1024px-Gray728.svg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99" y="1690688"/>
            <a:ext cx="6883401" cy="491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067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122363"/>
            <a:ext cx="9296400" cy="2387600"/>
          </a:xfrm>
        </p:spPr>
        <p:txBody>
          <a:bodyPr>
            <a:normAutofit/>
          </a:bodyPr>
          <a:lstStyle/>
          <a:p>
            <a:r>
              <a:rPr lang="en-US" dirty="0" smtClean="0"/>
              <a:t>#3 Rational Exponents &amp; Logarithms</a:t>
            </a:r>
            <a:endParaRPr lang="en-US" dirty="0"/>
          </a:p>
        </p:txBody>
      </p:sp>
    </p:spTree>
    <p:extLst>
      <p:ext uri="{BB962C8B-B14F-4D97-AF65-F5344CB8AC3E}">
        <p14:creationId xmlns:p14="http://schemas.microsoft.com/office/powerpoint/2010/main" val="3586719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idx="1"/>
          </p:nvPr>
        </p:nvSpPr>
        <p:spPr>
          <a:xfrm>
            <a:off x="551543" y="1825625"/>
            <a:ext cx="10802257" cy="4351338"/>
          </a:xfrm>
        </p:spPr>
        <p:txBody>
          <a:bodyPr/>
          <a:lstStyle/>
          <a:p>
            <a:r>
              <a:rPr lang="en-US" dirty="0" smtClean="0"/>
              <a:t>#3 Logarithms &amp; Rational Exponents</a:t>
            </a:r>
          </a:p>
          <a:p>
            <a:pPr lvl="2"/>
            <a:r>
              <a:rPr lang="en-US" dirty="0" smtClean="0"/>
              <a:t>4 log problems</a:t>
            </a:r>
          </a:p>
          <a:p>
            <a:pPr>
              <a:buNone/>
            </a:pPr>
            <a:endParaRPr lang="en-US" dirty="0" smtClean="0"/>
          </a:p>
          <a:p>
            <a:pPr>
              <a:buNone/>
            </a:pPr>
            <a:endParaRPr lang="en-US" dirty="0" smtClean="0"/>
          </a:p>
          <a:p>
            <a:pPr>
              <a:buNone/>
            </a:pPr>
            <a:r>
              <a:rPr lang="en-US" i="1" dirty="0" smtClean="0"/>
              <a:t>Directions:</a:t>
            </a:r>
            <a:r>
              <a:rPr lang="en-US" b="1" dirty="0" smtClean="0"/>
              <a:t> </a:t>
            </a:r>
            <a:r>
              <a:rPr lang="en-US" dirty="0" smtClean="0"/>
              <a:t>Change the following logs to exponential form.</a:t>
            </a:r>
          </a:p>
          <a:p>
            <a:pPr>
              <a:buNone/>
            </a:pPr>
            <a:r>
              <a:rPr lang="en-US" dirty="0" smtClean="0"/>
              <a:t>1. log</a:t>
            </a:r>
            <a:r>
              <a:rPr lang="en-US" baseline="-25000" dirty="0" smtClean="0"/>
              <a:t>4</a:t>
            </a:r>
            <a:r>
              <a:rPr lang="en-US" dirty="0" smtClean="0"/>
              <a:t>16 = 2		2. log</a:t>
            </a:r>
            <a:r>
              <a:rPr lang="en-US" baseline="-25000" dirty="0" smtClean="0"/>
              <a:t>5</a:t>
            </a:r>
            <a:r>
              <a:rPr lang="en-US" dirty="0" smtClean="0"/>
              <a:t> 125 = 3	3. log</a:t>
            </a:r>
            <a:r>
              <a:rPr lang="en-US" baseline="-25000" dirty="0" smtClean="0"/>
              <a:t>2</a:t>
            </a:r>
            <a:r>
              <a:rPr lang="en-US" dirty="0" smtClean="0"/>
              <a:t>32 = 5		4. log</a:t>
            </a:r>
            <a:r>
              <a:rPr lang="en-US" baseline="-25000" dirty="0" smtClean="0"/>
              <a:t>6 </a:t>
            </a:r>
            <a:r>
              <a:rPr lang="en-US" dirty="0" smtClean="0"/>
              <a:t>1296 = 4</a:t>
            </a:r>
          </a:p>
          <a:p>
            <a:pPr>
              <a:buNone/>
            </a:pPr>
            <a:endParaRPr lang="en-US" dirty="0" smtClean="0"/>
          </a:p>
        </p:txBody>
      </p:sp>
    </p:spTree>
    <p:extLst>
      <p:ext uri="{BB962C8B-B14F-4D97-AF65-F5344CB8AC3E}">
        <p14:creationId xmlns:p14="http://schemas.microsoft.com/office/powerpoint/2010/main" val="125397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122363"/>
            <a:ext cx="9296400" cy="2387600"/>
          </a:xfrm>
        </p:spPr>
        <p:txBody>
          <a:bodyPr/>
          <a:lstStyle/>
          <a:p>
            <a:r>
              <a:rPr lang="en-US" dirty="0" smtClean="0"/>
              <a:t>#4 Literal Equations</a:t>
            </a:r>
            <a:endParaRPr lang="en-US" dirty="0"/>
          </a:p>
        </p:txBody>
      </p:sp>
    </p:spTree>
    <p:extLst>
      <p:ext uri="{BB962C8B-B14F-4D97-AF65-F5344CB8AC3E}">
        <p14:creationId xmlns:p14="http://schemas.microsoft.com/office/powerpoint/2010/main" val="2568642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0" y="1"/>
            <a:ext cx="5448300" cy="723899"/>
          </a:xfrm>
        </p:spPr>
        <p:txBody>
          <a:bodyPr/>
          <a:lstStyle/>
          <a:p>
            <a:pPr algn="ctr"/>
            <a:r>
              <a:rPr lang="en-US" b="1" dirty="0" smtClean="0"/>
              <a:t>HUMAN EQUATIONS</a:t>
            </a:r>
            <a:endParaRPr lang="en-US" b="1" dirty="0"/>
          </a:p>
        </p:txBody>
      </p:sp>
      <p:sp>
        <p:nvSpPr>
          <p:cNvPr id="3" name="Content Placeholder 2"/>
          <p:cNvSpPr>
            <a:spLocks noGrp="1"/>
          </p:cNvSpPr>
          <p:nvPr>
            <p:ph idx="1"/>
          </p:nvPr>
        </p:nvSpPr>
        <p:spPr>
          <a:xfrm>
            <a:off x="6588369" y="1003300"/>
            <a:ext cx="5336931" cy="5110163"/>
          </a:xfrm>
        </p:spPr>
        <p:txBody>
          <a:bodyPr/>
          <a:lstStyle/>
          <a:p>
            <a:r>
              <a:rPr lang="en-US" dirty="0"/>
              <a:t>When your term is called, come up to the front with your card and set yourselves up into the proper formula.</a:t>
            </a:r>
          </a:p>
          <a:p>
            <a:r>
              <a:rPr lang="en-US" dirty="0"/>
              <a:t>The rest of the class will have to rearrange the formula for the given variable</a:t>
            </a:r>
          </a:p>
          <a:p>
            <a:pPr marL="0" indent="0">
              <a:buNone/>
            </a:pPr>
            <a:r>
              <a:rPr lang="en-US" i="1" dirty="0" smtClean="0"/>
              <a:t>*Refer </a:t>
            </a:r>
            <a:r>
              <a:rPr lang="en-US" i="1" dirty="0"/>
              <a:t>to the list of formulas on your notes</a:t>
            </a:r>
          </a:p>
        </p:txBody>
      </p:sp>
      <p:graphicFrame>
        <p:nvGraphicFramePr>
          <p:cNvPr id="4" name="Table 3"/>
          <p:cNvGraphicFramePr>
            <a:graphicFrameLocks noGrp="1"/>
          </p:cNvGraphicFramePr>
          <p:nvPr>
            <p:extLst>
              <p:ext uri="{D42A27DB-BD31-4B8C-83A1-F6EECF244321}">
                <p14:modId xmlns:p14="http://schemas.microsoft.com/office/powerpoint/2010/main" val="1162606579"/>
              </p:ext>
            </p:extLst>
          </p:nvPr>
        </p:nvGraphicFramePr>
        <p:xfrm>
          <a:off x="0" y="-1925"/>
          <a:ext cx="5486400" cy="6859925"/>
        </p:xfrm>
        <a:graphic>
          <a:graphicData uri="http://schemas.openxmlformats.org/drawingml/2006/table">
            <a:tbl>
              <a:tblPr firstRow="1" firstCol="1" bandRow="1">
                <a:tableStyleId>{5C22544A-7EE6-4342-B048-85BDC9FD1C3A}</a:tableStyleId>
              </a:tblPr>
              <a:tblGrid>
                <a:gridCol w="2476500"/>
                <a:gridCol w="3009900"/>
              </a:tblGrid>
              <a:tr h="274069">
                <a:tc gridSpan="2">
                  <a:txBody>
                    <a:bodyPr/>
                    <a:lstStyle/>
                    <a:p>
                      <a:pPr marL="0" marR="0" algn="ctr">
                        <a:lnSpc>
                          <a:spcPct val="100000"/>
                        </a:lnSpc>
                        <a:spcBef>
                          <a:spcPts val="0"/>
                        </a:spcBef>
                        <a:spcAft>
                          <a:spcPts val="0"/>
                        </a:spcAft>
                      </a:pPr>
                      <a:r>
                        <a:rPr lang="en-US" sz="1800" dirty="0">
                          <a:effectLst/>
                        </a:rPr>
                        <a:t>Common Formulas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hMerge="1">
                  <a:txBody>
                    <a:bodyPr/>
                    <a:lstStyle/>
                    <a:p>
                      <a:endParaRPr lang="en-US"/>
                    </a:p>
                  </a:txBody>
                  <a:tcPr/>
                </a:tc>
              </a:tr>
              <a:tr h="450786">
                <a:tc>
                  <a:txBody>
                    <a:bodyPr/>
                    <a:lstStyle/>
                    <a:p>
                      <a:pPr marL="0" marR="0" algn="l">
                        <a:lnSpc>
                          <a:spcPct val="100000"/>
                        </a:lnSpc>
                        <a:spcBef>
                          <a:spcPts val="0"/>
                        </a:spcBef>
                        <a:spcAft>
                          <a:spcPts val="0"/>
                        </a:spcAft>
                      </a:pPr>
                      <a:r>
                        <a:rPr lang="en-US" sz="2000">
                          <a:effectLst/>
                        </a:rPr>
                        <a:t>Slope-intercept form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a:txBody>
                    <a:bodyPr/>
                    <a:lstStyle/>
                    <a:p>
                      <a:pPr algn="ctr"/>
                      <a:r>
                        <a:rPr lang="en-US" sz="2800" dirty="0">
                          <a:effectLst/>
                        </a:rPr>
                        <a:t> </a:t>
                      </a:r>
                      <a:r>
                        <a:rPr lang="en-US" sz="2800" dirty="0" smtClean="0"/>
                        <a:t>y = mx + b</a:t>
                      </a:r>
                      <a:endParaRPr lang="en-US" sz="2800" dirty="0"/>
                    </a:p>
                  </a:txBody>
                  <a:tcPr marL="67358" marR="67358" marT="0" marB="0"/>
                </a:tc>
              </a:tr>
              <a:tr h="450786">
                <a:tc>
                  <a:txBody>
                    <a:bodyPr/>
                    <a:lstStyle/>
                    <a:p>
                      <a:pPr marL="0" marR="0" algn="l">
                        <a:lnSpc>
                          <a:spcPct val="100000"/>
                        </a:lnSpc>
                        <a:spcBef>
                          <a:spcPts val="0"/>
                        </a:spcBef>
                        <a:spcAft>
                          <a:spcPts val="0"/>
                        </a:spcAft>
                      </a:pPr>
                      <a:r>
                        <a:rPr lang="en-US" sz="2000">
                          <a:effectLst/>
                        </a:rPr>
                        <a:t>Area of a triangle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a:txBody>
                    <a:bodyPr/>
                    <a:lstStyle/>
                    <a:p>
                      <a:pPr algn="ctr"/>
                      <a:r>
                        <a:rPr lang="en-US" sz="1800" dirty="0">
                          <a:effectLst/>
                        </a:rPr>
                        <a:t> </a:t>
                      </a:r>
                      <a:r>
                        <a:rPr lang="en-US" sz="2800" dirty="0" smtClean="0"/>
                        <a:t>A = ½bh</a:t>
                      </a:r>
                      <a:endParaRPr lang="en-US" sz="2800" dirty="0"/>
                    </a:p>
                  </a:txBody>
                  <a:tcPr marL="67358" marR="67358" marT="0" marB="0"/>
                </a:tc>
              </a:tr>
              <a:tr h="574230">
                <a:tc>
                  <a:txBody>
                    <a:bodyPr/>
                    <a:lstStyle/>
                    <a:p>
                      <a:pPr marL="0" marR="0" algn="l">
                        <a:lnSpc>
                          <a:spcPct val="100000"/>
                        </a:lnSpc>
                        <a:spcBef>
                          <a:spcPts val="0"/>
                        </a:spcBef>
                        <a:spcAft>
                          <a:spcPts val="0"/>
                        </a:spcAft>
                      </a:pPr>
                      <a:r>
                        <a:rPr lang="en-US" sz="2000">
                          <a:effectLst/>
                        </a:rPr>
                        <a:t>Area of a circle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a:txBody>
                    <a:bodyPr/>
                    <a:lstStyle/>
                    <a:p>
                      <a:endParaRPr lang="en-US" dirty="0"/>
                    </a:p>
                  </a:txBody>
                  <a:tcPr marL="67358" marR="67358" marT="0" marB="0">
                    <a:blipFill rotWithShape="0">
                      <a:blip r:embed="rId2"/>
                      <a:stretch>
                        <a:fillRect l="-82591" t="-216162" r="-1012" b="-898990"/>
                      </a:stretch>
                    </a:blipFill>
                  </a:tcPr>
                </a:tc>
              </a:tr>
              <a:tr h="450786">
                <a:tc>
                  <a:txBody>
                    <a:bodyPr/>
                    <a:lstStyle/>
                    <a:p>
                      <a:pPr marL="0" marR="0" algn="l">
                        <a:lnSpc>
                          <a:spcPct val="100000"/>
                        </a:lnSpc>
                        <a:spcBef>
                          <a:spcPts val="0"/>
                        </a:spcBef>
                        <a:spcAft>
                          <a:spcPts val="0"/>
                        </a:spcAft>
                      </a:pPr>
                      <a:r>
                        <a:rPr lang="en-US" sz="2000">
                          <a:effectLst/>
                        </a:rPr>
                        <a:t>Distance Formula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a:txBody>
                    <a:bodyPr/>
                    <a:lstStyle/>
                    <a:p>
                      <a:pPr marL="0" marR="0" algn="ctr">
                        <a:lnSpc>
                          <a:spcPct val="100000"/>
                        </a:lnSpc>
                        <a:spcBef>
                          <a:spcPts val="0"/>
                        </a:spcBef>
                        <a:spcAft>
                          <a:spcPts val="0"/>
                        </a:spcAft>
                      </a:pPr>
                      <a:r>
                        <a:rPr lang="en-US" sz="2800" dirty="0" smtClean="0">
                          <a:effectLst/>
                        </a:rPr>
                        <a:t>D = RT</a:t>
                      </a:r>
                      <a:r>
                        <a:rPr lang="en-US" sz="28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r>
              <a:tr h="450786">
                <a:tc>
                  <a:txBody>
                    <a:bodyPr/>
                    <a:lstStyle/>
                    <a:p>
                      <a:pPr marL="0" marR="0" algn="l">
                        <a:lnSpc>
                          <a:spcPct val="100000"/>
                        </a:lnSpc>
                        <a:spcBef>
                          <a:spcPts val="0"/>
                        </a:spcBef>
                        <a:spcAft>
                          <a:spcPts val="0"/>
                        </a:spcAft>
                      </a:pPr>
                      <a:r>
                        <a:rPr lang="en-US" sz="2000" dirty="0">
                          <a:effectLst/>
                        </a:rPr>
                        <a:t>Simple Interest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a:txBody>
                    <a:bodyPr/>
                    <a:lstStyle/>
                    <a:p>
                      <a:pPr marL="0" marR="0" algn="ctr">
                        <a:lnSpc>
                          <a:spcPct val="100000"/>
                        </a:lnSpc>
                        <a:spcBef>
                          <a:spcPts val="0"/>
                        </a:spcBef>
                        <a:spcAft>
                          <a:spcPts val="0"/>
                        </a:spcAft>
                      </a:pPr>
                      <a:r>
                        <a:rPr lang="en-US" sz="2800" dirty="0">
                          <a:effectLst/>
                        </a:rPr>
                        <a:t> </a:t>
                      </a:r>
                      <a:r>
                        <a:rPr lang="en-US" sz="2800" dirty="0" smtClean="0">
                          <a:effectLst/>
                        </a:rPr>
                        <a:t>A = IRT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r>
              <a:tr h="450786">
                <a:tc>
                  <a:txBody>
                    <a:bodyPr/>
                    <a:lstStyle/>
                    <a:p>
                      <a:pPr marL="0" marR="0" algn="l">
                        <a:lnSpc>
                          <a:spcPct val="100000"/>
                        </a:lnSpc>
                        <a:spcBef>
                          <a:spcPts val="0"/>
                        </a:spcBef>
                        <a:spcAft>
                          <a:spcPts val="0"/>
                        </a:spcAft>
                      </a:pPr>
                      <a:r>
                        <a:rPr lang="en-US" sz="2000">
                          <a:effectLst/>
                        </a:rPr>
                        <a:t>Volume of a cylinder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effectLst/>
                        </a:rPr>
                        <a:t> </a:t>
                      </a:r>
                      <a:r>
                        <a:rPr lang="en-US" sz="2800" dirty="0" smtClean="0">
                          <a:effectLst/>
                        </a:rPr>
                        <a:t>V= </a:t>
                      </a:r>
                      <a:r>
                        <a:rPr lang="el-GR" sz="2800" b="0" i="1" kern="1200" dirty="0" smtClean="0">
                          <a:solidFill>
                            <a:schemeClr val="dk1"/>
                          </a:solidFill>
                          <a:effectLst/>
                          <a:latin typeface="+mn-lt"/>
                          <a:ea typeface="+mn-ea"/>
                          <a:cs typeface="+mn-cs"/>
                        </a:rPr>
                        <a:t>π</a:t>
                      </a:r>
                      <a:r>
                        <a:rPr lang="en-US" sz="2800" b="0" i="1" kern="1200" dirty="0" smtClean="0">
                          <a:solidFill>
                            <a:schemeClr val="dk1"/>
                          </a:solidFill>
                          <a:effectLst/>
                          <a:latin typeface="+mn-lt"/>
                          <a:ea typeface="+mn-ea"/>
                          <a:cs typeface="+mn-cs"/>
                        </a:rPr>
                        <a:t>r</a:t>
                      </a:r>
                      <a:r>
                        <a:rPr lang="en-US" sz="2800" b="0" i="0" kern="1200" baseline="30000" dirty="0" smtClean="0">
                          <a:solidFill>
                            <a:schemeClr val="dk1"/>
                          </a:solidFill>
                          <a:effectLst/>
                          <a:latin typeface="+mn-lt"/>
                          <a:ea typeface="+mn-ea"/>
                          <a:cs typeface="+mn-cs"/>
                        </a:rPr>
                        <a:t>2</a:t>
                      </a:r>
                      <a:r>
                        <a:rPr lang="en-US" sz="2800" b="0" i="0" kern="1200" baseline="0" dirty="0" smtClean="0">
                          <a:solidFill>
                            <a:schemeClr val="dk1"/>
                          </a:solidFill>
                          <a:effectLst/>
                          <a:latin typeface="+mn-lt"/>
                          <a:ea typeface="+mn-ea"/>
                          <a:cs typeface="+mn-cs"/>
                        </a:rPr>
                        <a:t>h</a:t>
                      </a:r>
                      <a:r>
                        <a:rPr lang="en-US" sz="2800" dirty="0" smtClean="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r>
              <a:tr h="609042">
                <a:tc>
                  <a:txBody>
                    <a:bodyPr/>
                    <a:lstStyle/>
                    <a:p>
                      <a:pPr marL="0" marR="0" algn="l">
                        <a:lnSpc>
                          <a:spcPct val="100000"/>
                        </a:lnSpc>
                        <a:spcBef>
                          <a:spcPts val="0"/>
                        </a:spcBef>
                        <a:spcAft>
                          <a:spcPts val="0"/>
                        </a:spcAft>
                      </a:pPr>
                      <a:r>
                        <a:rPr lang="en-US" sz="2000">
                          <a:effectLst/>
                        </a:rPr>
                        <a:t>Perimeter of a rectangle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a:txBody>
                    <a:bodyPr/>
                    <a:lstStyle/>
                    <a:p>
                      <a:pPr marL="0" marR="0" algn="ctr">
                        <a:lnSpc>
                          <a:spcPct val="100000"/>
                        </a:lnSpc>
                        <a:spcBef>
                          <a:spcPts val="0"/>
                        </a:spcBef>
                        <a:spcAft>
                          <a:spcPts val="0"/>
                        </a:spcAft>
                      </a:pPr>
                      <a:r>
                        <a:rPr lang="en-US" sz="2800" dirty="0">
                          <a:effectLst/>
                        </a:rPr>
                        <a:t> </a:t>
                      </a:r>
                      <a:r>
                        <a:rPr lang="en-US" sz="2800" dirty="0" smtClean="0">
                          <a:effectLst/>
                        </a:rPr>
                        <a:t>P = 2L + 2W</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r>
              <a:tr h="450786">
                <a:tc>
                  <a:txBody>
                    <a:bodyPr/>
                    <a:lstStyle/>
                    <a:p>
                      <a:pPr marL="0" marR="0" algn="l">
                        <a:lnSpc>
                          <a:spcPct val="100000"/>
                        </a:lnSpc>
                        <a:spcBef>
                          <a:spcPts val="0"/>
                        </a:spcBef>
                        <a:spcAft>
                          <a:spcPts val="0"/>
                        </a:spcAft>
                      </a:pPr>
                      <a:r>
                        <a:rPr lang="en-US" sz="2000">
                          <a:effectLst/>
                        </a:rPr>
                        <a:t>Area of a rectangle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a:txBody>
                    <a:bodyPr/>
                    <a:lstStyle/>
                    <a:p>
                      <a:pPr marL="0" marR="0" algn="ctr">
                        <a:lnSpc>
                          <a:spcPct val="100000"/>
                        </a:lnSpc>
                        <a:spcBef>
                          <a:spcPts val="0"/>
                        </a:spcBef>
                        <a:spcAft>
                          <a:spcPts val="0"/>
                        </a:spcAft>
                      </a:pPr>
                      <a:r>
                        <a:rPr lang="en-US" sz="2800" dirty="0">
                          <a:effectLst/>
                        </a:rPr>
                        <a:t> </a:t>
                      </a:r>
                      <a:r>
                        <a:rPr lang="en-US" sz="2800" dirty="0" smtClean="0">
                          <a:effectLst/>
                        </a:rPr>
                        <a:t>A = LW</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r>
              <a:tr h="450786">
                <a:tc>
                  <a:txBody>
                    <a:bodyPr/>
                    <a:lstStyle/>
                    <a:p>
                      <a:pPr marL="0" marR="0" algn="l">
                        <a:lnSpc>
                          <a:spcPct val="100000"/>
                        </a:lnSpc>
                        <a:spcBef>
                          <a:spcPts val="0"/>
                        </a:spcBef>
                        <a:spcAft>
                          <a:spcPts val="0"/>
                        </a:spcAft>
                      </a:pPr>
                      <a:r>
                        <a:rPr lang="en-US" sz="2000">
                          <a:effectLst/>
                        </a:rPr>
                        <a:t>Perimeter of a square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a:txBody>
                    <a:bodyPr/>
                    <a:lstStyle/>
                    <a:p>
                      <a:pPr marL="0" marR="0" algn="ctr">
                        <a:lnSpc>
                          <a:spcPct val="100000"/>
                        </a:lnSpc>
                        <a:spcBef>
                          <a:spcPts val="0"/>
                        </a:spcBef>
                        <a:spcAft>
                          <a:spcPts val="0"/>
                        </a:spcAft>
                      </a:pPr>
                      <a:r>
                        <a:rPr lang="en-US" sz="2800" dirty="0">
                          <a:effectLst/>
                        </a:rPr>
                        <a:t> </a:t>
                      </a:r>
                      <a:r>
                        <a:rPr lang="en-US" sz="2800" dirty="0" smtClean="0">
                          <a:effectLst/>
                        </a:rPr>
                        <a:t>A = 4s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r>
              <a:tr h="450786">
                <a:tc>
                  <a:txBody>
                    <a:bodyPr/>
                    <a:lstStyle/>
                    <a:p>
                      <a:pPr marL="0" marR="0" algn="l">
                        <a:lnSpc>
                          <a:spcPct val="100000"/>
                        </a:lnSpc>
                        <a:spcBef>
                          <a:spcPts val="0"/>
                        </a:spcBef>
                        <a:spcAft>
                          <a:spcPts val="0"/>
                        </a:spcAft>
                      </a:pPr>
                      <a:r>
                        <a:rPr lang="en-US" sz="2000" dirty="0">
                          <a:effectLst/>
                        </a:rPr>
                        <a:t>Volume of a prism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a:txBody>
                    <a:bodyPr/>
                    <a:lstStyle/>
                    <a:p>
                      <a:pPr marL="0" marR="0" algn="ctr">
                        <a:lnSpc>
                          <a:spcPct val="100000"/>
                        </a:lnSpc>
                        <a:spcBef>
                          <a:spcPts val="0"/>
                        </a:spcBef>
                        <a:spcAft>
                          <a:spcPts val="0"/>
                        </a:spcAft>
                      </a:pPr>
                      <a:r>
                        <a:rPr lang="en-US" sz="2800" dirty="0">
                          <a:effectLst/>
                        </a:rPr>
                        <a:t> </a:t>
                      </a:r>
                      <a:r>
                        <a:rPr lang="en-US" sz="2800" dirty="0" smtClean="0">
                          <a:effectLst/>
                        </a:rPr>
                        <a:t>V = LWH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r>
              <a:tr h="576287">
                <a:tc>
                  <a:txBody>
                    <a:bodyPr/>
                    <a:lstStyle/>
                    <a:p>
                      <a:pPr marL="0" marR="0" algn="l">
                        <a:lnSpc>
                          <a:spcPct val="100000"/>
                        </a:lnSpc>
                        <a:spcBef>
                          <a:spcPts val="0"/>
                        </a:spcBef>
                        <a:spcAft>
                          <a:spcPts val="0"/>
                        </a:spcAft>
                      </a:pPr>
                      <a:r>
                        <a:rPr lang="en-US" sz="2000" dirty="0">
                          <a:effectLst/>
                        </a:rPr>
                        <a:t>Volume of  a cone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a:txBody>
                    <a:bodyPr/>
                    <a:lstStyle/>
                    <a:p>
                      <a:endParaRPr lang="en-US"/>
                    </a:p>
                  </a:txBody>
                  <a:tcPr marL="67358" marR="67358" marT="0" marB="0">
                    <a:blipFill rotWithShape="0">
                      <a:blip r:embed="rId2"/>
                      <a:stretch>
                        <a:fillRect l="-82591" t="-887879" r="-1012" b="-227273"/>
                      </a:stretch>
                    </a:blipFill>
                  </a:tcPr>
                </a:tc>
              </a:tr>
              <a:tr h="609042">
                <a:tc>
                  <a:txBody>
                    <a:bodyPr/>
                    <a:lstStyle/>
                    <a:p>
                      <a:pPr marL="0" marR="0" algn="l">
                        <a:lnSpc>
                          <a:spcPct val="100000"/>
                        </a:lnSpc>
                        <a:spcBef>
                          <a:spcPts val="0"/>
                        </a:spcBef>
                        <a:spcAft>
                          <a:spcPts val="0"/>
                        </a:spcAft>
                      </a:pPr>
                      <a:r>
                        <a:rPr lang="en-US" sz="2000" dirty="0">
                          <a:effectLst/>
                        </a:rPr>
                        <a:t>Measure of angles in a triangle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a:txBody>
                    <a:bodyPr/>
                    <a:lstStyle/>
                    <a:p>
                      <a:pPr marL="0" marR="0" algn="ctr">
                        <a:lnSpc>
                          <a:spcPct val="100000"/>
                        </a:lnSpc>
                        <a:spcBef>
                          <a:spcPts val="0"/>
                        </a:spcBef>
                        <a:spcAft>
                          <a:spcPts val="0"/>
                        </a:spcAft>
                      </a:pPr>
                      <a:r>
                        <a:rPr lang="en-US" sz="2800" dirty="0" smtClean="0">
                          <a:effectLst/>
                        </a:rPr>
                        <a:t>a + b + c = 180</a:t>
                      </a:r>
                      <a:r>
                        <a:rPr lang="en-US" sz="2800" baseline="30000" dirty="0" smtClean="0">
                          <a:effectLst/>
                        </a:rPr>
                        <a:t>o</a:t>
                      </a:r>
                      <a:r>
                        <a:rPr lang="en-US" sz="28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r>
              <a:tr h="609042">
                <a:tc>
                  <a:txBody>
                    <a:bodyPr/>
                    <a:lstStyle/>
                    <a:p>
                      <a:pPr marL="0" marR="0" algn="l">
                        <a:lnSpc>
                          <a:spcPct val="100000"/>
                        </a:lnSpc>
                        <a:spcBef>
                          <a:spcPts val="0"/>
                        </a:spcBef>
                        <a:spcAft>
                          <a:spcPts val="0"/>
                        </a:spcAft>
                      </a:pPr>
                      <a:r>
                        <a:rPr lang="en-US" sz="2000" dirty="0">
                          <a:effectLst/>
                        </a:rPr>
                        <a:t>Pythagorean Theorem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c>
                  <a:txBody>
                    <a:bodyPr/>
                    <a:lstStyle/>
                    <a:p>
                      <a:pPr marL="0" marR="0" algn="ctr">
                        <a:lnSpc>
                          <a:spcPct val="100000"/>
                        </a:lnSpc>
                        <a:spcBef>
                          <a:spcPts val="0"/>
                        </a:spcBef>
                        <a:spcAft>
                          <a:spcPts val="0"/>
                        </a:spcAft>
                      </a:pPr>
                      <a:r>
                        <a:rPr lang="en-US" sz="2800" dirty="0" smtClean="0">
                          <a:effectLst/>
                        </a:rPr>
                        <a:t>a</a:t>
                      </a:r>
                      <a:r>
                        <a:rPr lang="en-US" sz="2800" baseline="30000" dirty="0" smtClean="0">
                          <a:effectLst/>
                        </a:rPr>
                        <a:t>2</a:t>
                      </a:r>
                      <a:r>
                        <a:rPr lang="en-US" sz="2800" baseline="0" dirty="0" smtClean="0">
                          <a:effectLst/>
                        </a:rPr>
                        <a:t> + b</a:t>
                      </a:r>
                      <a:r>
                        <a:rPr lang="en-US" sz="2800" baseline="30000" dirty="0" smtClean="0">
                          <a:effectLst/>
                        </a:rPr>
                        <a:t>2</a:t>
                      </a:r>
                      <a:r>
                        <a:rPr lang="en-US" sz="2800" baseline="0" dirty="0" smtClean="0">
                          <a:effectLst/>
                        </a:rPr>
                        <a:t> = c</a:t>
                      </a:r>
                      <a:r>
                        <a:rPr lang="en-US" sz="2800" baseline="30000" dirty="0" smtClean="0">
                          <a:effectLst/>
                        </a:rPr>
                        <a:t>2</a:t>
                      </a:r>
                      <a:r>
                        <a:rPr lang="en-US" sz="28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tc>
              </a:tr>
            </a:tbl>
          </a:graphicData>
        </a:graphic>
      </p:graphicFrame>
    </p:spTree>
    <p:extLst>
      <p:ext uri="{BB962C8B-B14F-4D97-AF65-F5344CB8AC3E}">
        <p14:creationId xmlns:p14="http://schemas.microsoft.com/office/powerpoint/2010/main" val="1696051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25891" t="16146" r="11054" b="26389"/>
          <a:stretch/>
        </p:blipFill>
        <p:spPr>
          <a:xfrm>
            <a:off x="0" y="0"/>
            <a:ext cx="12194764" cy="6248400"/>
          </a:xfrm>
          <a:prstGeom prst="rect">
            <a:avLst/>
          </a:prstGeom>
        </p:spPr>
      </p:pic>
      <p:sp>
        <p:nvSpPr>
          <p:cNvPr id="3" name="Rectangle 2"/>
          <p:cNvSpPr/>
          <p:nvPr/>
        </p:nvSpPr>
        <p:spPr>
          <a:xfrm>
            <a:off x="5556738" y="2532185"/>
            <a:ext cx="4489939" cy="527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88567" y="3105500"/>
            <a:ext cx="2302748" cy="527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97830" y="3700584"/>
            <a:ext cx="4567534" cy="552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57829" y="5427785"/>
            <a:ext cx="5539991" cy="527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8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25892" t="17361" r="10858" b="17361"/>
          <a:stretch/>
        </p:blipFill>
        <p:spPr>
          <a:xfrm>
            <a:off x="101600" y="0"/>
            <a:ext cx="11819106" cy="6858000"/>
          </a:xfrm>
          <a:prstGeom prst="rect">
            <a:avLst/>
          </a:prstGeom>
        </p:spPr>
      </p:pic>
      <p:sp>
        <p:nvSpPr>
          <p:cNvPr id="4" name="Rectangle 3"/>
          <p:cNvSpPr/>
          <p:nvPr/>
        </p:nvSpPr>
        <p:spPr>
          <a:xfrm>
            <a:off x="2900624" y="3461098"/>
            <a:ext cx="3717890" cy="719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667081" y="4295669"/>
            <a:ext cx="2564005" cy="719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4338" y="5181041"/>
            <a:ext cx="5786176" cy="719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8395" y="5906755"/>
            <a:ext cx="4233147" cy="951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82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b="1" dirty="0" smtClean="0"/>
              <a:t>Steps to Solving Literal Equations</a:t>
            </a:r>
            <a:endParaRPr lang="en-US" sz="6000" b="1" dirty="0"/>
          </a:p>
        </p:txBody>
      </p:sp>
      <p:sp>
        <p:nvSpPr>
          <p:cNvPr id="3" name="Content Placeholder 2"/>
          <p:cNvSpPr>
            <a:spLocks noGrp="1"/>
          </p:cNvSpPr>
          <p:nvPr>
            <p:ph idx="1"/>
          </p:nvPr>
        </p:nvSpPr>
        <p:spPr>
          <a:xfrm>
            <a:off x="491319" y="1825625"/>
            <a:ext cx="10862481" cy="828675"/>
          </a:xfrm>
        </p:spPr>
        <p:txBody>
          <a:bodyPr>
            <a:normAutofit/>
          </a:bodyPr>
          <a:lstStyle/>
          <a:p>
            <a:pPr marL="514350" indent="-514350">
              <a:buFont typeface="+mj-lt"/>
              <a:buAutoNum type="arabicPeriod"/>
            </a:pPr>
            <a:r>
              <a:rPr lang="en-US" sz="4000" dirty="0" smtClean="0"/>
              <a:t>  Circle the variable you are solving for.</a:t>
            </a:r>
            <a:endParaRPr lang="en-US" sz="4000" dirty="0"/>
          </a:p>
        </p:txBody>
      </p:sp>
      <p:sp>
        <p:nvSpPr>
          <p:cNvPr id="4" name="Content Placeholder 2"/>
          <p:cNvSpPr txBox="1">
            <a:spLocks/>
          </p:cNvSpPr>
          <p:nvPr/>
        </p:nvSpPr>
        <p:spPr>
          <a:xfrm>
            <a:off x="491319" y="2789237"/>
            <a:ext cx="11700681" cy="828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2"/>
            </a:pPr>
            <a:r>
              <a:rPr lang="en-US" sz="4000" dirty="0" smtClean="0"/>
              <a:t>What operations are happening with that variable?</a:t>
            </a:r>
            <a:endParaRPr lang="en-US" sz="4000" dirty="0"/>
          </a:p>
        </p:txBody>
      </p:sp>
      <p:sp>
        <p:nvSpPr>
          <p:cNvPr id="5" name="Content Placeholder 2"/>
          <p:cNvSpPr txBox="1">
            <a:spLocks/>
          </p:cNvSpPr>
          <p:nvPr/>
        </p:nvSpPr>
        <p:spPr>
          <a:xfrm>
            <a:off x="491319" y="3735386"/>
            <a:ext cx="10862481" cy="828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3"/>
            </a:pPr>
            <a:r>
              <a:rPr lang="en-US" sz="4000" dirty="0" smtClean="0"/>
              <a:t>Work backwards to solve for the variable.</a:t>
            </a:r>
            <a:endParaRPr lang="en-US" sz="4000" dirty="0"/>
          </a:p>
        </p:txBody>
      </p:sp>
    </p:spTree>
    <p:extLst>
      <p:ext uri="{BB962C8B-B14F-4D97-AF65-F5344CB8AC3E}">
        <p14:creationId xmlns:p14="http://schemas.microsoft.com/office/powerpoint/2010/main" val="23862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600"/>
          </a:xfrm>
        </p:spPr>
        <p:txBody>
          <a:bodyPr/>
          <a:lstStyle/>
          <a:p>
            <a:pPr algn="ctr"/>
            <a:r>
              <a:rPr lang="en-US" b="1" dirty="0" smtClean="0"/>
              <a:t>Partner Practice</a:t>
            </a:r>
            <a:endParaRPr lang="en-US" b="1" dirty="0"/>
          </a:p>
        </p:txBody>
      </p:sp>
      <p:sp>
        <p:nvSpPr>
          <p:cNvPr id="3" name="Content Placeholder 2"/>
          <p:cNvSpPr>
            <a:spLocks noGrp="1"/>
          </p:cNvSpPr>
          <p:nvPr>
            <p:ph idx="1"/>
          </p:nvPr>
        </p:nvSpPr>
        <p:spPr>
          <a:xfrm>
            <a:off x="127000" y="949325"/>
            <a:ext cx="3911600" cy="4351338"/>
          </a:xfrm>
        </p:spPr>
        <p:txBody>
          <a:bodyPr>
            <a:normAutofit/>
          </a:bodyPr>
          <a:lstStyle/>
          <a:p>
            <a:pPr marL="0" indent="0">
              <a:buNone/>
            </a:pPr>
            <a:r>
              <a:rPr lang="en-US" dirty="0"/>
              <a:t>1. a</a:t>
            </a:r>
            <a:r>
              <a:rPr lang="en-US" baseline="30000" dirty="0"/>
              <a:t>2</a:t>
            </a:r>
            <a:r>
              <a:rPr lang="en-US" dirty="0"/>
              <a:t> + b</a:t>
            </a:r>
            <a:r>
              <a:rPr lang="en-US" baseline="30000" dirty="0"/>
              <a:t>2</a:t>
            </a:r>
            <a:r>
              <a:rPr lang="en-US" dirty="0"/>
              <a:t> = c</a:t>
            </a:r>
            <a:r>
              <a:rPr lang="en-US" baseline="30000" dirty="0"/>
              <a:t>2</a:t>
            </a:r>
            <a:r>
              <a:rPr lang="en-US" dirty="0"/>
              <a:t>, solve for b</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p:txBody>
      </p:sp>
      <p:sp>
        <p:nvSpPr>
          <p:cNvPr id="4" name="TextBox 3"/>
          <p:cNvSpPr txBox="1"/>
          <p:nvPr/>
        </p:nvSpPr>
        <p:spPr>
          <a:xfrm>
            <a:off x="4108450" y="949325"/>
            <a:ext cx="4318000" cy="4832092"/>
          </a:xfrm>
          <a:prstGeom prst="rect">
            <a:avLst/>
          </a:prstGeom>
          <a:noFill/>
        </p:spPr>
        <p:txBody>
          <a:bodyPr wrap="square" rtlCol="0">
            <a:spAutoFit/>
          </a:bodyPr>
          <a:lstStyle/>
          <a:p>
            <a:r>
              <a:rPr lang="en-US" sz="2800" dirty="0" smtClean="0"/>
              <a:t>2. Rewrite the equation for the area of a rectangle in terms of the width.</a:t>
            </a:r>
          </a:p>
          <a:p>
            <a:r>
              <a:rPr lang="en-US" sz="2800" dirty="0" smtClean="0"/>
              <a:t> </a:t>
            </a:r>
          </a:p>
          <a:p>
            <a:r>
              <a:rPr lang="en-US" sz="2800" dirty="0" smtClean="0"/>
              <a:t> </a:t>
            </a:r>
          </a:p>
          <a:p>
            <a:r>
              <a:rPr lang="en-US" sz="2800" dirty="0" smtClean="0"/>
              <a:t> </a:t>
            </a:r>
          </a:p>
          <a:p>
            <a:r>
              <a:rPr lang="en-US" sz="2800" dirty="0" smtClean="0"/>
              <a:t> </a:t>
            </a:r>
          </a:p>
          <a:p>
            <a:r>
              <a:rPr lang="en-US" sz="2800" dirty="0" smtClean="0"/>
              <a:t> </a:t>
            </a:r>
          </a:p>
          <a:p>
            <a:r>
              <a:rPr lang="en-US" sz="2800" dirty="0" smtClean="0"/>
              <a:t> </a:t>
            </a:r>
          </a:p>
          <a:p>
            <a:r>
              <a:rPr lang="en-US" sz="2800" dirty="0" smtClean="0"/>
              <a:t> </a:t>
            </a:r>
          </a:p>
          <a:p>
            <a:endParaRPr lang="en-US" sz="2800" dirty="0"/>
          </a:p>
        </p:txBody>
      </p:sp>
      <p:sp>
        <p:nvSpPr>
          <p:cNvPr id="5" name="TextBox 4"/>
          <p:cNvSpPr txBox="1"/>
          <p:nvPr/>
        </p:nvSpPr>
        <p:spPr>
          <a:xfrm>
            <a:off x="8496300" y="949325"/>
            <a:ext cx="3860800" cy="523220"/>
          </a:xfrm>
          <a:prstGeom prst="rect">
            <a:avLst/>
          </a:prstGeom>
          <a:noFill/>
        </p:spPr>
        <p:txBody>
          <a:bodyPr wrap="square" rtlCol="0">
            <a:spAutoFit/>
          </a:bodyPr>
          <a:lstStyle/>
          <a:p>
            <a:r>
              <a:rPr lang="en-US" sz="2800" dirty="0" smtClean="0"/>
              <a:t>3. 2x + 3y = 6, solve for y</a:t>
            </a:r>
          </a:p>
        </p:txBody>
      </p:sp>
      <p:cxnSp>
        <p:nvCxnSpPr>
          <p:cNvPr id="7" name="Straight Connector 6"/>
          <p:cNvCxnSpPr/>
          <p:nvPr/>
        </p:nvCxnSpPr>
        <p:spPr>
          <a:xfrm flipH="1">
            <a:off x="3911600" y="1054100"/>
            <a:ext cx="12700" cy="58039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24850" y="1054100"/>
            <a:ext cx="12700" cy="58039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185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660400"/>
          </a:xfrm>
        </p:spPr>
        <p:txBody>
          <a:bodyPr>
            <a:normAutofit fontScale="90000"/>
          </a:bodyPr>
          <a:lstStyle/>
          <a:p>
            <a:pPr algn="ctr"/>
            <a:r>
              <a:rPr lang="en-US" b="1" dirty="0" smtClean="0"/>
              <a:t>Application Problems</a:t>
            </a:r>
            <a:endParaRPr lang="en-US" b="1" dirty="0"/>
          </a:p>
        </p:txBody>
      </p:sp>
      <p:sp>
        <p:nvSpPr>
          <p:cNvPr id="4" name="Content Placeholder 3"/>
          <p:cNvSpPr>
            <a:spLocks noGrp="1"/>
          </p:cNvSpPr>
          <p:nvPr>
            <p:ph sz="half" idx="2"/>
          </p:nvPr>
        </p:nvSpPr>
        <p:spPr>
          <a:xfrm>
            <a:off x="0" y="673101"/>
            <a:ext cx="5157787" cy="5249863"/>
          </a:xfrm>
        </p:spPr>
        <p:txBody>
          <a:bodyPr/>
          <a:lstStyle/>
          <a:p>
            <a:pPr marL="0" indent="0">
              <a:buNone/>
            </a:pPr>
            <a:r>
              <a:rPr lang="en-US" dirty="0"/>
              <a:t>4. The area of a circle is pi times the radius squared. Rearrange this formula in terms of the radius.</a:t>
            </a:r>
          </a:p>
        </p:txBody>
      </p:sp>
      <p:sp>
        <p:nvSpPr>
          <p:cNvPr id="6" name="Content Placeholder 5"/>
          <p:cNvSpPr>
            <a:spLocks noGrp="1"/>
          </p:cNvSpPr>
          <p:nvPr>
            <p:ph sz="quarter" idx="4"/>
          </p:nvPr>
        </p:nvSpPr>
        <p:spPr>
          <a:xfrm>
            <a:off x="5511800" y="673101"/>
            <a:ext cx="6680200" cy="5249863"/>
          </a:xfrm>
        </p:spPr>
        <p:txBody>
          <a:bodyPr/>
          <a:lstStyle/>
          <a:p>
            <a:pPr marL="0" indent="0">
              <a:buNone/>
            </a:pPr>
            <a:r>
              <a:rPr lang="en-US" dirty="0"/>
              <a:t>5. Ms. Santos wants to visit her family in Chicago. If Chicago is 600 miles away, and Ms. Santos wants to get there in 10 hours, how fast does she need to drive? Write an equation to express the rate at which Ms. Santos needs to drive and solve.</a:t>
            </a:r>
          </a:p>
          <a:p>
            <a:pPr marL="0" indent="0">
              <a:buNone/>
            </a:pPr>
            <a:endParaRPr lang="en-US" dirty="0"/>
          </a:p>
        </p:txBody>
      </p:sp>
    </p:spTree>
    <p:extLst>
      <p:ext uri="{BB962C8B-B14F-4D97-AF65-F5344CB8AC3E}">
        <p14:creationId xmlns:p14="http://schemas.microsoft.com/office/powerpoint/2010/main" val="3824801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idx="1"/>
          </p:nvPr>
        </p:nvSpPr>
        <p:spPr/>
        <p:txBody>
          <a:bodyPr/>
          <a:lstStyle/>
          <a:p>
            <a:r>
              <a:rPr lang="en-US" dirty="0" smtClean="0"/>
              <a:t>#3 Logarithms &amp; Rational Exponents (all)</a:t>
            </a:r>
          </a:p>
          <a:p>
            <a:r>
              <a:rPr lang="en-US" dirty="0" smtClean="0"/>
              <a:t>#4 Literal Equations (Choose 6)</a:t>
            </a:r>
          </a:p>
        </p:txBody>
      </p:sp>
    </p:spTree>
    <p:extLst>
      <p:ext uri="{BB962C8B-B14F-4D97-AF65-F5344CB8AC3E}">
        <p14:creationId xmlns:p14="http://schemas.microsoft.com/office/powerpoint/2010/main" val="125397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04900"/>
          </a:xfrm>
        </p:spPr>
        <p:txBody>
          <a:bodyPr>
            <a:normAutofit/>
          </a:bodyPr>
          <a:lstStyle/>
          <a:p>
            <a:r>
              <a:rPr lang="en-US" sz="5400" b="1" dirty="0" smtClean="0">
                <a:solidFill>
                  <a:srgbClr val="006600"/>
                </a:solidFill>
              </a:rPr>
              <a:t>Exit Ticket</a:t>
            </a:r>
            <a:endParaRPr lang="en-US" sz="5400" b="1" dirty="0">
              <a:solidFill>
                <a:srgbClr val="0066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900" y="1104900"/>
                <a:ext cx="11976100" cy="5072063"/>
              </a:xfrm>
            </p:spPr>
            <p:txBody>
              <a:bodyPr>
                <a:noAutofit/>
              </a:bodyPr>
              <a:lstStyle/>
              <a:p>
                <a:pPr marL="742950" indent="-742950">
                  <a:buFont typeface="+mj-lt"/>
                  <a:buAutoNum type="arabicPeriod"/>
                </a:pPr>
                <a:r>
                  <a:rPr lang="en-US" sz="3600" dirty="0" smtClean="0">
                    <a:solidFill>
                      <a:srgbClr val="006600"/>
                    </a:solidFill>
                  </a:rPr>
                  <a:t>Rearrange the formula for the area of a triangle in terms of </a:t>
                </a:r>
                <a:r>
                  <a:rPr lang="en-US" sz="3600" smtClean="0">
                    <a:solidFill>
                      <a:srgbClr val="006600"/>
                    </a:solidFill>
                  </a:rPr>
                  <a:t>the height.</a:t>
                </a:r>
                <a:endParaRPr lang="en-US" sz="3600" dirty="0" smtClean="0">
                  <a:solidFill>
                    <a:srgbClr val="006600"/>
                  </a:solidFill>
                </a:endParaRPr>
              </a:p>
              <a:p>
                <a:pPr marL="742950" indent="-742950">
                  <a:buFont typeface="+mj-lt"/>
                  <a:buAutoNum type="arabicPeriod"/>
                </a:pPr>
                <a:endParaRPr lang="en-US" sz="3600" dirty="0">
                  <a:solidFill>
                    <a:srgbClr val="006600"/>
                  </a:solidFill>
                </a:endParaRPr>
              </a:p>
              <a:p>
                <a:pPr marL="742950" indent="-742950">
                  <a:buFont typeface="+mj-lt"/>
                  <a:buAutoNum type="arabicPeriod"/>
                </a:pPr>
                <a:r>
                  <a:rPr lang="en-US" sz="3600" dirty="0" smtClean="0">
                    <a:solidFill>
                      <a:srgbClr val="006600"/>
                    </a:solidFill>
                  </a:rPr>
                  <a:t>Rewrite in radical form. </a:t>
                </a:r>
                <a14:m>
                  <m:oMath xmlns:m="http://schemas.openxmlformats.org/officeDocument/2006/math">
                    <m:sSup>
                      <m:sSupPr>
                        <m:ctrlPr>
                          <a:rPr lang="en-US" sz="3600" i="1" smtClean="0">
                            <a:solidFill>
                              <a:srgbClr val="006600"/>
                            </a:solidFill>
                            <a:latin typeface="Cambria Math" panose="02040503050406030204" pitchFamily="18" charset="0"/>
                          </a:rPr>
                        </m:ctrlPr>
                      </m:sSupPr>
                      <m:e>
                        <m:r>
                          <m:rPr>
                            <m:nor/>
                          </m:rPr>
                          <a:rPr lang="en-US" sz="3600" dirty="0" smtClean="0">
                            <a:solidFill>
                              <a:srgbClr val="006600"/>
                            </a:solidFill>
                          </a:rPr>
                          <m:t>(3</m:t>
                        </m:r>
                        <m:r>
                          <m:rPr>
                            <m:nor/>
                          </m:rPr>
                          <a:rPr lang="en-US" sz="3600" dirty="0" smtClean="0">
                            <a:solidFill>
                              <a:srgbClr val="006600"/>
                            </a:solidFill>
                          </a:rPr>
                          <m:t>x</m:t>
                        </m:r>
                        <m:r>
                          <m:rPr>
                            <m:nor/>
                          </m:rPr>
                          <a:rPr lang="en-US" sz="3600" dirty="0" smtClean="0">
                            <a:solidFill>
                              <a:srgbClr val="006600"/>
                            </a:solidFill>
                          </a:rPr>
                          <m:t> – 8)</m:t>
                        </m:r>
                      </m:e>
                      <m:sup>
                        <m:f>
                          <m:fPr>
                            <m:ctrlPr>
                              <a:rPr lang="en-US" sz="3600" i="1" smtClean="0">
                                <a:solidFill>
                                  <a:srgbClr val="006600"/>
                                </a:solidFill>
                                <a:latin typeface="Cambria Math" panose="02040503050406030204" pitchFamily="18" charset="0"/>
                              </a:rPr>
                            </m:ctrlPr>
                          </m:fPr>
                          <m:num>
                            <m:r>
                              <a:rPr lang="en-US" sz="3600" b="0" i="1" smtClean="0">
                                <a:solidFill>
                                  <a:srgbClr val="006600"/>
                                </a:solidFill>
                                <a:latin typeface="Cambria Math" panose="02040503050406030204" pitchFamily="18" charset="0"/>
                              </a:rPr>
                              <m:t>4</m:t>
                            </m:r>
                          </m:num>
                          <m:den>
                            <m:r>
                              <a:rPr lang="en-US" sz="3600" b="0" i="1" smtClean="0">
                                <a:solidFill>
                                  <a:srgbClr val="006600"/>
                                </a:solidFill>
                                <a:latin typeface="Cambria Math" panose="02040503050406030204" pitchFamily="18" charset="0"/>
                              </a:rPr>
                              <m:t>9</m:t>
                            </m:r>
                          </m:den>
                        </m:f>
                      </m:sup>
                    </m:sSup>
                  </m:oMath>
                </a14:m>
                <a:endParaRPr lang="en-US" sz="3600" dirty="0" smtClean="0">
                  <a:solidFill>
                    <a:srgbClr val="006600"/>
                  </a:solidFill>
                </a:endParaRPr>
              </a:p>
              <a:p>
                <a:pPr marL="742950" indent="-742950">
                  <a:buFont typeface="+mj-lt"/>
                  <a:buAutoNum type="arabicPeriod"/>
                </a:pPr>
                <a:endParaRPr lang="en-US" sz="3600" dirty="0" smtClean="0">
                  <a:solidFill>
                    <a:srgbClr val="006600"/>
                  </a:solidFill>
                </a:endParaRPr>
              </a:p>
              <a:p>
                <a:pPr marL="742950" indent="-742950">
                  <a:buFont typeface="+mj-lt"/>
                  <a:buAutoNum type="arabicPeriod"/>
                </a:pPr>
                <a:r>
                  <a:rPr lang="en-US" sz="3600" dirty="0" smtClean="0">
                    <a:solidFill>
                      <a:srgbClr val="006600"/>
                    </a:solidFill>
                  </a:rPr>
                  <a:t>Rewrite in exponential form. </a:t>
                </a:r>
                <a14:m>
                  <m:oMath xmlns:m="http://schemas.openxmlformats.org/officeDocument/2006/math">
                    <m:rad>
                      <m:radPr>
                        <m:ctrlPr>
                          <a:rPr lang="en-US" sz="3600" i="1" smtClean="0">
                            <a:solidFill>
                              <a:srgbClr val="006600"/>
                            </a:solidFill>
                            <a:latin typeface="Cambria Math" panose="02040503050406030204" pitchFamily="18" charset="0"/>
                          </a:rPr>
                        </m:ctrlPr>
                      </m:radPr>
                      <m:deg>
                        <m:r>
                          <m:rPr>
                            <m:brk m:alnAt="7"/>
                          </m:rPr>
                          <a:rPr lang="en-US" sz="3600" b="0" i="1" smtClean="0">
                            <a:solidFill>
                              <a:srgbClr val="006600"/>
                            </a:solidFill>
                            <a:latin typeface="Cambria Math" panose="02040503050406030204" pitchFamily="18" charset="0"/>
                          </a:rPr>
                          <m:t>5</m:t>
                        </m:r>
                      </m:deg>
                      <m:e>
                        <m:sSup>
                          <m:sSupPr>
                            <m:ctrlPr>
                              <a:rPr lang="en-US" sz="3600" i="1" smtClean="0">
                                <a:solidFill>
                                  <a:srgbClr val="006600"/>
                                </a:solidFill>
                                <a:latin typeface="Cambria Math" panose="02040503050406030204" pitchFamily="18" charset="0"/>
                              </a:rPr>
                            </m:ctrlPr>
                          </m:sSupPr>
                          <m:e>
                            <m:r>
                              <a:rPr lang="en-US" sz="3600" b="0" i="1" smtClean="0">
                                <a:solidFill>
                                  <a:srgbClr val="006600"/>
                                </a:solidFill>
                                <a:latin typeface="Cambria Math" panose="02040503050406030204" pitchFamily="18" charset="0"/>
                              </a:rPr>
                              <m:t>𝑥</m:t>
                            </m:r>
                          </m:e>
                          <m:sup>
                            <m:r>
                              <a:rPr lang="en-US" sz="3600" b="0" i="1" smtClean="0">
                                <a:solidFill>
                                  <a:srgbClr val="006600"/>
                                </a:solidFill>
                                <a:latin typeface="Cambria Math" panose="02040503050406030204" pitchFamily="18" charset="0"/>
                              </a:rPr>
                              <m:t>3</m:t>
                            </m:r>
                          </m:sup>
                        </m:sSup>
                      </m:e>
                    </m:rad>
                  </m:oMath>
                </a14:m>
                <a:endParaRPr lang="en-US" sz="3600" dirty="0">
                  <a:solidFill>
                    <a:srgbClr val="0066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900" y="1104900"/>
                <a:ext cx="11976100" cy="5072063"/>
              </a:xfrm>
              <a:blipFill rotWithShape="0">
                <a:blip r:embed="rId2" cstate="print"/>
                <a:stretch>
                  <a:fillRect l="-1578" t="-3005" r="-1170"/>
                </a:stretch>
              </a:blipFill>
            </p:spPr>
            <p:txBody>
              <a:bodyPr/>
              <a:lstStyle/>
              <a:p>
                <a:r>
                  <a:rPr lang="en-US">
                    <a:noFill/>
                  </a:rPr>
                  <a:t> </a:t>
                </a:r>
              </a:p>
            </p:txBody>
          </p:sp>
        </mc:Fallback>
      </mc:AlternateContent>
    </p:spTree>
    <p:extLst>
      <p:ext uri="{BB962C8B-B14F-4D97-AF65-F5344CB8AC3E}">
        <p14:creationId xmlns:p14="http://schemas.microsoft.com/office/powerpoint/2010/main" val="2102816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25891" t="17188" r="13982" b="17187"/>
          <a:stretch/>
        </p:blipFill>
        <p:spPr>
          <a:xfrm>
            <a:off x="457200" y="0"/>
            <a:ext cx="11239500" cy="6896966"/>
          </a:xfrm>
          <a:prstGeom prst="rect">
            <a:avLst/>
          </a:prstGeom>
        </p:spPr>
      </p:pic>
      <p:sp>
        <p:nvSpPr>
          <p:cNvPr id="3" name="Rectangle 2"/>
          <p:cNvSpPr/>
          <p:nvPr/>
        </p:nvSpPr>
        <p:spPr>
          <a:xfrm>
            <a:off x="1973943" y="2743200"/>
            <a:ext cx="7010400" cy="256902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444343" y="522514"/>
            <a:ext cx="1320800" cy="47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45200" y="2097313"/>
            <a:ext cx="1320800" cy="47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614228" y="5522685"/>
            <a:ext cx="1661885" cy="47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379028"/>
            <a:ext cx="1045029" cy="47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11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27941" t="16319" r="13493" b="26909"/>
          <a:stretch/>
        </p:blipFill>
        <p:spPr>
          <a:xfrm>
            <a:off x="0" y="-1"/>
            <a:ext cx="12192000" cy="6644639"/>
          </a:xfrm>
          <a:prstGeom prst="rect">
            <a:avLst/>
          </a:prstGeom>
        </p:spPr>
      </p:pic>
      <p:sp>
        <p:nvSpPr>
          <p:cNvPr id="3" name="Rectangle 2"/>
          <p:cNvSpPr/>
          <p:nvPr/>
        </p:nvSpPr>
        <p:spPr>
          <a:xfrm>
            <a:off x="4267200" y="827314"/>
            <a:ext cx="1828800" cy="47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458685"/>
            <a:ext cx="1669143" cy="47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71142" y="1364343"/>
            <a:ext cx="1669143" cy="624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8630" y="5551715"/>
            <a:ext cx="1132113" cy="624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46459" y="4992915"/>
            <a:ext cx="1132113" cy="624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66630" y="5972629"/>
            <a:ext cx="1132113" cy="624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40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34382" t="16319" r="20229" b="23785"/>
          <a:stretch/>
        </p:blipFill>
        <p:spPr>
          <a:xfrm>
            <a:off x="1473199" y="7784"/>
            <a:ext cx="9232901" cy="6850216"/>
          </a:xfrm>
          <a:prstGeom prst="rect">
            <a:avLst/>
          </a:prstGeom>
        </p:spPr>
      </p:pic>
      <p:sp>
        <p:nvSpPr>
          <p:cNvPr id="6" name="TextBox 5"/>
          <p:cNvSpPr txBox="1"/>
          <p:nvPr/>
        </p:nvSpPr>
        <p:spPr>
          <a:xfrm>
            <a:off x="1640115" y="2670628"/>
            <a:ext cx="9046259"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A cube root of any </a:t>
            </a:r>
            <a:r>
              <a:rPr lang="en-US" sz="3600" dirty="0" smtClean="0">
                <a:solidFill>
                  <a:srgbClr val="C00000"/>
                </a:solidFill>
                <a:latin typeface="Times New Roman" pitchFamily="18" charset="0"/>
                <a:cs typeface="Times New Roman" pitchFamily="18" charset="0"/>
              </a:rPr>
              <a:t>negative</a:t>
            </a:r>
            <a:r>
              <a:rPr lang="en-US" sz="3600" dirty="0" smtClean="0">
                <a:latin typeface="Times New Roman" pitchFamily="18" charset="0"/>
                <a:cs typeface="Times New Roman" pitchFamily="18" charset="0"/>
              </a:rPr>
              <a:t> number is </a:t>
            </a:r>
            <a:r>
              <a:rPr lang="en-US" sz="3600" dirty="0" smtClean="0">
                <a:solidFill>
                  <a:srgbClr val="C00000"/>
                </a:solidFill>
                <a:latin typeface="Times New Roman" pitchFamily="18" charset="0"/>
                <a:cs typeface="Times New Roman" pitchFamily="18" charset="0"/>
              </a:rPr>
              <a:t>negative</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7" name="Rectangle 6"/>
          <p:cNvSpPr/>
          <p:nvPr/>
        </p:nvSpPr>
        <p:spPr>
          <a:xfrm>
            <a:off x="5210629" y="2191657"/>
            <a:ext cx="1669142" cy="1117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24686" y="2184400"/>
            <a:ext cx="1748971" cy="1117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58344" y="4332515"/>
            <a:ext cx="776513"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797143" y="3933373"/>
            <a:ext cx="776513"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10058" y="6197600"/>
            <a:ext cx="776513"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20458" y="5994401"/>
            <a:ext cx="776513"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825264" y="4920786"/>
            <a:ext cx="776513"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8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25891" t="15452" r="14275" b="24826"/>
          <a:stretch/>
        </p:blipFill>
        <p:spPr>
          <a:xfrm>
            <a:off x="0" y="0"/>
            <a:ext cx="12220798" cy="6858000"/>
          </a:xfrm>
          <a:prstGeom prst="rect">
            <a:avLst/>
          </a:prstGeom>
        </p:spPr>
      </p:pic>
      <p:sp>
        <p:nvSpPr>
          <p:cNvPr id="3" name="Rectangle 2"/>
          <p:cNvSpPr/>
          <p:nvPr/>
        </p:nvSpPr>
        <p:spPr>
          <a:xfrm>
            <a:off x="5130801" y="950687"/>
            <a:ext cx="370113"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361716" y="899887"/>
            <a:ext cx="609598"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756572" y="892629"/>
            <a:ext cx="435428"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55030" y="3011715"/>
            <a:ext cx="609598"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33545" y="3084287"/>
            <a:ext cx="609598"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76801" y="4528457"/>
            <a:ext cx="609598"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29488" y="4441373"/>
            <a:ext cx="609598"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81601" y="6197600"/>
            <a:ext cx="1146627"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267372" y="6197600"/>
            <a:ext cx="1146627"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1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0" nodeType="clickEffect">
                                  <p:stCondLst>
                                    <p:cond delay="0"/>
                                  </p:stCondLst>
                                  <p:childTnLst>
                                    <p:animEffect transition="out" filter="box(in)">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25793" t="8334" r="11445" b="13021"/>
          <a:stretch/>
        </p:blipFill>
        <p:spPr>
          <a:xfrm>
            <a:off x="1142999" y="0"/>
            <a:ext cx="9766301" cy="6880457"/>
          </a:xfrm>
          <a:prstGeom prst="rect">
            <a:avLst/>
          </a:prstGeom>
        </p:spPr>
      </p:pic>
      <p:sp>
        <p:nvSpPr>
          <p:cNvPr id="3" name="Rectangle 2"/>
          <p:cNvSpPr/>
          <p:nvPr/>
        </p:nvSpPr>
        <p:spPr>
          <a:xfrm>
            <a:off x="5515428" y="595086"/>
            <a:ext cx="4034972" cy="769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79372" y="1458686"/>
            <a:ext cx="1545772" cy="297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57600" y="2452915"/>
            <a:ext cx="2031999" cy="333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74001" y="2416628"/>
            <a:ext cx="878113" cy="355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202059" y="2510971"/>
            <a:ext cx="653141" cy="319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94742" y="3933369"/>
            <a:ext cx="1088571" cy="783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30799" y="4071255"/>
            <a:ext cx="1088571" cy="783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80227" y="5036456"/>
            <a:ext cx="1088571" cy="609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30799" y="5145313"/>
            <a:ext cx="1088571" cy="609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94285" y="5094514"/>
            <a:ext cx="1088571" cy="609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89314" y="6248399"/>
            <a:ext cx="1763486" cy="609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397828" y="6096001"/>
            <a:ext cx="2002972"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09427" y="3969656"/>
            <a:ext cx="1088571" cy="609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392227" y="4063999"/>
            <a:ext cx="1088571" cy="609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528629" y="1420359"/>
            <a:ext cx="1545772" cy="297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50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0" nodeType="clickEffect">
                                  <p:stCondLst>
                                    <p:cond delay="0"/>
                                  </p:stCondLst>
                                  <p:childTnLst>
                                    <p:animEffect transition="out" filter="box(in)">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0" nodeType="clickEffect">
                                  <p:stCondLst>
                                    <p:cond delay="0"/>
                                  </p:stCondLst>
                                  <p:childTnLst>
                                    <p:animEffect transition="out" filter="box(in)">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 presetClass="exit" presetSubtype="16" fill="hold" grpId="0" nodeType="clickEffect">
                                  <p:stCondLst>
                                    <p:cond delay="0"/>
                                  </p:stCondLst>
                                  <p:childTnLst>
                                    <p:animEffect transition="out" filter="box(in)">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 presetClass="exit" presetSubtype="16" fill="hold" grpId="0" nodeType="clickEffect">
                                  <p:stCondLst>
                                    <p:cond delay="0"/>
                                  </p:stCondLst>
                                  <p:childTnLst>
                                    <p:animEffect transition="out" filter="box(in)">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 presetClass="exit" presetSubtype="16" fill="hold" grpId="0" nodeType="clickEffect">
                                  <p:stCondLst>
                                    <p:cond delay="0"/>
                                  </p:stCondLst>
                                  <p:childTnLst>
                                    <p:animEffect transition="out" filter="box(in)">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 presetClass="exit" presetSubtype="16" fill="hold" grpId="0" nodeType="clickEffect">
                                  <p:stCondLst>
                                    <p:cond delay="0"/>
                                  </p:stCondLst>
                                  <p:childTnLst>
                                    <p:animEffect transition="out" filter="box(in)">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 presetClass="exit" presetSubtype="16" fill="hold" grpId="0" nodeType="clickEffect">
                                  <p:stCondLst>
                                    <p:cond delay="0"/>
                                  </p:stCondLst>
                                  <p:childTnLst>
                                    <p:animEffect transition="out" filter="box(in)">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BREAK </a:t>
            </a:r>
            <a:endParaRPr lang="en-US" b="1" dirty="0"/>
          </a:p>
        </p:txBody>
      </p:sp>
      <p:pic>
        <p:nvPicPr>
          <p:cNvPr id="3" name="Picture 2" descr="http://www.leeabbamonte.com/wp-content/uploads/2007/12/cellphon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600" y="1868012"/>
            <a:ext cx="4492625" cy="48423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nterestingengineering.com/wp-content/uploads/2014/02/1024px-Gray728.svg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99" y="1690688"/>
            <a:ext cx="6883401" cy="491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067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idx="1"/>
          </p:nvPr>
        </p:nvSpPr>
        <p:spPr>
          <a:xfrm>
            <a:off x="551543" y="1825625"/>
            <a:ext cx="10802257" cy="4351338"/>
          </a:xfrm>
        </p:spPr>
        <p:txBody>
          <a:bodyPr/>
          <a:lstStyle/>
          <a:p>
            <a:r>
              <a:rPr lang="en-US" dirty="0" smtClean="0"/>
              <a:t>#3 Logarithms &amp; Rational Exponents</a:t>
            </a:r>
          </a:p>
          <a:p>
            <a:pPr lvl="2"/>
            <a:r>
              <a:rPr lang="en-US" dirty="0" smtClean="0"/>
              <a:t>10 rational exponents and radical problems</a:t>
            </a:r>
          </a:p>
          <a:p>
            <a:pPr>
              <a:buNone/>
            </a:pPr>
            <a:endParaRPr lang="en-US" dirty="0" smtClean="0"/>
          </a:p>
          <a:p>
            <a:pPr>
              <a:buNone/>
            </a:pPr>
            <a:endParaRPr lang="en-US" dirty="0" smtClean="0"/>
          </a:p>
        </p:txBody>
      </p:sp>
      <p:pic>
        <p:nvPicPr>
          <p:cNvPr id="1026" name="Picture 2"/>
          <p:cNvPicPr>
            <a:picLocks noChangeAspect="1" noChangeArrowheads="1"/>
          </p:cNvPicPr>
          <p:nvPr/>
        </p:nvPicPr>
        <p:blipFill>
          <a:blip r:embed="rId2" cstate="print"/>
          <a:srcRect l="9286" t="25446" r="12619" b="48363"/>
          <a:stretch>
            <a:fillRect/>
          </a:stretch>
        </p:blipFill>
        <p:spPr bwMode="auto">
          <a:xfrm>
            <a:off x="0" y="3323771"/>
            <a:ext cx="12118111" cy="3251200"/>
          </a:xfrm>
          <a:prstGeom prst="rect">
            <a:avLst/>
          </a:prstGeom>
          <a:noFill/>
          <a:ln w="9525">
            <a:noFill/>
            <a:miter lim="800000"/>
            <a:headEnd/>
            <a:tailEnd/>
          </a:ln>
        </p:spPr>
      </p:pic>
    </p:spTree>
    <p:extLst>
      <p:ext uri="{BB962C8B-B14F-4D97-AF65-F5344CB8AC3E}">
        <p14:creationId xmlns:p14="http://schemas.microsoft.com/office/powerpoint/2010/main" val="125397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447</Words>
  <Application>Microsoft Office PowerPoint</Application>
  <PresentationFormat>Widescreen</PresentationFormat>
  <Paragraphs>97</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Cambria Math</vt:lpstr>
      <vt:lpstr>Times New Roman</vt:lpstr>
      <vt:lpstr>Office Theme</vt:lpstr>
      <vt:lpstr>ANNOUNCEMENTS -Pick up your assigned calculator -Take your HW out to stamp</vt:lpstr>
      <vt:lpstr>#3 Rational Exponents &amp; Logarithms</vt:lpstr>
      <vt:lpstr>PowerPoint Presentation</vt:lpstr>
      <vt:lpstr>PowerPoint Presentation</vt:lpstr>
      <vt:lpstr>PowerPoint Presentation</vt:lpstr>
      <vt:lpstr>PowerPoint Presentation</vt:lpstr>
      <vt:lpstr>PowerPoint Presentation</vt:lpstr>
      <vt:lpstr>BRAIN BREAK </vt:lpstr>
      <vt:lpstr>Homework</vt:lpstr>
      <vt:lpstr>#3 Rational Exponents &amp; Logarithms</vt:lpstr>
      <vt:lpstr>PowerPoint Presentation</vt:lpstr>
      <vt:lpstr>PowerPoint Presentation</vt:lpstr>
      <vt:lpstr>Example 2</vt:lpstr>
      <vt:lpstr>Practice Problems</vt:lpstr>
      <vt:lpstr>Now let’s go the other way!</vt:lpstr>
      <vt:lpstr>Example 2</vt:lpstr>
      <vt:lpstr>Practice Problems</vt:lpstr>
      <vt:lpstr>Now let’s try solving!</vt:lpstr>
      <vt:lpstr>BRAIN BREAK </vt:lpstr>
      <vt:lpstr>Homework</vt:lpstr>
      <vt:lpstr>#4 Literal Equations</vt:lpstr>
      <vt:lpstr>HUMAN EQUATIONS</vt:lpstr>
      <vt:lpstr>PowerPoint Presentation</vt:lpstr>
      <vt:lpstr>PowerPoint Presentation</vt:lpstr>
      <vt:lpstr>Steps to Solving Literal Equations</vt:lpstr>
      <vt:lpstr>Partner Practice</vt:lpstr>
      <vt:lpstr>Application Problems</vt:lpstr>
      <vt:lpstr>Homework</vt:lpstr>
      <vt:lpstr>Exit Ticket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 -Pick up your assigned calculator -Find your NEW Team to sit at!</dc:title>
  <dc:creator>Fran</dc:creator>
  <cp:lastModifiedBy>Fran</cp:lastModifiedBy>
  <cp:revision>43</cp:revision>
  <dcterms:created xsi:type="dcterms:W3CDTF">2014-09-14T18:25:31Z</dcterms:created>
  <dcterms:modified xsi:type="dcterms:W3CDTF">2015-02-23T02:39:10Z</dcterms:modified>
</cp:coreProperties>
</file>