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65" r:id="rId5"/>
    <p:sldId id="266" r:id="rId6"/>
    <p:sldId id="267" r:id="rId7"/>
    <p:sldId id="269" r:id="rId8"/>
    <p:sldId id="270" r:id="rId9"/>
    <p:sldId id="264" r:id="rId10"/>
    <p:sldId id="259" r:id="rId11"/>
    <p:sldId id="263" r:id="rId12"/>
    <p:sldId id="271" r:id="rId13"/>
    <p:sldId id="272" r:id="rId14"/>
    <p:sldId id="273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Focus – Prove the Triangle Sum Theorem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1598-27B0-4C47-9B60-3D10D383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D7EF-25B8-402D-880A-C220D6CE552F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13F1-1C5D-4288-B69E-F5B8C74A6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21758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</a:t>
            </a:r>
            <a:r>
              <a:rPr lang="en-US" sz="3000" dirty="0" smtClean="0">
                <a:solidFill>
                  <a:srgbClr val="0070C0"/>
                </a:solidFill>
              </a:rPr>
              <a:t>Turn in MIDTERM CORRECTIONS!!!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9" y="493564"/>
            <a:ext cx="121629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Find the value of x that makes lines </a:t>
            </a:r>
            <a:r>
              <a:rPr lang="en-US" sz="3200" i="1" dirty="0" smtClean="0">
                <a:solidFill>
                  <a:srgbClr val="FF0000"/>
                </a:solidFill>
              </a:rPr>
              <a:t>j</a:t>
            </a:r>
            <a:r>
              <a:rPr lang="en-US" sz="3200" dirty="0" smtClean="0">
                <a:solidFill>
                  <a:srgbClr val="FF0000"/>
                </a:solidFill>
              </a:rPr>
              <a:t> and </a:t>
            </a:r>
            <a:r>
              <a:rPr lang="en-US" sz="3200" i="1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parallel.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Copy down the following vocabulary words (purple tab!)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Equilateral Triangle: </a:t>
            </a:r>
            <a:r>
              <a:rPr lang="en-US" sz="3200" dirty="0" smtClean="0"/>
              <a:t>all angles and sides are the same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Isosceles Triangle: </a:t>
            </a:r>
            <a:r>
              <a:rPr lang="en-US" sz="3200" dirty="0" smtClean="0"/>
              <a:t>two sides and angles are the same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Triangle Sum Theorem: </a:t>
            </a:r>
            <a:r>
              <a:rPr lang="en-US" sz="3200" dirty="0" smtClean="0"/>
              <a:t>the interior angle measures of a triangle add up to 180</a:t>
            </a:r>
            <a:r>
              <a:rPr lang="en-US" sz="3200" baseline="30000" dirty="0" smtClean="0"/>
              <a:t>o</a:t>
            </a:r>
            <a:endParaRPr lang="en-US" sz="3200" b="1" baseline="30000" dirty="0" smtClean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Exterior Angle Theorem: </a:t>
            </a:r>
            <a:r>
              <a:rPr lang="en-US" sz="3200" dirty="0" smtClean="0"/>
              <a:t>the measure of the exterior angle of a triangle is the sum of the measures of the remote interior angles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>
                <a:solidFill>
                  <a:srgbClr val="FF0000"/>
                </a:solidFill>
              </a:rPr>
              <a:t>Update your TOC.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9493" t="16456" r="60058" b="70677"/>
          <a:stretch/>
        </p:blipFill>
        <p:spPr>
          <a:xfrm>
            <a:off x="5594439" y="969515"/>
            <a:ext cx="2880090" cy="19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#1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#4 Exterior Angle Theorem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5589" t="28291" r="15731" b="17512"/>
          <a:stretch/>
        </p:blipFill>
        <p:spPr>
          <a:xfrm>
            <a:off x="0" y="-50800"/>
            <a:ext cx="12222382" cy="5422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838200"/>
            <a:ext cx="39243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29100" y="860425"/>
            <a:ext cx="39243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67700" y="730250"/>
            <a:ext cx="3924300" cy="224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24663" t="22086" r="66254" b="59918"/>
          <a:stretch/>
        </p:blipFill>
        <p:spPr>
          <a:xfrm>
            <a:off x="0" y="3708400"/>
            <a:ext cx="2590800" cy="23495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l="25173" t="26189" r="66184" b="55225"/>
          <a:stretch/>
        </p:blipFill>
        <p:spPr bwMode="auto">
          <a:xfrm>
            <a:off x="4648834" y="3581399"/>
            <a:ext cx="2005965" cy="257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/>
          <a:srcRect l="51413" t="22586" r="38663" b="62814"/>
          <a:stretch/>
        </p:blipFill>
        <p:spPr bwMode="auto">
          <a:xfrm>
            <a:off x="8585833" y="3581399"/>
            <a:ext cx="2590800" cy="2247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53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Whiteboard Practice!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Label Homework or Notes at the top of your board.</a:t>
            </a:r>
          </a:p>
          <a:p>
            <a:r>
              <a:rPr lang="en-US" dirty="0" smtClean="0"/>
              <a:t>Write the problem number on your board and draw the figure.</a:t>
            </a:r>
          </a:p>
          <a:p>
            <a:r>
              <a:rPr lang="en-US" dirty="0" smtClean="0"/>
              <a:t>Show all work and box your final answer.</a:t>
            </a:r>
          </a:p>
          <a:p>
            <a:r>
              <a:rPr lang="en-US" dirty="0" smtClean="0"/>
              <a:t>Move </a:t>
            </a:r>
            <a:r>
              <a:rPr lang="en-US" dirty="0" smtClean="0"/>
              <a:t>on to the next problem if you got a Thumbs Up or fix your current problem if you got a Thumbs Down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done </a:t>
            </a:r>
            <a:r>
              <a:rPr lang="en-US" dirty="0"/>
              <a:t>–</a:t>
            </a:r>
            <a:r>
              <a:rPr lang="en-US" dirty="0" smtClean="0"/>
              <a:t> 5 College Credits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person done – 3 College Credits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 done – 1 College </a:t>
            </a:r>
            <a:r>
              <a:rPr lang="en-US" dirty="0" smtClean="0"/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2784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3917" t="22114" r="24688" b="11343"/>
          <a:stretch/>
        </p:blipFill>
        <p:spPr>
          <a:xfrm>
            <a:off x="1397001" y="0"/>
            <a:ext cx="9457586" cy="68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 Maze in HW Packet (all)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3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08125"/>
            <a:ext cx="119634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What’s the difference between Triangle Sum Theorem and Exterior Angle Theorem?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Find the measure of angle x.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(Hint: Recall vertical and supplementary angles from 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before break!)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7" y="3818009"/>
            <a:ext cx="3754722" cy="2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#2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9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#3 Triangle Sum Theorem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3310" t="27006" r="12790" b="19944"/>
          <a:stretch/>
        </p:blipFill>
        <p:spPr>
          <a:xfrm>
            <a:off x="0" y="0"/>
            <a:ext cx="12234057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76300"/>
            <a:ext cx="3619500" cy="143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7278" y="774700"/>
            <a:ext cx="3619500" cy="168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2800" y="774700"/>
            <a:ext cx="3619500" cy="168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Application Problem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1011"/>
            <a:ext cx="5410200" cy="3352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ladder is leaning on the ground at a </a:t>
            </a:r>
            <a:r>
              <a:rPr lang="en-US" dirty="0" smtClean="0"/>
              <a:t>75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angle. At what angle is the top of the ladder touching the building?</a:t>
            </a:r>
          </a:p>
        </p:txBody>
      </p:sp>
      <p:pic>
        <p:nvPicPr>
          <p:cNvPr id="18436" name="Picture 7" descr="27graphic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6" y="1182689"/>
            <a:ext cx="40100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638800" y="2438400"/>
            <a:ext cx="2590800" cy="1181100"/>
          </a:xfrm>
          <a:prstGeom prst="line">
            <a:avLst/>
          </a:prstGeom>
          <a:noFill/>
          <a:ln w="57150">
            <a:solidFill>
              <a:srgbClr val="DE102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8510589" y="5830888"/>
          <a:ext cx="4984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253670" imgH="177569" progId="">
                  <p:embed/>
                </p:oleObj>
              </mc:Choice>
              <mc:Fallback>
                <p:oleObj name="Equation" r:id="rId4" imgW="253670" imgH="177569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589" y="5830888"/>
                        <a:ext cx="4984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8458200" y="5768976"/>
            <a:ext cx="685800" cy="601663"/>
          </a:xfrm>
          <a:prstGeom prst="ellipse">
            <a:avLst/>
          </a:prstGeom>
          <a:noFill/>
          <a:ln w="28575">
            <a:solidFill>
              <a:srgbClr val="DE102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0" y="3400426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180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75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+ </a:t>
            </a:r>
            <a:r>
              <a:rPr lang="en-US" sz="3200" dirty="0" smtClean="0"/>
              <a:t>90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+ 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500" y="3984626"/>
            <a:ext cx="411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180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165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+ 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4800" y="4469607"/>
            <a:ext cx="1409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15˚ = x</a:t>
            </a:r>
          </a:p>
        </p:txBody>
      </p:sp>
    </p:spTree>
    <p:extLst>
      <p:ext uri="{BB962C8B-B14F-4D97-AF65-F5344CB8AC3E}">
        <p14:creationId xmlns:p14="http://schemas.microsoft.com/office/powerpoint/2010/main" val="10635783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9" grpId="0" animBg="1"/>
      <p:bldP spid="2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Application Problem: WINTER IS COMING! </a:t>
            </a:r>
            <a:r>
              <a:rPr lang="en-US" i="1" dirty="0" smtClean="0">
                <a:cs typeface="Trebuchet MS" pitchFamily="34" charset="0"/>
              </a:rPr>
              <a:t>(Any Game of Thrones fans?)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561011"/>
            <a:ext cx="7789818" cy="3352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The tile on your porch staircase forms a right triangle. The measure of one frosted acute angle in the triangle is twice the measure of the other angle. Find the measure of each acute angle.</a:t>
            </a:r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7750" y="3400426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180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90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+ x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n-US" sz="3200" dirty="0"/>
              <a:t>+ </a:t>
            </a:r>
            <a:r>
              <a:rPr lang="en-US" sz="3200" dirty="0" smtClean="0"/>
              <a:t>2x</a:t>
            </a:r>
            <a:r>
              <a:rPr lang="en-US" sz="3200" baseline="30000" dirty="0" smtClean="0"/>
              <a:t>o</a:t>
            </a:r>
            <a:endParaRPr lang="en-US" sz="32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500" y="3984626"/>
            <a:ext cx="411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180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= 90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+ 3x</a:t>
            </a:r>
            <a:r>
              <a:rPr lang="en-US" sz="3200" baseline="30000" dirty="0" smtClean="0"/>
              <a:t>o</a:t>
            </a:r>
            <a:endParaRPr lang="en-US" sz="3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6127" y="4491763"/>
            <a:ext cx="2191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9</a:t>
            </a:r>
            <a:r>
              <a:rPr lang="en-US" sz="3200" dirty="0" smtClean="0"/>
              <a:t>0˚ = 3x˚</a:t>
            </a:r>
            <a:endParaRPr lang="en-US" sz="3200" dirty="0"/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0045" y="818630"/>
            <a:ext cx="3079659" cy="27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4549" y="4180651"/>
            <a:ext cx="3067321" cy="17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19550" y="3400426"/>
            <a:ext cx="25352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2(30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) = 60˚ </a:t>
            </a:r>
            <a:endParaRPr lang="en-US" sz="32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76091" y="5239266"/>
            <a:ext cx="363981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Angles = 30 ˚  &amp; 60˚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712927" y="5531653"/>
            <a:ext cx="261256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76560" y="5531653"/>
            <a:ext cx="304799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61006" y="4563763"/>
            <a:ext cx="461371" cy="34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18195" y="5033452"/>
            <a:ext cx="140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30˚ = 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06779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6" grpId="0" animBg="1"/>
      <p:bldP spid="3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24725" y="2077764"/>
            <a:ext cx="4552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/>
              <a:t>180</a:t>
            </a:r>
            <a:r>
              <a:rPr lang="en-US" sz="4000" baseline="30000" dirty="0" smtClean="0">
                <a:cs typeface="Times New Roman" pitchFamily="18" charset="0"/>
              </a:rPr>
              <a:t>o</a:t>
            </a:r>
            <a:r>
              <a:rPr lang="en-US" sz="4000" dirty="0" smtClean="0"/>
              <a:t> </a:t>
            </a:r>
            <a:r>
              <a:rPr lang="en-US" sz="4000" dirty="0"/>
              <a:t>– </a:t>
            </a:r>
            <a:r>
              <a:rPr lang="en-US" sz="4000" dirty="0" smtClean="0"/>
              <a:t>120</a:t>
            </a:r>
            <a:r>
              <a:rPr lang="en-US" sz="4000" baseline="30000" dirty="0" smtClean="0">
                <a:cs typeface="Times New Roman" pitchFamily="18" charset="0"/>
              </a:rPr>
              <a:t>o</a:t>
            </a:r>
            <a:r>
              <a:rPr lang="en-US" sz="4000" baseline="30000" dirty="0"/>
              <a:t> </a:t>
            </a:r>
            <a:r>
              <a:rPr lang="en-US" sz="4000" dirty="0" smtClean="0"/>
              <a:t>= </a:t>
            </a:r>
            <a:r>
              <a:rPr lang="en-US" sz="4000" dirty="0"/>
              <a:t>60˚</a:t>
            </a:r>
          </a:p>
        </p:txBody>
      </p:sp>
      <p:sp>
        <p:nvSpPr>
          <p:cNvPr id="153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58200" cy="10668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ebuchet MS" pitchFamily="34" charset="0"/>
              </a:rPr>
              <a:t>Equilateral Triangles</a:t>
            </a:r>
            <a:endParaRPr lang="en-US" sz="4000" b="1" dirty="0">
              <a:cs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19648" y="1105475"/>
            <a:ext cx="712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Trebuchet MS" pitchFamily="34" charset="0"/>
              </a:rPr>
              <a:t>Find the missing angle.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175967" y="2127978"/>
            <a:ext cx="751115" cy="607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846456" y="2064842"/>
            <a:ext cx="3505200" cy="2743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rc 11"/>
          <p:cNvSpPr>
            <a:spLocks/>
          </p:cNvSpPr>
          <p:nvPr/>
        </p:nvSpPr>
        <p:spPr bwMode="auto">
          <a:xfrm>
            <a:off x="1283020" y="4046043"/>
            <a:ext cx="706437" cy="766763"/>
          </a:xfrm>
          <a:custGeom>
            <a:avLst/>
            <a:gdLst>
              <a:gd name="T0" fmla="*/ 2147483647 w 21600"/>
              <a:gd name="T1" fmla="*/ 0 h 21480"/>
              <a:gd name="T2" fmla="*/ 2147483647 w 21600"/>
              <a:gd name="T3" fmla="*/ 2147483647 h 21480"/>
              <a:gd name="T4" fmla="*/ 0 w 21600"/>
              <a:gd name="T5" fmla="*/ 2147483647 h 21480"/>
              <a:gd name="T6" fmla="*/ 0 60000 65536"/>
              <a:gd name="T7" fmla="*/ 0 60000 65536"/>
              <a:gd name="T8" fmla="*/ 0 60000 65536"/>
              <a:gd name="T9" fmla="*/ 0 w 21600"/>
              <a:gd name="T10" fmla="*/ 0 h 21480"/>
              <a:gd name="T11" fmla="*/ 21600 w 21600"/>
              <a:gd name="T12" fmla="*/ 21480 h 2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0" fill="none" extrusionOk="0">
                <a:moveTo>
                  <a:pt x="2275" y="0"/>
                </a:moveTo>
                <a:cubicBezTo>
                  <a:pt x="13262" y="1164"/>
                  <a:pt x="21600" y="10431"/>
                  <a:pt x="21600" y="21480"/>
                </a:cubicBezTo>
              </a:path>
              <a:path w="21600" h="21480" stroke="0" extrusionOk="0">
                <a:moveTo>
                  <a:pt x="2275" y="0"/>
                </a:moveTo>
                <a:cubicBezTo>
                  <a:pt x="13262" y="1164"/>
                  <a:pt x="21600" y="10431"/>
                  <a:pt x="21600" y="21480"/>
                </a:cubicBezTo>
                <a:lnTo>
                  <a:pt x="0" y="21480"/>
                </a:lnTo>
                <a:lnTo>
                  <a:pt x="227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rc 12"/>
          <p:cNvSpPr>
            <a:spLocks/>
          </p:cNvSpPr>
          <p:nvPr/>
        </p:nvSpPr>
        <p:spPr bwMode="auto">
          <a:xfrm rot="-5400000">
            <a:off x="3175319" y="4082555"/>
            <a:ext cx="741362" cy="671512"/>
          </a:xfrm>
          <a:custGeom>
            <a:avLst/>
            <a:gdLst>
              <a:gd name="T0" fmla="*/ 0 w 23344"/>
              <a:gd name="T1" fmla="*/ 1276216069 h 23774"/>
              <a:gd name="T2" fmla="*/ 2147483647 w 23344"/>
              <a:gd name="T3" fmla="*/ 2147483647 h 23774"/>
              <a:gd name="T4" fmla="*/ 2147483647 w 23344"/>
              <a:gd name="T5" fmla="*/ 2147483647 h 23774"/>
              <a:gd name="T6" fmla="*/ 0 60000 65536"/>
              <a:gd name="T7" fmla="*/ 0 60000 65536"/>
              <a:gd name="T8" fmla="*/ 0 60000 65536"/>
              <a:gd name="T9" fmla="*/ 0 w 23344"/>
              <a:gd name="T10" fmla="*/ 0 h 23774"/>
              <a:gd name="T11" fmla="*/ 23344 w 23344"/>
              <a:gd name="T12" fmla="*/ 23774 h 237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44" h="23774" fill="none" extrusionOk="0">
                <a:moveTo>
                  <a:pt x="-1" y="70"/>
                </a:moveTo>
                <a:cubicBezTo>
                  <a:pt x="580" y="23"/>
                  <a:pt x="1161" y="-1"/>
                  <a:pt x="1744" y="0"/>
                </a:cubicBezTo>
                <a:cubicBezTo>
                  <a:pt x="13673" y="0"/>
                  <a:pt x="23344" y="9670"/>
                  <a:pt x="23344" y="21600"/>
                </a:cubicBezTo>
                <a:cubicBezTo>
                  <a:pt x="23344" y="22326"/>
                  <a:pt x="23307" y="23051"/>
                  <a:pt x="23234" y="23774"/>
                </a:cubicBezTo>
              </a:path>
              <a:path w="23344" h="23774" stroke="0" extrusionOk="0">
                <a:moveTo>
                  <a:pt x="-1" y="70"/>
                </a:moveTo>
                <a:cubicBezTo>
                  <a:pt x="580" y="23"/>
                  <a:pt x="1161" y="-1"/>
                  <a:pt x="1744" y="0"/>
                </a:cubicBezTo>
                <a:cubicBezTo>
                  <a:pt x="13673" y="0"/>
                  <a:pt x="23344" y="9670"/>
                  <a:pt x="23344" y="21600"/>
                </a:cubicBezTo>
                <a:cubicBezTo>
                  <a:pt x="23344" y="22326"/>
                  <a:pt x="23307" y="23051"/>
                  <a:pt x="23234" y="23774"/>
                </a:cubicBezTo>
                <a:lnTo>
                  <a:pt x="1744" y="21600"/>
                </a:lnTo>
                <a:lnTo>
                  <a:pt x="-1" y="7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rc 13"/>
          <p:cNvSpPr>
            <a:spLocks/>
          </p:cNvSpPr>
          <p:nvPr/>
        </p:nvSpPr>
        <p:spPr bwMode="auto">
          <a:xfrm rot="13807056" flipH="1">
            <a:off x="2278382" y="2439493"/>
            <a:ext cx="633412" cy="763587"/>
          </a:xfrm>
          <a:custGeom>
            <a:avLst/>
            <a:gdLst>
              <a:gd name="T0" fmla="*/ 0 w 23600"/>
              <a:gd name="T1" fmla="*/ 1641033981 h 27135"/>
              <a:gd name="T2" fmla="*/ 2147483647 w 23600"/>
              <a:gd name="T3" fmla="*/ 2147483647 h 27135"/>
              <a:gd name="T4" fmla="*/ 2147483647 w 23600"/>
              <a:gd name="T5" fmla="*/ 2147483647 h 27135"/>
              <a:gd name="T6" fmla="*/ 0 60000 65536"/>
              <a:gd name="T7" fmla="*/ 0 60000 65536"/>
              <a:gd name="T8" fmla="*/ 0 60000 65536"/>
              <a:gd name="T9" fmla="*/ 0 w 23600"/>
              <a:gd name="T10" fmla="*/ 0 h 27135"/>
              <a:gd name="T11" fmla="*/ 23600 w 23600"/>
              <a:gd name="T12" fmla="*/ 27135 h 27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00" h="27135" fill="none" extrusionOk="0">
                <a:moveTo>
                  <a:pt x="-1" y="92"/>
                </a:moveTo>
                <a:cubicBezTo>
                  <a:pt x="664" y="30"/>
                  <a:pt x="1332" y="-1"/>
                  <a:pt x="2000" y="0"/>
                </a:cubicBezTo>
                <a:cubicBezTo>
                  <a:pt x="13929" y="0"/>
                  <a:pt x="23600" y="9670"/>
                  <a:pt x="23600" y="21600"/>
                </a:cubicBezTo>
                <a:cubicBezTo>
                  <a:pt x="23600" y="23468"/>
                  <a:pt x="23357" y="25328"/>
                  <a:pt x="22878" y="27134"/>
                </a:cubicBezTo>
              </a:path>
              <a:path w="23600" h="27135" stroke="0" extrusionOk="0">
                <a:moveTo>
                  <a:pt x="-1" y="92"/>
                </a:moveTo>
                <a:cubicBezTo>
                  <a:pt x="664" y="30"/>
                  <a:pt x="1332" y="-1"/>
                  <a:pt x="2000" y="0"/>
                </a:cubicBezTo>
                <a:cubicBezTo>
                  <a:pt x="13929" y="0"/>
                  <a:pt x="23600" y="9670"/>
                  <a:pt x="23600" y="21600"/>
                </a:cubicBezTo>
                <a:cubicBezTo>
                  <a:pt x="23600" y="23468"/>
                  <a:pt x="23357" y="25328"/>
                  <a:pt x="22878" y="27134"/>
                </a:cubicBezTo>
                <a:lnTo>
                  <a:pt x="2000" y="21600"/>
                </a:lnTo>
                <a:lnTo>
                  <a:pt x="-1" y="9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35255" y="4122241"/>
            <a:ext cx="1054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60</a:t>
            </a:r>
            <a:r>
              <a:rPr lang="en-US" sz="4000" baseline="30000" dirty="0">
                <a:solidFill>
                  <a:schemeClr val="bg1"/>
                </a:solidFill>
                <a:cs typeface="Times New Roman" pitchFamily="18" charset="0"/>
              </a:rPr>
              <a:t>o</a:t>
            </a:r>
            <a:endParaRPr lang="en-US" sz="4000" baseline="30000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244319" y="4143429"/>
            <a:ext cx="1054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60</a:t>
            </a:r>
            <a:r>
              <a:rPr lang="en-US" sz="4000" baseline="30000" dirty="0" smtClean="0">
                <a:solidFill>
                  <a:schemeClr val="bg1"/>
                </a:solidFill>
                <a:cs typeface="Times New Roman" pitchFamily="18" charset="0"/>
              </a:rPr>
              <a:t>o</a:t>
            </a:r>
            <a:endParaRPr lang="en-US" sz="4000" baseline="30000" dirty="0" smtClean="0">
              <a:solidFill>
                <a:schemeClr val="bg1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368245" y="2247502"/>
            <a:ext cx="915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653829" y="2133600"/>
            <a:ext cx="9541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60</a:t>
            </a:r>
            <a:r>
              <a:rPr lang="en-US" sz="4400" baseline="30000" dirty="0" smtClean="0">
                <a:cs typeface="Times New Roman" pitchFamily="18" charset="0"/>
              </a:rPr>
              <a:t>o</a:t>
            </a:r>
            <a:endParaRPr lang="en-US" sz="4400" baseline="30000" dirty="0" smtClean="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653829" y="2743200"/>
            <a:ext cx="9541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60</a:t>
            </a:r>
            <a:r>
              <a:rPr lang="en-US" sz="4400" baseline="30000" dirty="0" smtClean="0">
                <a:cs typeface="Times New Roman" pitchFamily="18" charset="0"/>
              </a:rPr>
              <a:t>o</a:t>
            </a:r>
            <a:endParaRPr lang="en-US" sz="4400" baseline="30000" dirty="0" smtClean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958628" y="3352800"/>
            <a:ext cx="4459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?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5272828" y="4038599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349028" y="350519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425229" y="3962400"/>
            <a:ext cx="12394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180</a:t>
            </a:r>
            <a:r>
              <a:rPr lang="en-US" sz="4400" baseline="30000" dirty="0" smtClean="0">
                <a:cs typeface="Times New Roman" pitchFamily="18" charset="0"/>
              </a:rPr>
              <a:t>o</a:t>
            </a:r>
            <a:endParaRPr lang="en-US" sz="4400" baseline="30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7560" y="5111118"/>
            <a:ext cx="7100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notice about the angle measures in this triangle?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5222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6" grpId="0"/>
      <p:bldP spid="27" grpId="0"/>
      <p:bldP spid="28" grpId="0"/>
      <p:bldP spid="30" grpId="0"/>
      <p:bldP spid="3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458200" cy="10668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cs typeface="Trebuchet MS" pitchFamily="34" charset="0"/>
              </a:rPr>
              <a:t>Isosceles Triangles</a:t>
            </a:r>
            <a:endParaRPr lang="en-US" sz="4000" b="1" dirty="0">
              <a:cs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40036" y="1027021"/>
            <a:ext cx="712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cs typeface="Trebuchet MS" pitchFamily="34" charset="0"/>
              </a:rPr>
              <a:t>Find the missing angle.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77560" y="5111118"/>
            <a:ext cx="7100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 you notice about the angle measures in this triangle?</a:t>
            </a:r>
            <a:endParaRPr lang="en-US" sz="3600" dirty="0"/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1524000" y="1987550"/>
            <a:ext cx="2514600" cy="3962400"/>
          </a:xfrm>
          <a:prstGeom prst="triangle">
            <a:avLst>
              <a:gd name="adj" fmla="val 49306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rc 10"/>
          <p:cNvSpPr>
            <a:spLocks/>
          </p:cNvSpPr>
          <p:nvPr/>
        </p:nvSpPr>
        <p:spPr bwMode="auto">
          <a:xfrm>
            <a:off x="1752600" y="5178425"/>
            <a:ext cx="706438" cy="771525"/>
          </a:xfrm>
          <a:custGeom>
            <a:avLst/>
            <a:gdLst>
              <a:gd name="T0" fmla="*/ 2147483647 w 21600"/>
              <a:gd name="T1" fmla="*/ 0 h 21592"/>
              <a:gd name="T2" fmla="*/ 2147483647 w 21600"/>
              <a:gd name="T3" fmla="*/ 2147483647 h 21592"/>
              <a:gd name="T4" fmla="*/ 0 w 21600"/>
              <a:gd name="T5" fmla="*/ 2147483647 h 21592"/>
              <a:gd name="T6" fmla="*/ 0 60000 65536"/>
              <a:gd name="T7" fmla="*/ 0 60000 65536"/>
              <a:gd name="T8" fmla="*/ 0 60000 65536"/>
              <a:gd name="T9" fmla="*/ 0 w 21600"/>
              <a:gd name="T10" fmla="*/ 0 h 21592"/>
              <a:gd name="T11" fmla="*/ 21600 w 21600"/>
              <a:gd name="T12" fmla="*/ 21592 h 21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2" fill="none" extrusionOk="0">
                <a:moveTo>
                  <a:pt x="599" y="0"/>
                </a:moveTo>
                <a:cubicBezTo>
                  <a:pt x="12291" y="325"/>
                  <a:pt x="21600" y="9896"/>
                  <a:pt x="21600" y="21592"/>
                </a:cubicBezTo>
              </a:path>
              <a:path w="21600" h="21592" stroke="0" extrusionOk="0">
                <a:moveTo>
                  <a:pt x="599" y="0"/>
                </a:moveTo>
                <a:cubicBezTo>
                  <a:pt x="12291" y="325"/>
                  <a:pt x="21600" y="9896"/>
                  <a:pt x="21600" y="21592"/>
                </a:cubicBezTo>
                <a:lnTo>
                  <a:pt x="0" y="21592"/>
                </a:lnTo>
                <a:lnTo>
                  <a:pt x="59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rc 11"/>
          <p:cNvSpPr>
            <a:spLocks/>
          </p:cNvSpPr>
          <p:nvPr/>
        </p:nvSpPr>
        <p:spPr bwMode="auto">
          <a:xfrm rot="-5400000">
            <a:off x="3138487" y="5251451"/>
            <a:ext cx="739775" cy="609600"/>
          </a:xfrm>
          <a:custGeom>
            <a:avLst/>
            <a:gdLst>
              <a:gd name="T0" fmla="*/ 0 w 23310"/>
              <a:gd name="T1" fmla="*/ 1271334770 h 21600"/>
              <a:gd name="T2" fmla="*/ 2147483647 w 23310"/>
              <a:gd name="T3" fmla="*/ 2147483647 h 21600"/>
              <a:gd name="T4" fmla="*/ 2147483647 w 23310"/>
              <a:gd name="T5" fmla="*/ 2147483647 h 21600"/>
              <a:gd name="T6" fmla="*/ 0 60000 65536"/>
              <a:gd name="T7" fmla="*/ 0 60000 65536"/>
              <a:gd name="T8" fmla="*/ 0 60000 65536"/>
              <a:gd name="T9" fmla="*/ 0 w 23310"/>
              <a:gd name="T10" fmla="*/ 0 h 21600"/>
              <a:gd name="T11" fmla="*/ 23310 w 233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10" h="21600" fill="none" extrusionOk="0">
                <a:moveTo>
                  <a:pt x="-1" y="70"/>
                </a:moveTo>
                <a:cubicBezTo>
                  <a:pt x="580" y="23"/>
                  <a:pt x="1161" y="-1"/>
                  <a:pt x="1744" y="0"/>
                </a:cubicBezTo>
                <a:cubicBezTo>
                  <a:pt x="13204" y="0"/>
                  <a:pt x="22669" y="8949"/>
                  <a:pt x="23310" y="20391"/>
                </a:cubicBezTo>
              </a:path>
              <a:path w="23310" h="21600" stroke="0" extrusionOk="0">
                <a:moveTo>
                  <a:pt x="-1" y="70"/>
                </a:moveTo>
                <a:cubicBezTo>
                  <a:pt x="580" y="23"/>
                  <a:pt x="1161" y="-1"/>
                  <a:pt x="1744" y="0"/>
                </a:cubicBezTo>
                <a:cubicBezTo>
                  <a:pt x="13204" y="0"/>
                  <a:pt x="22669" y="8949"/>
                  <a:pt x="23310" y="20391"/>
                </a:cubicBezTo>
                <a:lnTo>
                  <a:pt x="1744" y="21600"/>
                </a:lnTo>
                <a:lnTo>
                  <a:pt x="-1" y="7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rc 12"/>
          <p:cNvSpPr>
            <a:spLocks/>
          </p:cNvSpPr>
          <p:nvPr/>
        </p:nvSpPr>
        <p:spPr bwMode="auto">
          <a:xfrm rot="13807056" flipH="1">
            <a:off x="2491581" y="3023394"/>
            <a:ext cx="579438" cy="628650"/>
          </a:xfrm>
          <a:custGeom>
            <a:avLst/>
            <a:gdLst>
              <a:gd name="T0" fmla="*/ 2147483647 w 21600"/>
              <a:gd name="T1" fmla="*/ 0 h 22305"/>
              <a:gd name="T2" fmla="*/ 2147483647 w 21600"/>
              <a:gd name="T3" fmla="*/ 2147483647 h 22305"/>
              <a:gd name="T4" fmla="*/ 0 w 21600"/>
              <a:gd name="T5" fmla="*/ 2147483647 h 22305"/>
              <a:gd name="T6" fmla="*/ 0 60000 65536"/>
              <a:gd name="T7" fmla="*/ 0 60000 65536"/>
              <a:gd name="T8" fmla="*/ 0 60000 65536"/>
              <a:gd name="T9" fmla="*/ 0 w 21600"/>
              <a:gd name="T10" fmla="*/ 0 h 22305"/>
              <a:gd name="T11" fmla="*/ 21600 w 21600"/>
              <a:gd name="T12" fmla="*/ 22305 h 22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05" fill="none" extrusionOk="0">
                <a:moveTo>
                  <a:pt x="362" y="0"/>
                </a:moveTo>
                <a:cubicBezTo>
                  <a:pt x="12149" y="198"/>
                  <a:pt x="21600" y="9809"/>
                  <a:pt x="21600" y="21597"/>
                </a:cubicBezTo>
                <a:cubicBezTo>
                  <a:pt x="21600" y="21833"/>
                  <a:pt x="21596" y="22069"/>
                  <a:pt x="21588" y="22305"/>
                </a:cubicBezTo>
              </a:path>
              <a:path w="21600" h="22305" stroke="0" extrusionOk="0">
                <a:moveTo>
                  <a:pt x="362" y="0"/>
                </a:moveTo>
                <a:cubicBezTo>
                  <a:pt x="12149" y="198"/>
                  <a:pt x="21600" y="9809"/>
                  <a:pt x="21600" y="21597"/>
                </a:cubicBezTo>
                <a:cubicBezTo>
                  <a:pt x="21600" y="21833"/>
                  <a:pt x="21596" y="22069"/>
                  <a:pt x="21588" y="22305"/>
                </a:cubicBezTo>
                <a:lnTo>
                  <a:pt x="0" y="21597"/>
                </a:lnTo>
                <a:lnTo>
                  <a:pt x="36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601788" y="5354377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70</a:t>
            </a:r>
            <a:r>
              <a:rPr lang="en-US" sz="4000" baseline="30000" dirty="0" smtClean="0">
                <a:solidFill>
                  <a:schemeClr val="bg1"/>
                </a:solidFill>
                <a:cs typeface="Times New Roman" pitchFamily="18" charset="0"/>
              </a:rPr>
              <a:t>o</a:t>
            </a:r>
            <a:endParaRPr lang="en-US" sz="4000" baseline="30000" dirty="0" smtClean="0">
              <a:solidFill>
                <a:schemeClr val="bg1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521679" y="2774962"/>
            <a:ext cx="915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189674" y="5354377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70</a:t>
            </a:r>
            <a:r>
              <a:rPr lang="en-US" sz="4000" baseline="30000" dirty="0" smtClean="0">
                <a:solidFill>
                  <a:schemeClr val="bg1"/>
                </a:solidFill>
                <a:cs typeface="Times New Roman" pitchFamily="18" charset="0"/>
              </a:rPr>
              <a:t>o</a:t>
            </a:r>
            <a:endParaRPr lang="en-US" sz="4000" baseline="30000" dirty="0" smtClean="0">
              <a:solidFill>
                <a:schemeClr val="bg1"/>
              </a:solidFill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405720" y="3761062"/>
            <a:ext cx="12394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180</a:t>
            </a:r>
            <a:r>
              <a:rPr lang="en-US" sz="4400" baseline="30000" dirty="0" smtClean="0"/>
              <a:t>o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5530471" y="1920013"/>
            <a:ext cx="9541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70</a:t>
            </a:r>
            <a:r>
              <a:rPr lang="en-US" sz="4400" baseline="30000" dirty="0" smtClean="0"/>
              <a:t>o</a:t>
            </a:r>
            <a:endParaRPr lang="en-US" sz="4400" baseline="30000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530471" y="2529613"/>
            <a:ext cx="9541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/>
              <a:t>70</a:t>
            </a:r>
            <a:r>
              <a:rPr lang="en-US" sz="4400" baseline="30000" dirty="0" smtClean="0"/>
              <a:t>o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835271" y="3139213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?</a:t>
            </a: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49471" y="382501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5225671" y="3291613"/>
            <a:ext cx="441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175967" y="2127978"/>
            <a:ext cx="751115" cy="607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324725" y="2077764"/>
            <a:ext cx="4552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/>
              <a:t>180</a:t>
            </a:r>
            <a:r>
              <a:rPr lang="en-US" sz="4000" baseline="30000" dirty="0" smtClean="0">
                <a:cs typeface="Times New Roman" pitchFamily="18" charset="0"/>
              </a:rPr>
              <a:t>o</a:t>
            </a:r>
            <a:r>
              <a:rPr lang="en-US" sz="4000" dirty="0" smtClean="0"/>
              <a:t> </a:t>
            </a:r>
            <a:r>
              <a:rPr lang="en-US" sz="4000" dirty="0"/>
              <a:t>– </a:t>
            </a:r>
            <a:r>
              <a:rPr lang="en-US" sz="4000" dirty="0" smtClean="0"/>
              <a:t>140</a:t>
            </a:r>
            <a:r>
              <a:rPr lang="en-US" sz="4000" baseline="30000" dirty="0" smtClean="0">
                <a:cs typeface="Times New Roman" pitchFamily="18" charset="0"/>
              </a:rPr>
              <a:t>o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= </a:t>
            </a:r>
            <a:r>
              <a:rPr lang="en-US" sz="4000" dirty="0"/>
              <a:t>4</a:t>
            </a:r>
            <a:r>
              <a:rPr lang="en-US" sz="4000" dirty="0" smtClean="0"/>
              <a:t>0</a:t>
            </a:r>
            <a:r>
              <a:rPr lang="en-US" sz="4000" dirty="0"/>
              <a:t>˚</a:t>
            </a:r>
          </a:p>
        </p:txBody>
      </p:sp>
    </p:spTree>
    <p:extLst>
      <p:ext uri="{BB962C8B-B14F-4D97-AF65-F5344CB8AC3E}">
        <p14:creationId xmlns:p14="http://schemas.microsoft.com/office/powerpoint/2010/main" val="2577712866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2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 smtClean="0">
                <a:solidFill>
                  <a:srgbClr val="FF0000"/>
                </a:solidFill>
              </a:rPr>
              <a:t>Think</a:t>
            </a:r>
            <a:r>
              <a:rPr lang="en-US" sz="6000" b="1" u="sng" dirty="0" smtClean="0"/>
              <a:t>-</a:t>
            </a:r>
            <a:r>
              <a:rPr lang="en-US" sz="6000" b="1" u="sng" dirty="0" smtClean="0">
                <a:solidFill>
                  <a:srgbClr val="00B0F0"/>
                </a:solidFill>
              </a:rPr>
              <a:t>Pair</a:t>
            </a:r>
            <a:r>
              <a:rPr lang="en-US" sz="6000" b="1" u="sng" dirty="0" smtClean="0"/>
              <a:t>-</a:t>
            </a:r>
            <a:r>
              <a:rPr lang="en-US" sz="6000" b="1" u="sng" dirty="0" smtClean="0">
                <a:solidFill>
                  <a:srgbClr val="00B050"/>
                </a:solidFill>
              </a:rPr>
              <a:t>Share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sz="3600" b="1" dirty="0" smtClean="0"/>
              <a:t>How can you use the Triangle Sum Theorem to solve for a missing angle in an equilateral or Isosceles Triangle?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30400"/>
            <a:ext cx="11480800" cy="4571999"/>
          </a:xfrm>
        </p:spPr>
        <p:txBody>
          <a:bodyPr>
            <a:noAutofit/>
          </a:bodyPr>
          <a:lstStyle/>
          <a:p>
            <a:r>
              <a:rPr lang="en-US" sz="3400" b="1" u="sng" dirty="0" smtClean="0">
                <a:solidFill>
                  <a:srgbClr val="FF0000"/>
                </a:solidFill>
              </a:rPr>
              <a:t>Think: </a:t>
            </a:r>
            <a:r>
              <a:rPr lang="en-US" sz="3400" dirty="0" smtClean="0"/>
              <a:t>Take 30 seconds to think to yourself a response to the question </a:t>
            </a:r>
            <a:r>
              <a:rPr lang="en-US" sz="3400" dirty="0" smtClean="0">
                <a:solidFill>
                  <a:srgbClr val="FF0000"/>
                </a:solidFill>
              </a:rPr>
              <a:t>“How can you use the Triangle Sum theorem to solve for a missing angle in an equilateral or isosceles triangle?”</a:t>
            </a:r>
          </a:p>
          <a:p>
            <a:r>
              <a:rPr lang="en-US" sz="3400" b="1" u="sng" dirty="0" smtClean="0">
                <a:solidFill>
                  <a:srgbClr val="00B0F0"/>
                </a:solidFill>
              </a:rPr>
              <a:t>Pair: </a:t>
            </a:r>
            <a:r>
              <a:rPr lang="en-US" sz="3400" dirty="0" smtClean="0"/>
              <a:t>Tell your </a:t>
            </a:r>
            <a:r>
              <a:rPr lang="en-US" sz="3400" dirty="0" smtClean="0">
                <a:solidFill>
                  <a:srgbClr val="00B0F0"/>
                </a:solidFill>
              </a:rPr>
              <a:t>elbow partner </a:t>
            </a:r>
            <a:r>
              <a:rPr lang="en-US" sz="3400" dirty="0" smtClean="0"/>
              <a:t>how you think you could use the Triangle Sum Theorem to solve for a missing angle in an equilateral or isosceles triangle. You and your partner take 30 seconds to </a:t>
            </a:r>
            <a:r>
              <a:rPr lang="en-US" sz="3400" dirty="0" smtClean="0">
                <a:solidFill>
                  <a:srgbClr val="00B0F0"/>
                </a:solidFill>
              </a:rPr>
              <a:t>edit your responses to create the best response</a:t>
            </a:r>
            <a:r>
              <a:rPr lang="en-US" sz="3400" dirty="0" smtClean="0"/>
              <a:t>!</a:t>
            </a:r>
          </a:p>
          <a:p>
            <a:r>
              <a:rPr lang="en-US" sz="3400" b="1" u="sng" dirty="0" smtClean="0">
                <a:solidFill>
                  <a:srgbClr val="00B050"/>
                </a:solidFill>
              </a:rPr>
              <a:t>Share:</a:t>
            </a:r>
            <a:r>
              <a:rPr lang="en-US" sz="3400" u="sng" dirty="0" smtClean="0">
                <a:solidFill>
                  <a:srgbClr val="00B050"/>
                </a:solidFill>
              </a:rPr>
              <a:t> </a:t>
            </a:r>
            <a:r>
              <a:rPr lang="en-US" sz="3400" dirty="0" smtClean="0"/>
              <a:t>One partner text your agreed upon best response to Ms. Santos! </a:t>
            </a:r>
            <a:r>
              <a:rPr lang="en-US" sz="3400" dirty="0" smtClean="0">
                <a:solidFill>
                  <a:srgbClr val="00B050"/>
                </a:solidFill>
              </a:rPr>
              <a:t>(940)784-3726</a:t>
            </a:r>
            <a:endParaRPr lang="en-US" sz="3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3530600"/>
            <a:ext cx="10820400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0400" y="5549900"/>
            <a:ext cx="10414000" cy="9524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451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Office Theme</vt:lpstr>
      <vt:lpstr>Equation</vt:lpstr>
      <vt:lpstr>ANNOUNCEMENTS -Pick up your assigned calculator -Turn in MIDTERM CORRECTIONS!!!</vt:lpstr>
      <vt:lpstr>Homework Questions?</vt:lpstr>
      <vt:lpstr>#3 Triangle Sum Theorem</vt:lpstr>
      <vt:lpstr>PowerPoint Presentation</vt:lpstr>
      <vt:lpstr>Application Problem</vt:lpstr>
      <vt:lpstr>Application Problem: WINTER IS COMING! (Any Game of Thrones fans?)</vt:lpstr>
      <vt:lpstr>Equilateral Triangles</vt:lpstr>
      <vt:lpstr>Isosceles Triangles</vt:lpstr>
      <vt:lpstr>Think-Pair-Share How can you use the Triangle Sum Theorem to solve for a missing angle in an equilateral or Isosceles Triangle?</vt:lpstr>
      <vt:lpstr>BRAIN BREAK #1</vt:lpstr>
      <vt:lpstr>#4 Exterior Angle Theorem</vt:lpstr>
      <vt:lpstr>PowerPoint Presentation</vt:lpstr>
      <vt:lpstr>Whiteboard Practice!</vt:lpstr>
      <vt:lpstr>PowerPoint Presentation</vt:lpstr>
      <vt:lpstr>Homework</vt:lpstr>
      <vt:lpstr>Exit Ticket</vt:lpstr>
      <vt:lpstr>BRAIN BREAK #2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homework to stamp</dc:title>
  <dc:creator>Fran</dc:creator>
  <cp:lastModifiedBy>Fran</cp:lastModifiedBy>
  <cp:revision>21</cp:revision>
  <dcterms:created xsi:type="dcterms:W3CDTF">2014-10-26T23:24:56Z</dcterms:created>
  <dcterms:modified xsi:type="dcterms:W3CDTF">2015-04-13T02:38:58Z</dcterms:modified>
</cp:coreProperties>
</file>