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57" r:id="rId3"/>
    <p:sldId id="278" r:id="rId4"/>
    <p:sldId id="277" r:id="rId5"/>
    <p:sldId id="259" r:id="rId6"/>
    <p:sldId id="265" r:id="rId7"/>
    <p:sldId id="266" r:id="rId8"/>
    <p:sldId id="264" r:id="rId9"/>
    <p:sldId id="267" r:id="rId10"/>
    <p:sldId id="268" r:id="rId11"/>
    <p:sldId id="260" r:id="rId12"/>
    <p:sldId id="269" r:id="rId13"/>
    <p:sldId id="270" r:id="rId14"/>
    <p:sldId id="271" r:id="rId15"/>
    <p:sldId id="272" r:id="rId16"/>
    <p:sldId id="273" r:id="rId17"/>
    <p:sldId id="274" r:id="rId18"/>
    <p:sldId id="261" r:id="rId19"/>
    <p:sldId id="262" r:id="rId20"/>
    <p:sldId id="275" r:id="rId21"/>
    <p:sldId id="26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90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EA0E69-816F-4129-A3DA-1BC119CAC6C1}" type="datetimeFigureOut">
              <a:rPr lang="en-US" smtClean="0"/>
              <a:pPr/>
              <a:t>4/26/2015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FC5088-6E82-4C52-A7CA-D6330FFE78E4}" type="slidenum">
              <a:rPr lang="en-US" smtClean="0"/>
              <a:pPr/>
              <a:t>‹#›</a:t>
            </a:fld>
            <a:endParaRPr lang="en-US"/>
          </a:p>
        </p:txBody>
      </p:sp>
    </p:spTree>
    <p:extLst>
      <p:ext uri="{BB962C8B-B14F-4D97-AF65-F5344CB8AC3E}">
        <p14:creationId xmlns:p14="http://schemas.microsoft.com/office/powerpoint/2010/main" val="37270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EA0E69-816F-4129-A3DA-1BC119CAC6C1}" type="datetimeFigureOut">
              <a:rPr lang="en-US" smtClean="0"/>
              <a:pPr/>
              <a:t>4/26/2015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FC5088-6E82-4C52-A7CA-D6330FFE78E4}" type="slidenum">
              <a:rPr lang="en-US" smtClean="0"/>
              <a:pPr/>
              <a:t>‹#›</a:t>
            </a:fld>
            <a:endParaRPr lang="en-US"/>
          </a:p>
        </p:txBody>
      </p:sp>
    </p:spTree>
    <p:extLst>
      <p:ext uri="{BB962C8B-B14F-4D97-AF65-F5344CB8AC3E}">
        <p14:creationId xmlns:p14="http://schemas.microsoft.com/office/powerpoint/2010/main" val="3303369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EA0E69-816F-4129-A3DA-1BC119CAC6C1}" type="datetimeFigureOut">
              <a:rPr lang="en-US" smtClean="0"/>
              <a:pPr/>
              <a:t>4/26/2015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FC5088-6E82-4C52-A7CA-D6330FFE78E4}" type="slidenum">
              <a:rPr lang="en-US" smtClean="0"/>
              <a:pPr/>
              <a:t>‹#›</a:t>
            </a:fld>
            <a:endParaRPr lang="en-US"/>
          </a:p>
        </p:txBody>
      </p:sp>
    </p:spTree>
    <p:extLst>
      <p:ext uri="{BB962C8B-B14F-4D97-AF65-F5344CB8AC3E}">
        <p14:creationId xmlns:p14="http://schemas.microsoft.com/office/powerpoint/2010/main" val="1577868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EA0E69-816F-4129-A3DA-1BC119CAC6C1}" type="datetimeFigureOut">
              <a:rPr lang="en-US" smtClean="0"/>
              <a:pPr/>
              <a:t>4/26/2015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FC5088-6E82-4C52-A7CA-D6330FFE78E4}" type="slidenum">
              <a:rPr lang="en-US" smtClean="0"/>
              <a:pPr/>
              <a:t>‹#›</a:t>
            </a:fld>
            <a:endParaRPr lang="en-US"/>
          </a:p>
        </p:txBody>
      </p:sp>
    </p:spTree>
    <p:extLst>
      <p:ext uri="{BB962C8B-B14F-4D97-AF65-F5344CB8AC3E}">
        <p14:creationId xmlns:p14="http://schemas.microsoft.com/office/powerpoint/2010/main" val="2161907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EA0E69-816F-4129-A3DA-1BC119CAC6C1}" type="datetimeFigureOut">
              <a:rPr lang="en-US" smtClean="0"/>
              <a:pPr/>
              <a:t>4/26/2015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FC5088-6E82-4C52-A7CA-D6330FFE78E4}" type="slidenum">
              <a:rPr lang="en-US" smtClean="0"/>
              <a:pPr/>
              <a:t>‹#›</a:t>
            </a:fld>
            <a:endParaRPr lang="en-US"/>
          </a:p>
        </p:txBody>
      </p:sp>
    </p:spTree>
    <p:extLst>
      <p:ext uri="{BB962C8B-B14F-4D97-AF65-F5344CB8AC3E}">
        <p14:creationId xmlns:p14="http://schemas.microsoft.com/office/powerpoint/2010/main" val="4182301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EA0E69-816F-4129-A3DA-1BC119CAC6C1}" type="datetimeFigureOut">
              <a:rPr lang="en-US" smtClean="0"/>
              <a:pPr/>
              <a:t>4/26/2015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FC5088-6E82-4C52-A7CA-D6330FFE78E4}" type="slidenum">
              <a:rPr lang="en-US" smtClean="0"/>
              <a:pPr/>
              <a:t>‹#›</a:t>
            </a:fld>
            <a:endParaRPr lang="en-US"/>
          </a:p>
        </p:txBody>
      </p:sp>
    </p:spTree>
    <p:extLst>
      <p:ext uri="{BB962C8B-B14F-4D97-AF65-F5344CB8AC3E}">
        <p14:creationId xmlns:p14="http://schemas.microsoft.com/office/powerpoint/2010/main" val="3188821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EA0E69-816F-4129-A3DA-1BC119CAC6C1}" type="datetimeFigureOut">
              <a:rPr lang="en-US" smtClean="0"/>
              <a:pPr/>
              <a:t>4/26/2015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FC5088-6E82-4C52-A7CA-D6330FFE78E4}" type="slidenum">
              <a:rPr lang="en-US" smtClean="0"/>
              <a:pPr/>
              <a:t>‹#›</a:t>
            </a:fld>
            <a:endParaRPr lang="en-US"/>
          </a:p>
        </p:txBody>
      </p:sp>
    </p:spTree>
    <p:extLst>
      <p:ext uri="{BB962C8B-B14F-4D97-AF65-F5344CB8AC3E}">
        <p14:creationId xmlns:p14="http://schemas.microsoft.com/office/powerpoint/2010/main" val="1014648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EA0E69-816F-4129-A3DA-1BC119CAC6C1}" type="datetimeFigureOut">
              <a:rPr lang="en-US" smtClean="0"/>
              <a:pPr/>
              <a:t>4/26/2015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FC5088-6E82-4C52-A7CA-D6330FFE78E4}" type="slidenum">
              <a:rPr lang="en-US" smtClean="0"/>
              <a:pPr/>
              <a:t>‹#›</a:t>
            </a:fld>
            <a:endParaRPr lang="en-US"/>
          </a:p>
        </p:txBody>
      </p:sp>
    </p:spTree>
    <p:extLst>
      <p:ext uri="{BB962C8B-B14F-4D97-AF65-F5344CB8AC3E}">
        <p14:creationId xmlns:p14="http://schemas.microsoft.com/office/powerpoint/2010/main" val="2912929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EA0E69-816F-4129-A3DA-1BC119CAC6C1}" type="datetimeFigureOut">
              <a:rPr lang="en-US" smtClean="0"/>
              <a:pPr/>
              <a:t>4/26/2015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FC5088-6E82-4C52-A7CA-D6330FFE78E4}" type="slidenum">
              <a:rPr lang="en-US" smtClean="0"/>
              <a:pPr/>
              <a:t>‹#›</a:t>
            </a:fld>
            <a:endParaRPr lang="en-US"/>
          </a:p>
        </p:txBody>
      </p:sp>
    </p:spTree>
    <p:extLst>
      <p:ext uri="{BB962C8B-B14F-4D97-AF65-F5344CB8AC3E}">
        <p14:creationId xmlns:p14="http://schemas.microsoft.com/office/powerpoint/2010/main" val="3400834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EA0E69-816F-4129-A3DA-1BC119CAC6C1}" type="datetimeFigureOut">
              <a:rPr lang="en-US" smtClean="0"/>
              <a:pPr/>
              <a:t>4/26/2015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FC5088-6E82-4C52-A7CA-D6330FFE78E4}" type="slidenum">
              <a:rPr lang="en-US" smtClean="0"/>
              <a:pPr/>
              <a:t>‹#›</a:t>
            </a:fld>
            <a:endParaRPr lang="en-US"/>
          </a:p>
        </p:txBody>
      </p:sp>
    </p:spTree>
    <p:extLst>
      <p:ext uri="{BB962C8B-B14F-4D97-AF65-F5344CB8AC3E}">
        <p14:creationId xmlns:p14="http://schemas.microsoft.com/office/powerpoint/2010/main" val="3218785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EA0E69-816F-4129-A3DA-1BC119CAC6C1}" type="datetimeFigureOut">
              <a:rPr lang="en-US" smtClean="0"/>
              <a:pPr/>
              <a:t>4/26/2015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FC5088-6E82-4C52-A7CA-D6330FFE78E4}" type="slidenum">
              <a:rPr lang="en-US" smtClean="0"/>
              <a:pPr/>
              <a:t>‹#›</a:t>
            </a:fld>
            <a:endParaRPr lang="en-US"/>
          </a:p>
        </p:txBody>
      </p:sp>
    </p:spTree>
    <p:extLst>
      <p:ext uri="{BB962C8B-B14F-4D97-AF65-F5344CB8AC3E}">
        <p14:creationId xmlns:p14="http://schemas.microsoft.com/office/powerpoint/2010/main" val="3271914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EA0E69-816F-4129-A3DA-1BC119CAC6C1}" type="datetimeFigureOut">
              <a:rPr lang="en-US" smtClean="0"/>
              <a:pPr/>
              <a:t>4/26/2015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FC5088-6E82-4C52-A7CA-D6330FFE78E4}" type="slidenum">
              <a:rPr lang="en-US" smtClean="0"/>
              <a:pPr/>
              <a:t>‹#›</a:t>
            </a:fld>
            <a:endParaRPr lang="en-US"/>
          </a:p>
        </p:txBody>
      </p:sp>
    </p:spTree>
    <p:extLst>
      <p:ext uri="{BB962C8B-B14F-4D97-AF65-F5344CB8AC3E}">
        <p14:creationId xmlns:p14="http://schemas.microsoft.com/office/powerpoint/2010/main" val="3179471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www.youtube.com/watch?v=t2uPYYLH4Zo"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19446"/>
            <a:ext cx="8194431" cy="51581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itle 3"/>
          <p:cNvSpPr txBox="1">
            <a:spLocks/>
          </p:cNvSpPr>
          <p:nvPr/>
        </p:nvSpPr>
        <p:spPr>
          <a:xfrm>
            <a:off x="8489043" y="8559"/>
            <a:ext cx="3702957" cy="2284697"/>
          </a:xfrm>
          <a:prstGeom prst="rect">
            <a:avLst/>
          </a:prstGeom>
          <a:ln>
            <a:solidFill>
              <a:schemeClr val="accent1"/>
            </a:solidFill>
          </a:ln>
        </p:spPr>
        <p:txBody>
          <a:bodyP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1" i="0" u="sng" strike="noStrike" kern="1200" cap="none" spc="0" normalizeH="0" baseline="0" noProof="0" dirty="0" smtClean="0">
                <a:ln>
                  <a:noFill/>
                </a:ln>
                <a:solidFill>
                  <a:srgbClr val="0070C0"/>
                </a:solidFill>
                <a:effectLst/>
                <a:uLnTx/>
                <a:uFillTx/>
                <a:latin typeface="+mj-lt"/>
                <a:ea typeface="+mj-ea"/>
                <a:cs typeface="+mj-cs"/>
              </a:rPr>
              <a:t>ANNOUNCEMENTS</a:t>
            </a:r>
            <a:br>
              <a:rPr kumimoji="0" lang="en-US" sz="3000" b="1" i="0" u="sng" strike="noStrike" kern="1200" cap="none" spc="0" normalizeH="0" baseline="0" noProof="0" dirty="0" smtClean="0">
                <a:ln>
                  <a:noFill/>
                </a:ln>
                <a:solidFill>
                  <a:srgbClr val="0070C0"/>
                </a:solidFill>
                <a:effectLst/>
                <a:uLnTx/>
                <a:uFillTx/>
                <a:latin typeface="+mj-lt"/>
                <a:ea typeface="+mj-ea"/>
                <a:cs typeface="+mj-cs"/>
              </a:rPr>
            </a:br>
            <a:r>
              <a:rPr kumimoji="0" lang="en-US" sz="3000" b="0" i="0" u="none" strike="noStrike" kern="1200" cap="none" spc="0" normalizeH="0" baseline="0" noProof="0" dirty="0" smtClean="0">
                <a:ln>
                  <a:noFill/>
                </a:ln>
                <a:solidFill>
                  <a:srgbClr val="0070C0"/>
                </a:solidFill>
                <a:effectLst/>
                <a:uLnTx/>
                <a:uFillTx/>
                <a:latin typeface="+mj-lt"/>
                <a:ea typeface="+mj-ea"/>
                <a:cs typeface="+mj-cs"/>
              </a:rPr>
              <a:t>-Pick up your assigned </a:t>
            </a:r>
            <a:r>
              <a:rPr kumimoji="0" lang="en-US" sz="3000" b="0" i="0" u="none" strike="noStrike" kern="1200" cap="none" spc="0" normalizeH="0" baseline="0" noProof="0" dirty="0" smtClean="0">
                <a:ln>
                  <a:noFill/>
                </a:ln>
                <a:solidFill>
                  <a:srgbClr val="0070C0"/>
                </a:solidFill>
                <a:effectLst/>
                <a:uLnTx/>
                <a:uFillTx/>
                <a:latin typeface="+mj-lt"/>
                <a:ea typeface="+mj-ea"/>
                <a:cs typeface="+mj-cs"/>
              </a:rPr>
              <a:t>calculator</a:t>
            </a:r>
          </a:p>
          <a:p>
            <a:pPr marL="0" marR="0" lvl="0" indent="0" algn="l" defTabSz="914400" rtl="0" eaLnBrk="1" fontAlgn="auto" latinLnBrk="0" hangingPunct="1">
              <a:lnSpc>
                <a:spcPct val="90000"/>
              </a:lnSpc>
              <a:spcBef>
                <a:spcPct val="0"/>
              </a:spcBef>
              <a:spcAft>
                <a:spcPts val="0"/>
              </a:spcAft>
              <a:buClrTx/>
              <a:buSzTx/>
              <a:buFontTx/>
              <a:buNone/>
              <a:tabLst/>
              <a:defRPr/>
            </a:pPr>
            <a:r>
              <a:rPr lang="en-US" sz="3000" dirty="0" smtClean="0">
                <a:solidFill>
                  <a:srgbClr val="0070C0"/>
                </a:solidFill>
                <a:latin typeface="+mj-lt"/>
                <a:ea typeface="+mj-ea"/>
                <a:cs typeface="+mj-cs"/>
              </a:rPr>
              <a:t>-Take out your HW Packet to stamp</a:t>
            </a:r>
            <a:endParaRPr kumimoji="0" lang="en-US" sz="3000" b="1" i="1" u="none" strike="noStrike" kern="1200" cap="none" spc="0" normalizeH="0" baseline="0" noProof="0" dirty="0">
              <a:ln>
                <a:noFill/>
              </a:ln>
              <a:solidFill>
                <a:srgbClr val="00B050"/>
              </a:solidFill>
              <a:effectLst/>
              <a:uLnTx/>
              <a:uFillTx/>
              <a:latin typeface="+mj-lt"/>
              <a:ea typeface="+mj-ea"/>
              <a:cs typeface="+mj-cs"/>
            </a:endParaRPr>
          </a:p>
        </p:txBody>
      </p:sp>
      <p:sp>
        <p:nvSpPr>
          <p:cNvPr id="9" name="Content Placeholder 4"/>
          <p:cNvSpPr txBox="1">
            <a:spLocks/>
          </p:cNvSpPr>
          <p:nvPr/>
        </p:nvSpPr>
        <p:spPr>
          <a:xfrm>
            <a:off x="0" y="-1"/>
            <a:ext cx="8475785" cy="6858001"/>
          </a:xfrm>
          <a:prstGeom prst="rect">
            <a:avLst/>
          </a:prstGeom>
        </p:spPr>
        <p:txBody>
          <a:bodyPr>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sng" strike="noStrike" kern="1200" cap="none" spc="0" normalizeH="0" baseline="0" noProof="0" dirty="0" smtClean="0">
                <a:ln>
                  <a:noFill/>
                </a:ln>
                <a:solidFill>
                  <a:srgbClr val="FF0000"/>
                </a:solidFill>
                <a:effectLst/>
                <a:uLnTx/>
                <a:uFillTx/>
                <a:latin typeface="+mn-lt"/>
                <a:ea typeface="+mn-ea"/>
                <a:cs typeface="+mn-cs"/>
              </a:rPr>
              <a:t>WARM UP</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1" i="0" u="sng" strike="noStrike" kern="1200" cap="none" spc="0" normalizeH="0" baseline="0" noProof="0" dirty="0" smtClean="0">
              <a:ln>
                <a:noFill/>
              </a:ln>
              <a:solidFill>
                <a:srgbClr val="FF0000"/>
              </a:solidFill>
              <a:effectLst/>
              <a:uLnTx/>
              <a:uFillTx/>
              <a:latin typeface="+mn-lt"/>
              <a:ea typeface="+mn-ea"/>
              <a:cs typeface="+mn-cs"/>
            </a:endParaRPr>
          </a:p>
          <a:p>
            <a:pPr marL="742950" marR="0" lvl="0" indent="-742950"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lang="en-US" sz="3200" dirty="0" smtClean="0">
                <a:solidFill>
                  <a:srgbClr val="FF0000"/>
                </a:solidFill>
              </a:rPr>
              <a:t>5 minutes to study notes &amp; </a:t>
            </a:r>
            <a:r>
              <a:rPr lang="en-US" sz="3200" i="1" dirty="0" smtClean="0">
                <a:solidFill>
                  <a:srgbClr val="FF0000"/>
                </a:solidFill>
              </a:rPr>
              <a:t>homework</a:t>
            </a:r>
            <a:r>
              <a:rPr lang="en-US" sz="3200" dirty="0" smtClean="0">
                <a:solidFill>
                  <a:srgbClr val="FF0000"/>
                </a:solidFill>
              </a:rPr>
              <a:t> from Friday for Celebration Questions!</a:t>
            </a:r>
          </a:p>
          <a:p>
            <a:pPr marL="742950" marR="0" lvl="0" indent="-742950"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lang="en-US" sz="3200" dirty="0" smtClean="0">
                <a:solidFill>
                  <a:srgbClr val="FF0000"/>
                </a:solidFill>
              </a:rPr>
              <a:t>Update TOC.</a:t>
            </a:r>
            <a:endParaRPr kumimoji="0" lang="en-US" sz="3200" i="0" strike="noStrike" kern="1200" cap="none" spc="0" normalizeH="0" baseline="0" noProof="0" dirty="0">
              <a:ln>
                <a:noFill/>
              </a:ln>
              <a:solidFill>
                <a:srgbClr val="FF0000"/>
              </a:solidFill>
              <a:effectLst/>
              <a:uLnTx/>
              <a:uFillTx/>
            </a:endParaRPr>
          </a:p>
        </p:txBody>
      </p:sp>
    </p:spTree>
    <p:extLst>
      <p:ext uri="{BB962C8B-B14F-4D97-AF65-F5344CB8AC3E}">
        <p14:creationId xmlns:p14="http://schemas.microsoft.com/office/powerpoint/2010/main" val="827540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l="6369" t="60591" r="15056" b="8854"/>
          <a:stretch/>
        </p:blipFill>
        <p:spPr>
          <a:xfrm>
            <a:off x="0" y="0"/>
            <a:ext cx="12198496" cy="2667000"/>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0" y="2667000"/>
                <a:ext cx="2082800" cy="806311"/>
              </a:xfrm>
              <a:prstGeom prst="rect">
                <a:avLst/>
              </a:prstGeom>
              <a:noFill/>
            </p:spPr>
            <p:txBody>
              <a:bodyPr wrap="square" rtlCol="0">
                <a:spAutoFit/>
              </a:bodyPr>
              <a:lstStyle/>
              <a:p>
                <a:r>
                  <a:rPr lang="en-US" sz="3200" dirty="0" smtClean="0">
                    <a:solidFill>
                      <a:srgbClr val="0070C0"/>
                    </a:solidFill>
                  </a:rPr>
                  <a:t>sin b = </a:t>
                </a:r>
                <a14:m>
                  <m:oMath xmlns:m="http://schemas.openxmlformats.org/officeDocument/2006/math">
                    <m:f>
                      <m:fPr>
                        <m:ctrlPr>
                          <a:rPr lang="en-US" sz="3200" i="1" smtClean="0">
                            <a:solidFill>
                              <a:srgbClr val="0070C0"/>
                            </a:solidFill>
                            <a:latin typeface="Cambria Math" panose="02040503050406030204" pitchFamily="18" charset="0"/>
                          </a:rPr>
                        </m:ctrlPr>
                      </m:fPr>
                      <m:num>
                        <m:r>
                          <a:rPr lang="en-US" sz="3200" b="0" i="1" smtClean="0">
                            <a:solidFill>
                              <a:srgbClr val="0070C0"/>
                            </a:solidFill>
                            <a:latin typeface="Cambria Math" panose="02040503050406030204" pitchFamily="18" charset="0"/>
                          </a:rPr>
                          <m:t>𝑜𝑝𝑝</m:t>
                        </m:r>
                      </m:num>
                      <m:den>
                        <m:r>
                          <a:rPr lang="en-US" sz="3200" b="0" i="1" smtClean="0">
                            <a:solidFill>
                              <a:srgbClr val="0070C0"/>
                            </a:solidFill>
                            <a:latin typeface="Cambria Math" panose="02040503050406030204" pitchFamily="18" charset="0"/>
                          </a:rPr>
                          <m:t>h𝑦𝑝</m:t>
                        </m:r>
                      </m:den>
                    </m:f>
                  </m:oMath>
                </a14:m>
                <a:endParaRPr lang="en-US" sz="3200" baseline="30000" dirty="0">
                  <a:solidFill>
                    <a:srgbClr val="0070C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0" y="2667000"/>
                <a:ext cx="2082800" cy="806311"/>
              </a:xfrm>
              <a:prstGeom prst="rect">
                <a:avLst/>
              </a:prstGeom>
              <a:blipFill rotWithShape="0">
                <a:blip r:embed="rId3" cstate="print"/>
                <a:stretch>
                  <a:fillRect l="-7310" t="-1515"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0" y="3473311"/>
                <a:ext cx="2082800" cy="798424"/>
              </a:xfrm>
              <a:prstGeom prst="rect">
                <a:avLst/>
              </a:prstGeom>
              <a:noFill/>
            </p:spPr>
            <p:txBody>
              <a:bodyPr wrap="square" rtlCol="0">
                <a:spAutoFit/>
              </a:bodyPr>
              <a:lstStyle/>
              <a:p>
                <a:r>
                  <a:rPr lang="en-US" sz="3200" dirty="0" smtClean="0">
                    <a:solidFill>
                      <a:srgbClr val="0070C0"/>
                    </a:solidFill>
                  </a:rPr>
                  <a:t>sin b = </a:t>
                </a:r>
                <a14:m>
                  <m:oMath xmlns:m="http://schemas.openxmlformats.org/officeDocument/2006/math">
                    <m:f>
                      <m:fPr>
                        <m:ctrlPr>
                          <a:rPr lang="en-US" sz="3200" i="1" smtClean="0">
                            <a:solidFill>
                              <a:srgbClr val="0070C0"/>
                            </a:solidFill>
                            <a:latin typeface="Cambria Math" panose="02040503050406030204" pitchFamily="18" charset="0"/>
                          </a:rPr>
                        </m:ctrlPr>
                      </m:fPr>
                      <m:num>
                        <m:r>
                          <a:rPr lang="en-US" sz="3200" b="0" i="1" smtClean="0">
                            <a:solidFill>
                              <a:srgbClr val="0070C0"/>
                            </a:solidFill>
                            <a:latin typeface="Cambria Math" panose="02040503050406030204" pitchFamily="18" charset="0"/>
                          </a:rPr>
                          <m:t>5</m:t>
                        </m:r>
                      </m:num>
                      <m:den>
                        <m:r>
                          <a:rPr lang="en-US" sz="3200" b="0" i="1" smtClean="0">
                            <a:solidFill>
                              <a:srgbClr val="0070C0"/>
                            </a:solidFill>
                            <a:latin typeface="Cambria Math" panose="02040503050406030204" pitchFamily="18" charset="0"/>
                          </a:rPr>
                          <m:t>8</m:t>
                        </m:r>
                      </m:den>
                    </m:f>
                  </m:oMath>
                </a14:m>
                <a:endParaRPr lang="en-US" sz="3200" baseline="30000" dirty="0">
                  <a:solidFill>
                    <a:srgbClr val="0070C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0" y="3473311"/>
                <a:ext cx="2082800" cy="798424"/>
              </a:xfrm>
              <a:prstGeom prst="rect">
                <a:avLst/>
              </a:prstGeom>
              <a:blipFill rotWithShape="0">
                <a:blip r:embed="rId4" cstate="print"/>
                <a:stretch>
                  <a:fillRect l="-7310" b="-122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0" y="4279622"/>
                <a:ext cx="2082800" cy="798424"/>
              </a:xfrm>
              <a:prstGeom prst="rect">
                <a:avLst/>
              </a:prstGeom>
              <a:noFill/>
            </p:spPr>
            <p:txBody>
              <a:bodyPr wrap="square" rtlCol="0">
                <a:spAutoFit/>
              </a:bodyPr>
              <a:lstStyle/>
              <a:p>
                <a:r>
                  <a:rPr lang="en-US" sz="3200" dirty="0" smtClean="0">
                    <a:solidFill>
                      <a:srgbClr val="0070C0"/>
                    </a:solidFill>
                  </a:rPr>
                  <a:t>b = </a:t>
                </a:r>
                <a:r>
                  <a:rPr lang="en-US" sz="3200" dirty="0" err="1" smtClean="0">
                    <a:solidFill>
                      <a:srgbClr val="0070C0"/>
                    </a:solidFill>
                  </a:rPr>
                  <a:t>arcsin</a:t>
                </a:r>
                <a:r>
                  <a:rPr lang="en-US" sz="3200" dirty="0" smtClean="0">
                    <a:solidFill>
                      <a:srgbClr val="0070C0"/>
                    </a:solidFill>
                  </a:rPr>
                  <a:t> </a:t>
                </a:r>
                <a14:m>
                  <m:oMath xmlns:m="http://schemas.openxmlformats.org/officeDocument/2006/math">
                    <m:f>
                      <m:fPr>
                        <m:ctrlPr>
                          <a:rPr lang="en-US" sz="3200" i="1" smtClean="0">
                            <a:solidFill>
                              <a:srgbClr val="0070C0"/>
                            </a:solidFill>
                            <a:latin typeface="Cambria Math" panose="02040503050406030204" pitchFamily="18" charset="0"/>
                          </a:rPr>
                        </m:ctrlPr>
                      </m:fPr>
                      <m:num>
                        <m:r>
                          <a:rPr lang="en-US" sz="3200" b="0" i="1" smtClean="0">
                            <a:solidFill>
                              <a:srgbClr val="0070C0"/>
                            </a:solidFill>
                            <a:latin typeface="Cambria Math" panose="02040503050406030204" pitchFamily="18" charset="0"/>
                          </a:rPr>
                          <m:t>5</m:t>
                        </m:r>
                      </m:num>
                      <m:den>
                        <m:r>
                          <a:rPr lang="en-US" sz="3200" b="0" i="1" smtClean="0">
                            <a:solidFill>
                              <a:srgbClr val="0070C0"/>
                            </a:solidFill>
                            <a:latin typeface="Cambria Math" panose="02040503050406030204" pitchFamily="18" charset="0"/>
                          </a:rPr>
                          <m:t>8</m:t>
                        </m:r>
                      </m:den>
                    </m:f>
                  </m:oMath>
                </a14:m>
                <a:endParaRPr lang="en-US" sz="3200" baseline="30000" dirty="0">
                  <a:solidFill>
                    <a:srgbClr val="0070C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0" y="4279622"/>
                <a:ext cx="2082800" cy="798424"/>
              </a:xfrm>
              <a:prstGeom prst="rect">
                <a:avLst/>
              </a:prstGeom>
              <a:blipFill rotWithShape="0">
                <a:blip r:embed="rId5" cstate="print"/>
                <a:stretch>
                  <a:fillRect l="-7310" b="-122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082800" y="4279622"/>
                <a:ext cx="2514600" cy="799193"/>
              </a:xfrm>
              <a:prstGeom prst="rect">
                <a:avLst/>
              </a:prstGeom>
              <a:noFill/>
            </p:spPr>
            <p:txBody>
              <a:bodyPr wrap="square" rtlCol="0">
                <a:spAutoFit/>
              </a:bodyPr>
              <a:lstStyle/>
              <a:p>
                <a:r>
                  <a:rPr lang="en-US" sz="3200" dirty="0" smtClean="0">
                    <a:solidFill>
                      <a:srgbClr val="0070C0"/>
                    </a:solidFill>
                  </a:rPr>
                  <a:t>or b = sin</a:t>
                </a:r>
                <a:r>
                  <a:rPr lang="en-US" sz="3200" baseline="30000" dirty="0" smtClean="0">
                    <a:solidFill>
                      <a:srgbClr val="0070C0"/>
                    </a:solidFill>
                  </a:rPr>
                  <a:t>-1</a:t>
                </a:r>
                <a:r>
                  <a:rPr lang="en-US" sz="3200" dirty="0" smtClean="0">
                    <a:solidFill>
                      <a:srgbClr val="0070C0"/>
                    </a:solidFill>
                  </a:rPr>
                  <a:t> </a:t>
                </a:r>
                <a14:m>
                  <m:oMath xmlns:m="http://schemas.openxmlformats.org/officeDocument/2006/math">
                    <m:f>
                      <m:fPr>
                        <m:ctrlPr>
                          <a:rPr lang="en-US" sz="3200" i="1" smtClean="0">
                            <a:solidFill>
                              <a:srgbClr val="0070C0"/>
                            </a:solidFill>
                            <a:latin typeface="Cambria Math" panose="02040503050406030204" pitchFamily="18" charset="0"/>
                          </a:rPr>
                        </m:ctrlPr>
                      </m:fPr>
                      <m:num>
                        <m:r>
                          <a:rPr lang="en-US" sz="3200" b="0" i="1" smtClean="0">
                            <a:solidFill>
                              <a:srgbClr val="0070C0"/>
                            </a:solidFill>
                            <a:latin typeface="Cambria Math" panose="02040503050406030204" pitchFamily="18" charset="0"/>
                          </a:rPr>
                          <m:t>5</m:t>
                        </m:r>
                      </m:num>
                      <m:den>
                        <m:r>
                          <a:rPr lang="en-US" sz="3200" b="0" i="1" smtClean="0">
                            <a:solidFill>
                              <a:srgbClr val="0070C0"/>
                            </a:solidFill>
                            <a:latin typeface="Cambria Math" panose="02040503050406030204" pitchFamily="18" charset="0"/>
                          </a:rPr>
                          <m:t>8</m:t>
                        </m:r>
                      </m:den>
                    </m:f>
                  </m:oMath>
                </a14:m>
                <a:endParaRPr lang="en-US" sz="3200" baseline="30000" dirty="0">
                  <a:solidFill>
                    <a:srgbClr val="0070C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082800" y="4279622"/>
                <a:ext cx="2514600" cy="799193"/>
              </a:xfrm>
              <a:prstGeom prst="rect">
                <a:avLst/>
              </a:prstGeom>
              <a:blipFill rotWithShape="0">
                <a:blip r:embed="rId6" cstate="print"/>
                <a:stretch>
                  <a:fillRect l="-6311" b="-12214"/>
                </a:stretch>
              </a:blipFill>
            </p:spPr>
            <p:txBody>
              <a:bodyPr/>
              <a:lstStyle/>
              <a:p>
                <a:r>
                  <a:rPr lang="en-US">
                    <a:noFill/>
                  </a:rPr>
                  <a:t> </a:t>
                </a:r>
              </a:p>
            </p:txBody>
          </p:sp>
        </mc:Fallback>
      </mc:AlternateContent>
      <p:sp>
        <p:nvSpPr>
          <p:cNvPr id="8" name="TextBox 7"/>
          <p:cNvSpPr txBox="1"/>
          <p:nvPr/>
        </p:nvSpPr>
        <p:spPr>
          <a:xfrm>
            <a:off x="0" y="5334000"/>
            <a:ext cx="2082800" cy="584775"/>
          </a:xfrm>
          <a:prstGeom prst="rect">
            <a:avLst/>
          </a:prstGeom>
          <a:noFill/>
          <a:ln>
            <a:solidFill>
              <a:schemeClr val="tx1"/>
            </a:solidFill>
          </a:ln>
        </p:spPr>
        <p:txBody>
          <a:bodyPr wrap="square" rtlCol="0">
            <a:spAutoFit/>
          </a:bodyPr>
          <a:lstStyle/>
          <a:p>
            <a:r>
              <a:rPr lang="en-US" sz="3200" dirty="0" smtClean="0">
                <a:solidFill>
                  <a:srgbClr val="0070C0"/>
                </a:solidFill>
              </a:rPr>
              <a:t>b = 38.68</a:t>
            </a:r>
            <a:r>
              <a:rPr lang="en-US" sz="3200" baseline="30000" dirty="0" smtClean="0">
                <a:solidFill>
                  <a:srgbClr val="0070C0"/>
                </a:solidFill>
              </a:rPr>
              <a:t>o</a:t>
            </a:r>
            <a:endParaRPr lang="en-US" sz="3200" baseline="30000" dirty="0">
              <a:solidFill>
                <a:srgbClr val="0070C0"/>
              </a:solidFill>
            </a:endParaRPr>
          </a:p>
        </p:txBody>
      </p:sp>
      <mc:AlternateContent xmlns:mc="http://schemas.openxmlformats.org/markup-compatibility/2006" xmlns:a14="http://schemas.microsoft.com/office/drawing/2010/main">
        <mc:Choice Requires="a14">
          <p:sp>
            <p:nvSpPr>
              <p:cNvPr id="9" name="TextBox 8"/>
              <p:cNvSpPr txBox="1"/>
              <p:nvPr/>
            </p:nvSpPr>
            <p:spPr>
              <a:xfrm>
                <a:off x="4432300" y="2678590"/>
                <a:ext cx="2082800" cy="856645"/>
              </a:xfrm>
              <a:prstGeom prst="rect">
                <a:avLst/>
              </a:prstGeom>
              <a:noFill/>
            </p:spPr>
            <p:txBody>
              <a:bodyPr wrap="square" rtlCol="0">
                <a:spAutoFit/>
              </a:bodyPr>
              <a:lstStyle/>
              <a:p>
                <a:r>
                  <a:rPr lang="en-US" sz="3200" dirty="0" smtClean="0">
                    <a:solidFill>
                      <a:srgbClr val="FF0000"/>
                    </a:solidFill>
                  </a:rPr>
                  <a:t>cos x = </a:t>
                </a:r>
                <a14:m>
                  <m:oMath xmlns:m="http://schemas.openxmlformats.org/officeDocument/2006/math">
                    <m:f>
                      <m:fPr>
                        <m:ctrlPr>
                          <a:rPr lang="en-US" sz="320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𝑎𝑑𝑗</m:t>
                        </m:r>
                      </m:num>
                      <m:den>
                        <m:r>
                          <a:rPr lang="en-US" sz="3200" b="0" i="1" smtClean="0">
                            <a:solidFill>
                              <a:srgbClr val="FF0000"/>
                            </a:solidFill>
                            <a:latin typeface="Cambria Math" panose="02040503050406030204" pitchFamily="18" charset="0"/>
                          </a:rPr>
                          <m:t>h𝑦𝑝</m:t>
                        </m:r>
                      </m:den>
                    </m:f>
                  </m:oMath>
                </a14:m>
                <a:endParaRPr lang="en-US" sz="3200" baseline="30000" dirty="0">
                  <a:solidFill>
                    <a:srgbClr val="FF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432300" y="2678590"/>
                <a:ext cx="2082800" cy="856645"/>
              </a:xfrm>
              <a:prstGeom prst="rect">
                <a:avLst/>
              </a:prstGeom>
              <a:blipFill rotWithShape="0">
                <a:blip r:embed="rId7" cstate="print"/>
                <a:stretch>
                  <a:fillRect l="-7310" b="-49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432300" y="3563918"/>
                <a:ext cx="2082800" cy="790345"/>
              </a:xfrm>
              <a:prstGeom prst="rect">
                <a:avLst/>
              </a:prstGeom>
              <a:noFill/>
            </p:spPr>
            <p:txBody>
              <a:bodyPr wrap="square" rtlCol="0">
                <a:spAutoFit/>
              </a:bodyPr>
              <a:lstStyle/>
              <a:p>
                <a:r>
                  <a:rPr lang="en-US" sz="3200" dirty="0" smtClean="0">
                    <a:solidFill>
                      <a:srgbClr val="FF0000"/>
                    </a:solidFill>
                  </a:rPr>
                  <a:t>cos x = </a:t>
                </a:r>
                <a14:m>
                  <m:oMath xmlns:m="http://schemas.openxmlformats.org/officeDocument/2006/math">
                    <m:f>
                      <m:fPr>
                        <m:ctrlPr>
                          <a:rPr lang="en-US" sz="320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11</m:t>
                        </m:r>
                      </m:num>
                      <m:den>
                        <m:r>
                          <a:rPr lang="en-US" sz="3200" b="0" i="1" smtClean="0">
                            <a:solidFill>
                              <a:srgbClr val="FF0000"/>
                            </a:solidFill>
                            <a:latin typeface="Cambria Math" panose="02040503050406030204" pitchFamily="18" charset="0"/>
                          </a:rPr>
                          <m:t>23</m:t>
                        </m:r>
                      </m:den>
                    </m:f>
                  </m:oMath>
                </a14:m>
                <a:endParaRPr lang="en-US" sz="3200" baseline="30000" dirty="0">
                  <a:solidFill>
                    <a:srgbClr val="FF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432300" y="3563918"/>
                <a:ext cx="2082800" cy="790345"/>
              </a:xfrm>
              <a:prstGeom prst="rect">
                <a:avLst/>
              </a:prstGeom>
              <a:blipFill rotWithShape="0">
                <a:blip r:embed="rId8" cstate="print"/>
                <a:stretch>
                  <a:fillRect l="-7310" b="-124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432300" y="4296486"/>
                <a:ext cx="2247900" cy="790216"/>
              </a:xfrm>
              <a:prstGeom prst="rect">
                <a:avLst/>
              </a:prstGeom>
              <a:noFill/>
            </p:spPr>
            <p:txBody>
              <a:bodyPr wrap="square" rtlCol="0">
                <a:spAutoFit/>
              </a:bodyPr>
              <a:lstStyle/>
              <a:p>
                <a:r>
                  <a:rPr lang="en-US" sz="3200" dirty="0" smtClean="0">
                    <a:solidFill>
                      <a:srgbClr val="FF0000"/>
                    </a:solidFill>
                  </a:rPr>
                  <a:t>x = </a:t>
                </a:r>
                <a:r>
                  <a:rPr lang="en-US" sz="3200" dirty="0" err="1" smtClean="0">
                    <a:solidFill>
                      <a:srgbClr val="FF0000"/>
                    </a:solidFill>
                  </a:rPr>
                  <a:t>arccos</a:t>
                </a:r>
                <a:r>
                  <a:rPr lang="en-US" sz="3200" dirty="0" smtClean="0">
                    <a:solidFill>
                      <a:srgbClr val="FF0000"/>
                    </a:solidFill>
                  </a:rPr>
                  <a:t> </a:t>
                </a:r>
                <a14:m>
                  <m:oMath xmlns:m="http://schemas.openxmlformats.org/officeDocument/2006/math">
                    <m:f>
                      <m:fPr>
                        <m:ctrlPr>
                          <a:rPr lang="en-US" sz="320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11</m:t>
                        </m:r>
                      </m:num>
                      <m:den>
                        <m:r>
                          <a:rPr lang="en-US" sz="3200" b="0" i="1" smtClean="0">
                            <a:solidFill>
                              <a:srgbClr val="FF0000"/>
                            </a:solidFill>
                            <a:latin typeface="Cambria Math" panose="02040503050406030204" pitchFamily="18" charset="0"/>
                          </a:rPr>
                          <m:t>23</m:t>
                        </m:r>
                      </m:den>
                    </m:f>
                  </m:oMath>
                </a14:m>
                <a:endParaRPr lang="en-US" sz="3200" baseline="30000" dirty="0">
                  <a:solidFill>
                    <a:srgbClr val="FF000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432300" y="4296486"/>
                <a:ext cx="2247900" cy="790216"/>
              </a:xfrm>
              <a:prstGeom prst="rect">
                <a:avLst/>
              </a:prstGeom>
              <a:blipFill rotWithShape="0">
                <a:blip r:embed="rId9" cstate="print"/>
                <a:stretch>
                  <a:fillRect l="-6775" b="-124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9042400" y="2616164"/>
                <a:ext cx="2082800" cy="807016"/>
              </a:xfrm>
              <a:prstGeom prst="rect">
                <a:avLst/>
              </a:prstGeom>
              <a:noFill/>
            </p:spPr>
            <p:txBody>
              <a:bodyPr wrap="square" rtlCol="0">
                <a:spAutoFit/>
              </a:bodyPr>
              <a:lstStyle/>
              <a:p>
                <a:r>
                  <a:rPr lang="en-US" sz="3200" dirty="0" smtClean="0">
                    <a:solidFill>
                      <a:srgbClr val="00B050"/>
                    </a:solidFill>
                  </a:rPr>
                  <a:t>tan z = </a:t>
                </a:r>
                <a14:m>
                  <m:oMath xmlns:m="http://schemas.openxmlformats.org/officeDocument/2006/math">
                    <m:f>
                      <m:fPr>
                        <m:ctrlPr>
                          <a:rPr lang="en-US" sz="3200" i="1" smtClean="0">
                            <a:solidFill>
                              <a:srgbClr val="00B050"/>
                            </a:solidFill>
                            <a:latin typeface="Cambria Math" panose="02040503050406030204" pitchFamily="18" charset="0"/>
                          </a:rPr>
                        </m:ctrlPr>
                      </m:fPr>
                      <m:num>
                        <m:r>
                          <a:rPr lang="en-US" sz="3200" b="0" i="1" smtClean="0">
                            <a:solidFill>
                              <a:srgbClr val="00B050"/>
                            </a:solidFill>
                            <a:latin typeface="Cambria Math" panose="02040503050406030204" pitchFamily="18" charset="0"/>
                          </a:rPr>
                          <m:t>𝑜𝑝𝑝</m:t>
                        </m:r>
                      </m:num>
                      <m:den>
                        <m:r>
                          <a:rPr lang="en-US" sz="3200" b="0" i="1" smtClean="0">
                            <a:solidFill>
                              <a:srgbClr val="00B050"/>
                            </a:solidFill>
                            <a:latin typeface="Cambria Math" panose="02040503050406030204" pitchFamily="18" charset="0"/>
                          </a:rPr>
                          <m:t>𝑎𝑑𝑗</m:t>
                        </m:r>
                      </m:den>
                    </m:f>
                  </m:oMath>
                </a14:m>
                <a:endParaRPr lang="en-US" sz="3200" baseline="30000" dirty="0">
                  <a:solidFill>
                    <a:srgbClr val="00B05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9042400" y="2616164"/>
                <a:ext cx="2082800" cy="807016"/>
              </a:xfrm>
              <a:prstGeom prst="rect">
                <a:avLst/>
              </a:prstGeom>
              <a:blipFill rotWithShape="0">
                <a:blip r:embed="rId10" cstate="print"/>
                <a:stretch>
                  <a:fillRect l="-7310" t="-1504" b="-45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9042400" y="3418232"/>
                <a:ext cx="2082800" cy="791370"/>
              </a:xfrm>
              <a:prstGeom prst="rect">
                <a:avLst/>
              </a:prstGeom>
              <a:noFill/>
            </p:spPr>
            <p:txBody>
              <a:bodyPr wrap="square" rtlCol="0">
                <a:spAutoFit/>
              </a:bodyPr>
              <a:lstStyle/>
              <a:p>
                <a:r>
                  <a:rPr lang="en-US" sz="3200" dirty="0" smtClean="0">
                    <a:solidFill>
                      <a:srgbClr val="00B050"/>
                    </a:solidFill>
                  </a:rPr>
                  <a:t>tan z = </a:t>
                </a:r>
                <a14:m>
                  <m:oMath xmlns:m="http://schemas.openxmlformats.org/officeDocument/2006/math">
                    <m:f>
                      <m:fPr>
                        <m:ctrlPr>
                          <a:rPr lang="en-US" sz="3200" i="1" smtClean="0">
                            <a:solidFill>
                              <a:srgbClr val="00B050"/>
                            </a:solidFill>
                            <a:latin typeface="Cambria Math" panose="02040503050406030204" pitchFamily="18" charset="0"/>
                          </a:rPr>
                        </m:ctrlPr>
                      </m:fPr>
                      <m:num>
                        <m:r>
                          <a:rPr lang="en-US" sz="3200" b="0" i="1" smtClean="0">
                            <a:solidFill>
                              <a:srgbClr val="00B050"/>
                            </a:solidFill>
                            <a:latin typeface="Cambria Math" panose="02040503050406030204" pitchFamily="18" charset="0"/>
                          </a:rPr>
                          <m:t>24</m:t>
                        </m:r>
                      </m:num>
                      <m:den>
                        <m:r>
                          <a:rPr lang="en-US" sz="3200" b="0" i="1" smtClean="0">
                            <a:solidFill>
                              <a:srgbClr val="00B050"/>
                            </a:solidFill>
                            <a:latin typeface="Cambria Math" panose="02040503050406030204" pitchFamily="18" charset="0"/>
                          </a:rPr>
                          <m:t>7</m:t>
                        </m:r>
                      </m:den>
                    </m:f>
                  </m:oMath>
                </a14:m>
                <a:endParaRPr lang="en-US" sz="3200" baseline="30000" dirty="0">
                  <a:solidFill>
                    <a:srgbClr val="00B050"/>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9042400" y="3418232"/>
                <a:ext cx="2082800" cy="791370"/>
              </a:xfrm>
              <a:prstGeom prst="rect">
                <a:avLst/>
              </a:prstGeom>
              <a:blipFill rotWithShape="0">
                <a:blip r:embed="rId11" cstate="print"/>
                <a:stretch>
                  <a:fillRect l="-7310" b="-123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9029700" y="4257505"/>
                <a:ext cx="2413000" cy="789447"/>
              </a:xfrm>
              <a:prstGeom prst="rect">
                <a:avLst/>
              </a:prstGeom>
              <a:noFill/>
            </p:spPr>
            <p:txBody>
              <a:bodyPr wrap="square" rtlCol="0">
                <a:spAutoFit/>
              </a:bodyPr>
              <a:lstStyle/>
              <a:p>
                <a:r>
                  <a:rPr lang="en-US" sz="3200" dirty="0" smtClean="0">
                    <a:solidFill>
                      <a:srgbClr val="00B050"/>
                    </a:solidFill>
                  </a:rPr>
                  <a:t>z = </a:t>
                </a:r>
                <a:r>
                  <a:rPr lang="en-US" sz="3200" dirty="0" err="1" smtClean="0">
                    <a:solidFill>
                      <a:srgbClr val="00B050"/>
                    </a:solidFill>
                  </a:rPr>
                  <a:t>arctan</a:t>
                </a:r>
                <a:r>
                  <a:rPr lang="en-US" sz="3200" dirty="0" smtClean="0">
                    <a:solidFill>
                      <a:srgbClr val="00B050"/>
                    </a:solidFill>
                  </a:rPr>
                  <a:t> </a:t>
                </a:r>
                <a14:m>
                  <m:oMath xmlns:m="http://schemas.openxmlformats.org/officeDocument/2006/math">
                    <m:f>
                      <m:fPr>
                        <m:ctrlPr>
                          <a:rPr lang="en-US" sz="3200" i="1" smtClean="0">
                            <a:solidFill>
                              <a:srgbClr val="00B050"/>
                            </a:solidFill>
                            <a:latin typeface="Cambria Math" panose="02040503050406030204" pitchFamily="18" charset="0"/>
                          </a:rPr>
                        </m:ctrlPr>
                      </m:fPr>
                      <m:num>
                        <m:r>
                          <a:rPr lang="en-US" sz="3200" b="0" i="1" smtClean="0">
                            <a:solidFill>
                              <a:srgbClr val="00B050"/>
                            </a:solidFill>
                            <a:latin typeface="Cambria Math" panose="02040503050406030204" pitchFamily="18" charset="0"/>
                          </a:rPr>
                          <m:t>24</m:t>
                        </m:r>
                      </m:num>
                      <m:den>
                        <m:r>
                          <a:rPr lang="en-US" sz="3200" b="0" i="1" smtClean="0">
                            <a:solidFill>
                              <a:srgbClr val="00B050"/>
                            </a:solidFill>
                            <a:latin typeface="Cambria Math" panose="02040503050406030204" pitchFamily="18" charset="0"/>
                          </a:rPr>
                          <m:t>7</m:t>
                        </m:r>
                      </m:den>
                    </m:f>
                  </m:oMath>
                </a14:m>
                <a:endParaRPr lang="en-US" sz="3200" baseline="30000" dirty="0">
                  <a:solidFill>
                    <a:srgbClr val="00B050"/>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9029700" y="4257505"/>
                <a:ext cx="2413000" cy="789447"/>
              </a:xfrm>
              <a:prstGeom prst="rect">
                <a:avLst/>
              </a:prstGeom>
              <a:blipFill rotWithShape="0">
                <a:blip r:embed="rId12" cstate="print"/>
                <a:stretch>
                  <a:fillRect l="-6313" b="-123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6703932" y="4347650"/>
                <a:ext cx="2514600" cy="791114"/>
              </a:xfrm>
              <a:prstGeom prst="rect">
                <a:avLst/>
              </a:prstGeom>
              <a:noFill/>
            </p:spPr>
            <p:txBody>
              <a:bodyPr wrap="square" rtlCol="0">
                <a:spAutoFit/>
              </a:bodyPr>
              <a:lstStyle/>
              <a:p>
                <a:r>
                  <a:rPr lang="en-US" sz="3200" dirty="0" smtClean="0">
                    <a:solidFill>
                      <a:srgbClr val="FF0000"/>
                    </a:solidFill>
                  </a:rPr>
                  <a:t>or x = cos</a:t>
                </a:r>
                <a:r>
                  <a:rPr lang="en-US" sz="3200" baseline="30000" dirty="0" smtClean="0">
                    <a:solidFill>
                      <a:srgbClr val="FF0000"/>
                    </a:solidFill>
                  </a:rPr>
                  <a:t>-1</a:t>
                </a:r>
                <a:r>
                  <a:rPr lang="en-US" sz="3200" dirty="0" smtClean="0">
                    <a:solidFill>
                      <a:srgbClr val="FF0000"/>
                    </a:solidFill>
                  </a:rPr>
                  <a:t> </a:t>
                </a:r>
                <a14:m>
                  <m:oMath xmlns:m="http://schemas.openxmlformats.org/officeDocument/2006/math">
                    <m:f>
                      <m:fPr>
                        <m:ctrlPr>
                          <a:rPr lang="en-US" sz="320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11</m:t>
                        </m:r>
                      </m:num>
                      <m:den>
                        <m:r>
                          <a:rPr lang="en-US" sz="3200" b="0" i="1" smtClean="0">
                            <a:solidFill>
                              <a:srgbClr val="FF0000"/>
                            </a:solidFill>
                            <a:latin typeface="Cambria Math" panose="02040503050406030204" pitchFamily="18" charset="0"/>
                          </a:rPr>
                          <m:t>23</m:t>
                        </m:r>
                      </m:den>
                    </m:f>
                  </m:oMath>
                </a14:m>
                <a:endParaRPr lang="en-US" sz="3200" baseline="30000" dirty="0">
                  <a:solidFill>
                    <a:srgbClr val="FF0000"/>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6703932" y="4347650"/>
                <a:ext cx="2514600" cy="791114"/>
              </a:xfrm>
              <a:prstGeom prst="rect">
                <a:avLst/>
              </a:prstGeom>
              <a:blipFill rotWithShape="0">
                <a:blip r:embed="rId13" cstate="print"/>
                <a:stretch>
                  <a:fillRect l="-6311"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9683896" y="4887607"/>
                <a:ext cx="2514600" cy="791242"/>
              </a:xfrm>
              <a:prstGeom prst="rect">
                <a:avLst/>
              </a:prstGeom>
              <a:noFill/>
            </p:spPr>
            <p:txBody>
              <a:bodyPr wrap="square" rtlCol="0">
                <a:spAutoFit/>
              </a:bodyPr>
              <a:lstStyle/>
              <a:p>
                <a:r>
                  <a:rPr lang="en-US" sz="3200" dirty="0" smtClean="0">
                    <a:solidFill>
                      <a:srgbClr val="00B050"/>
                    </a:solidFill>
                  </a:rPr>
                  <a:t>or z = tan</a:t>
                </a:r>
                <a:r>
                  <a:rPr lang="en-US" sz="3200" baseline="30000" dirty="0" smtClean="0">
                    <a:solidFill>
                      <a:srgbClr val="00B050"/>
                    </a:solidFill>
                  </a:rPr>
                  <a:t>-1</a:t>
                </a:r>
                <a:r>
                  <a:rPr lang="en-US" sz="3200" dirty="0" smtClean="0">
                    <a:solidFill>
                      <a:srgbClr val="00B050"/>
                    </a:solidFill>
                  </a:rPr>
                  <a:t> </a:t>
                </a:r>
                <a14:m>
                  <m:oMath xmlns:m="http://schemas.openxmlformats.org/officeDocument/2006/math">
                    <m:f>
                      <m:fPr>
                        <m:ctrlPr>
                          <a:rPr lang="en-US" sz="3200" i="1" smtClean="0">
                            <a:solidFill>
                              <a:srgbClr val="00B050"/>
                            </a:solidFill>
                            <a:latin typeface="Cambria Math" panose="02040503050406030204" pitchFamily="18" charset="0"/>
                          </a:rPr>
                        </m:ctrlPr>
                      </m:fPr>
                      <m:num>
                        <m:r>
                          <a:rPr lang="en-US" sz="3200" b="0" i="1" smtClean="0">
                            <a:solidFill>
                              <a:srgbClr val="00B050"/>
                            </a:solidFill>
                            <a:latin typeface="Cambria Math" panose="02040503050406030204" pitchFamily="18" charset="0"/>
                          </a:rPr>
                          <m:t>24</m:t>
                        </m:r>
                      </m:num>
                      <m:den>
                        <m:r>
                          <a:rPr lang="en-US" sz="3200" b="0" i="1" smtClean="0">
                            <a:solidFill>
                              <a:srgbClr val="00B050"/>
                            </a:solidFill>
                            <a:latin typeface="Cambria Math" panose="02040503050406030204" pitchFamily="18" charset="0"/>
                          </a:rPr>
                          <m:t>7</m:t>
                        </m:r>
                      </m:den>
                    </m:f>
                  </m:oMath>
                </a14:m>
                <a:endParaRPr lang="en-US" sz="3200" baseline="30000" dirty="0">
                  <a:solidFill>
                    <a:srgbClr val="00B050"/>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9683896" y="4887607"/>
                <a:ext cx="2514600" cy="791242"/>
              </a:xfrm>
              <a:prstGeom prst="rect">
                <a:avLst/>
              </a:prstGeom>
              <a:blipFill rotWithShape="0">
                <a:blip r:embed="rId14" cstate="print"/>
                <a:stretch>
                  <a:fillRect l="-6311" b="-12308"/>
                </a:stretch>
              </a:blipFill>
            </p:spPr>
            <p:txBody>
              <a:bodyPr/>
              <a:lstStyle/>
              <a:p>
                <a:r>
                  <a:rPr lang="en-US">
                    <a:noFill/>
                  </a:rPr>
                  <a:t> </a:t>
                </a:r>
              </a:p>
            </p:txBody>
          </p:sp>
        </mc:Fallback>
      </mc:AlternateContent>
      <p:sp>
        <p:nvSpPr>
          <p:cNvPr id="20" name="TextBox 19"/>
          <p:cNvSpPr txBox="1"/>
          <p:nvPr/>
        </p:nvSpPr>
        <p:spPr>
          <a:xfrm>
            <a:off x="4455746" y="5434143"/>
            <a:ext cx="2082800" cy="584775"/>
          </a:xfrm>
          <a:prstGeom prst="rect">
            <a:avLst/>
          </a:prstGeom>
          <a:noFill/>
          <a:ln>
            <a:solidFill>
              <a:schemeClr val="tx1"/>
            </a:solidFill>
          </a:ln>
        </p:spPr>
        <p:txBody>
          <a:bodyPr wrap="square" rtlCol="0">
            <a:spAutoFit/>
          </a:bodyPr>
          <a:lstStyle/>
          <a:p>
            <a:r>
              <a:rPr lang="en-US" sz="3200" dirty="0">
                <a:solidFill>
                  <a:srgbClr val="FF0000"/>
                </a:solidFill>
              </a:rPr>
              <a:t>x</a:t>
            </a:r>
            <a:r>
              <a:rPr lang="en-US" sz="3200" dirty="0" smtClean="0">
                <a:solidFill>
                  <a:srgbClr val="FF0000"/>
                </a:solidFill>
              </a:rPr>
              <a:t> = 61.43</a:t>
            </a:r>
            <a:r>
              <a:rPr lang="en-US" sz="3200" baseline="30000" dirty="0" smtClean="0">
                <a:solidFill>
                  <a:srgbClr val="FF0000"/>
                </a:solidFill>
              </a:rPr>
              <a:t>o</a:t>
            </a:r>
            <a:endParaRPr lang="en-US" sz="3200" baseline="30000" dirty="0">
              <a:solidFill>
                <a:srgbClr val="FF0000"/>
              </a:solidFill>
            </a:endParaRPr>
          </a:p>
        </p:txBody>
      </p:sp>
      <p:sp>
        <p:nvSpPr>
          <p:cNvPr id="21" name="TextBox 20"/>
          <p:cNvSpPr txBox="1"/>
          <p:nvPr/>
        </p:nvSpPr>
        <p:spPr>
          <a:xfrm>
            <a:off x="9042400" y="5645836"/>
            <a:ext cx="2082800" cy="584775"/>
          </a:xfrm>
          <a:prstGeom prst="rect">
            <a:avLst/>
          </a:prstGeom>
          <a:noFill/>
          <a:ln>
            <a:solidFill>
              <a:schemeClr val="tx1"/>
            </a:solidFill>
          </a:ln>
        </p:spPr>
        <p:txBody>
          <a:bodyPr wrap="square" rtlCol="0">
            <a:spAutoFit/>
          </a:bodyPr>
          <a:lstStyle/>
          <a:p>
            <a:r>
              <a:rPr lang="en-US" sz="3200" dirty="0" smtClean="0">
                <a:solidFill>
                  <a:srgbClr val="00B050"/>
                </a:solidFill>
              </a:rPr>
              <a:t>z = 73.74</a:t>
            </a:r>
            <a:r>
              <a:rPr lang="en-US" sz="3200" baseline="30000" dirty="0" smtClean="0">
                <a:solidFill>
                  <a:srgbClr val="00B050"/>
                </a:solidFill>
              </a:rPr>
              <a:t>o</a:t>
            </a:r>
            <a:endParaRPr lang="en-US" sz="3200" baseline="30000" dirty="0">
              <a:solidFill>
                <a:srgbClr val="00B050"/>
              </a:solidFill>
            </a:endParaRPr>
          </a:p>
        </p:txBody>
      </p:sp>
    </p:spTree>
    <p:extLst>
      <p:ext uri="{BB962C8B-B14F-4D97-AF65-F5344CB8AC3E}">
        <p14:creationId xmlns:p14="http://schemas.microsoft.com/office/powerpoint/2010/main" val="74013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inVertic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Vertical)">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arn(inVertical)">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5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5" grpId="0" animBg="1"/>
      <p:bldP spid="16" grpId="0" animBg="1"/>
      <p:bldP spid="17" grpId="0" animBg="1"/>
      <p:bldP spid="18" grpId="0" animBg="1"/>
      <p:bldP spid="19"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BRAIN BREAK #1</a:t>
            </a:r>
            <a:endParaRPr lang="en-US" b="1" dirty="0"/>
          </a:p>
        </p:txBody>
      </p:sp>
      <p:pic>
        <p:nvPicPr>
          <p:cNvPr id="3" name="Picture 2" descr="http://www.leeabbamonte.com/wp-content/uploads/2007/12/cellphone.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4600" y="1868012"/>
            <a:ext cx="4492625" cy="484235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interestingengineering.com/wp-content/uploads/2014/02/1024px-Gray728.svg_.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899" y="1690688"/>
            <a:ext cx="6883401" cy="4913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058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300" y="1"/>
            <a:ext cx="10515600" cy="901700"/>
          </a:xfrm>
        </p:spPr>
        <p:txBody>
          <a:bodyPr/>
          <a:lstStyle/>
          <a:p>
            <a:pPr algn="ctr"/>
            <a:r>
              <a:rPr lang="en-US" b="1" u="sng" dirty="0"/>
              <a:t>Practice Problems: </a:t>
            </a:r>
            <a:r>
              <a:rPr lang="en-US" i="1" dirty="0"/>
              <a:t>Choose 3!</a:t>
            </a:r>
            <a:endParaRPr lang="en-US" dirty="0"/>
          </a:p>
        </p:txBody>
      </p:sp>
      <p:pic>
        <p:nvPicPr>
          <p:cNvPr id="3" name="Picture 2"/>
          <p:cNvPicPr/>
          <p:nvPr/>
        </p:nvPicPr>
        <p:blipFill rotWithShape="1">
          <a:blip r:embed="rId2" cstate="print"/>
          <a:srcRect l="33472" t="43204" r="43088" b="33121"/>
          <a:stretch/>
        </p:blipFill>
        <p:spPr bwMode="auto">
          <a:xfrm>
            <a:off x="1161732" y="1246187"/>
            <a:ext cx="5162868" cy="2462213"/>
          </a:xfrm>
          <a:prstGeom prst="rect">
            <a:avLst/>
          </a:prstGeom>
          <a:ln>
            <a:noFill/>
          </a:ln>
          <a:extLst>
            <a:ext uri="{53640926-AAD7-44D8-BBD7-CCE9431645EC}">
              <a14:shadowObscured xmlns:a14="http://schemas.microsoft.com/office/drawing/2010/main"/>
            </a:ext>
          </a:extLst>
        </p:spPr>
      </p:pic>
      <p:pic>
        <p:nvPicPr>
          <p:cNvPr id="4" name="Picture 3"/>
          <p:cNvPicPr/>
          <p:nvPr/>
        </p:nvPicPr>
        <p:blipFill rotWithShape="1">
          <a:blip r:embed="rId2" cstate="print"/>
          <a:srcRect l="58670" t="43352" r="30213" b="37588"/>
          <a:stretch/>
        </p:blipFill>
        <p:spPr bwMode="auto">
          <a:xfrm>
            <a:off x="6324600" y="1246187"/>
            <a:ext cx="2527300" cy="2487613"/>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2" cstate="print"/>
          <a:srcRect l="33473" t="67324" r="55445" b="11314"/>
          <a:stretch/>
        </p:blipFill>
        <p:spPr bwMode="auto">
          <a:xfrm>
            <a:off x="4010024" y="3733800"/>
            <a:ext cx="2352676" cy="2654300"/>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2" cstate="print"/>
          <a:srcRect l="46186" t="67324" r="29259" b="11314"/>
          <a:stretch/>
        </p:blipFill>
        <p:spPr bwMode="auto">
          <a:xfrm>
            <a:off x="6362700" y="3759199"/>
            <a:ext cx="4902200" cy="2462214"/>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2628059" y="1220787"/>
            <a:ext cx="743405" cy="584775"/>
          </a:xfrm>
          <a:prstGeom prst="rect">
            <a:avLst/>
          </a:prstGeom>
          <a:noFill/>
        </p:spPr>
        <p:txBody>
          <a:bodyPr wrap="square" rtlCol="0">
            <a:spAutoFit/>
          </a:bodyPr>
          <a:lstStyle/>
          <a:p>
            <a:r>
              <a:rPr lang="en-US" sz="3200" dirty="0" smtClean="0">
                <a:solidFill>
                  <a:srgbClr val="00B050"/>
                </a:solidFill>
              </a:rPr>
              <a:t>tan</a:t>
            </a:r>
            <a:endParaRPr lang="en-US" sz="3200" baseline="30000" dirty="0">
              <a:solidFill>
                <a:srgbClr val="00B050"/>
              </a:solidFill>
            </a:endParaRPr>
          </a:p>
        </p:txBody>
      </p:sp>
      <p:sp>
        <p:nvSpPr>
          <p:cNvPr id="8" name="TextBox 7"/>
          <p:cNvSpPr txBox="1"/>
          <p:nvPr/>
        </p:nvSpPr>
        <p:spPr>
          <a:xfrm>
            <a:off x="1482724" y="2908057"/>
            <a:ext cx="1457957" cy="584775"/>
          </a:xfrm>
          <a:prstGeom prst="rect">
            <a:avLst/>
          </a:prstGeom>
          <a:noFill/>
        </p:spPr>
        <p:txBody>
          <a:bodyPr wrap="square" rtlCol="0">
            <a:spAutoFit/>
          </a:bodyPr>
          <a:lstStyle/>
          <a:p>
            <a:r>
              <a:rPr lang="en-US" sz="3200" dirty="0" smtClean="0">
                <a:solidFill>
                  <a:srgbClr val="00B050"/>
                </a:solidFill>
              </a:rPr>
              <a:t>50.48</a:t>
            </a:r>
            <a:r>
              <a:rPr lang="en-US" sz="3200" baseline="30000" dirty="0" smtClean="0">
                <a:solidFill>
                  <a:srgbClr val="00B050"/>
                </a:solidFill>
              </a:rPr>
              <a:t>o</a:t>
            </a:r>
            <a:endParaRPr lang="en-US" sz="3200" baseline="30000" dirty="0">
              <a:solidFill>
                <a:srgbClr val="00B050"/>
              </a:solidFill>
            </a:endParaRPr>
          </a:p>
        </p:txBody>
      </p:sp>
      <p:sp>
        <p:nvSpPr>
          <p:cNvPr id="9" name="TextBox 8"/>
          <p:cNvSpPr txBox="1"/>
          <p:nvPr/>
        </p:nvSpPr>
        <p:spPr>
          <a:xfrm>
            <a:off x="5314337" y="1220786"/>
            <a:ext cx="743405" cy="584775"/>
          </a:xfrm>
          <a:prstGeom prst="rect">
            <a:avLst/>
          </a:prstGeom>
          <a:noFill/>
        </p:spPr>
        <p:txBody>
          <a:bodyPr wrap="square" rtlCol="0">
            <a:spAutoFit/>
          </a:bodyPr>
          <a:lstStyle/>
          <a:p>
            <a:r>
              <a:rPr lang="en-US" sz="3200" dirty="0" smtClean="0">
                <a:solidFill>
                  <a:srgbClr val="0070C0"/>
                </a:solidFill>
              </a:rPr>
              <a:t>sin</a:t>
            </a:r>
            <a:endParaRPr lang="en-US" sz="3200" baseline="30000" dirty="0">
              <a:solidFill>
                <a:srgbClr val="0070C0"/>
              </a:solidFill>
            </a:endParaRPr>
          </a:p>
        </p:txBody>
      </p:sp>
      <p:sp>
        <p:nvSpPr>
          <p:cNvPr id="11" name="TextBox 10"/>
          <p:cNvSpPr txBox="1"/>
          <p:nvPr/>
        </p:nvSpPr>
        <p:spPr>
          <a:xfrm>
            <a:off x="4676246" y="3123625"/>
            <a:ext cx="1353836" cy="584775"/>
          </a:xfrm>
          <a:prstGeom prst="rect">
            <a:avLst/>
          </a:prstGeom>
          <a:noFill/>
        </p:spPr>
        <p:txBody>
          <a:bodyPr wrap="square" rtlCol="0">
            <a:spAutoFit/>
          </a:bodyPr>
          <a:lstStyle/>
          <a:p>
            <a:r>
              <a:rPr lang="en-US" sz="3200" dirty="0" smtClean="0">
                <a:solidFill>
                  <a:srgbClr val="0070C0"/>
                </a:solidFill>
              </a:rPr>
              <a:t>39.17</a:t>
            </a:r>
            <a:r>
              <a:rPr lang="en-US" sz="3200" baseline="30000" dirty="0" smtClean="0">
                <a:solidFill>
                  <a:srgbClr val="0070C0"/>
                </a:solidFill>
              </a:rPr>
              <a:t>o</a:t>
            </a:r>
            <a:endParaRPr lang="en-US" sz="3200" baseline="30000" dirty="0">
              <a:solidFill>
                <a:srgbClr val="0070C0"/>
              </a:solidFill>
            </a:endParaRPr>
          </a:p>
        </p:txBody>
      </p:sp>
      <p:sp>
        <p:nvSpPr>
          <p:cNvPr id="12" name="TextBox 11"/>
          <p:cNvSpPr txBox="1"/>
          <p:nvPr/>
        </p:nvSpPr>
        <p:spPr>
          <a:xfrm>
            <a:off x="7216547" y="1027105"/>
            <a:ext cx="743405" cy="584775"/>
          </a:xfrm>
          <a:prstGeom prst="rect">
            <a:avLst/>
          </a:prstGeom>
          <a:noFill/>
        </p:spPr>
        <p:txBody>
          <a:bodyPr wrap="square" rtlCol="0">
            <a:spAutoFit/>
          </a:bodyPr>
          <a:lstStyle/>
          <a:p>
            <a:r>
              <a:rPr lang="en-US" sz="3200" dirty="0" smtClean="0">
                <a:solidFill>
                  <a:srgbClr val="0070C0"/>
                </a:solidFill>
              </a:rPr>
              <a:t>sin</a:t>
            </a:r>
            <a:endParaRPr lang="en-US" sz="3200" baseline="30000" dirty="0">
              <a:solidFill>
                <a:srgbClr val="0070C0"/>
              </a:solidFill>
            </a:endParaRPr>
          </a:p>
        </p:txBody>
      </p:sp>
      <p:sp>
        <p:nvSpPr>
          <p:cNvPr id="13" name="TextBox 12"/>
          <p:cNvSpPr txBox="1"/>
          <p:nvPr/>
        </p:nvSpPr>
        <p:spPr>
          <a:xfrm>
            <a:off x="7216548" y="3007737"/>
            <a:ext cx="1635352" cy="584775"/>
          </a:xfrm>
          <a:prstGeom prst="rect">
            <a:avLst/>
          </a:prstGeom>
          <a:noFill/>
        </p:spPr>
        <p:txBody>
          <a:bodyPr wrap="square" rtlCol="0">
            <a:spAutoFit/>
          </a:bodyPr>
          <a:lstStyle/>
          <a:p>
            <a:r>
              <a:rPr lang="en-US" sz="3200" dirty="0" smtClean="0">
                <a:solidFill>
                  <a:srgbClr val="0070C0"/>
                </a:solidFill>
              </a:rPr>
              <a:t>38.25</a:t>
            </a:r>
            <a:r>
              <a:rPr lang="en-US" sz="3200" baseline="30000" dirty="0" smtClean="0">
                <a:solidFill>
                  <a:srgbClr val="0070C0"/>
                </a:solidFill>
              </a:rPr>
              <a:t>o</a:t>
            </a:r>
            <a:endParaRPr lang="en-US" sz="3200" baseline="30000" dirty="0">
              <a:solidFill>
                <a:srgbClr val="0070C0"/>
              </a:solidFill>
            </a:endParaRPr>
          </a:p>
        </p:txBody>
      </p:sp>
      <p:sp>
        <p:nvSpPr>
          <p:cNvPr id="14" name="TextBox 13"/>
          <p:cNvSpPr txBox="1"/>
          <p:nvPr/>
        </p:nvSpPr>
        <p:spPr>
          <a:xfrm>
            <a:off x="4295179" y="3708400"/>
            <a:ext cx="743405" cy="584775"/>
          </a:xfrm>
          <a:prstGeom prst="rect">
            <a:avLst/>
          </a:prstGeom>
          <a:noFill/>
        </p:spPr>
        <p:txBody>
          <a:bodyPr wrap="square" rtlCol="0">
            <a:spAutoFit/>
          </a:bodyPr>
          <a:lstStyle/>
          <a:p>
            <a:r>
              <a:rPr lang="en-US" sz="3200" dirty="0" smtClean="0">
                <a:solidFill>
                  <a:srgbClr val="FF0000"/>
                </a:solidFill>
              </a:rPr>
              <a:t>cos</a:t>
            </a:r>
            <a:endParaRPr lang="en-US" sz="3200" baseline="30000" dirty="0">
              <a:solidFill>
                <a:srgbClr val="FF0000"/>
              </a:solidFill>
            </a:endParaRPr>
          </a:p>
        </p:txBody>
      </p:sp>
      <p:sp>
        <p:nvSpPr>
          <p:cNvPr id="15" name="TextBox 14"/>
          <p:cNvSpPr txBox="1"/>
          <p:nvPr/>
        </p:nvSpPr>
        <p:spPr>
          <a:xfrm>
            <a:off x="4010024" y="5574952"/>
            <a:ext cx="810759" cy="584775"/>
          </a:xfrm>
          <a:prstGeom prst="rect">
            <a:avLst/>
          </a:prstGeom>
          <a:noFill/>
        </p:spPr>
        <p:txBody>
          <a:bodyPr wrap="square" rtlCol="0">
            <a:spAutoFit/>
          </a:bodyPr>
          <a:lstStyle/>
          <a:p>
            <a:r>
              <a:rPr lang="en-US" sz="3200" dirty="0" smtClean="0">
                <a:solidFill>
                  <a:srgbClr val="FF0000"/>
                </a:solidFill>
              </a:rPr>
              <a:t>41</a:t>
            </a:r>
            <a:r>
              <a:rPr lang="en-US" sz="3200" baseline="30000" dirty="0" smtClean="0">
                <a:solidFill>
                  <a:srgbClr val="FF0000"/>
                </a:solidFill>
              </a:rPr>
              <a:t>o</a:t>
            </a:r>
            <a:endParaRPr lang="en-US" sz="3200" baseline="30000" dirty="0">
              <a:solidFill>
                <a:srgbClr val="FF0000"/>
              </a:solidFill>
            </a:endParaRPr>
          </a:p>
        </p:txBody>
      </p:sp>
      <p:sp>
        <p:nvSpPr>
          <p:cNvPr id="16" name="TextBox 15"/>
          <p:cNvSpPr txBox="1"/>
          <p:nvPr/>
        </p:nvSpPr>
        <p:spPr>
          <a:xfrm>
            <a:off x="6657218" y="3660494"/>
            <a:ext cx="743405" cy="584775"/>
          </a:xfrm>
          <a:prstGeom prst="rect">
            <a:avLst/>
          </a:prstGeom>
          <a:noFill/>
        </p:spPr>
        <p:txBody>
          <a:bodyPr wrap="square" rtlCol="0">
            <a:spAutoFit/>
          </a:bodyPr>
          <a:lstStyle/>
          <a:p>
            <a:r>
              <a:rPr lang="en-US" sz="3200" dirty="0" smtClean="0">
                <a:solidFill>
                  <a:srgbClr val="0070C0"/>
                </a:solidFill>
              </a:rPr>
              <a:t>sin</a:t>
            </a:r>
            <a:endParaRPr lang="en-US" sz="3200" baseline="30000" dirty="0">
              <a:solidFill>
                <a:srgbClr val="0070C0"/>
              </a:solidFill>
            </a:endParaRPr>
          </a:p>
        </p:txBody>
      </p:sp>
      <p:sp>
        <p:nvSpPr>
          <p:cNvPr id="17" name="TextBox 16"/>
          <p:cNvSpPr txBox="1"/>
          <p:nvPr/>
        </p:nvSpPr>
        <p:spPr>
          <a:xfrm>
            <a:off x="6362700" y="4313251"/>
            <a:ext cx="1324116" cy="584775"/>
          </a:xfrm>
          <a:prstGeom prst="rect">
            <a:avLst/>
          </a:prstGeom>
          <a:noFill/>
        </p:spPr>
        <p:txBody>
          <a:bodyPr wrap="square" rtlCol="0">
            <a:spAutoFit/>
          </a:bodyPr>
          <a:lstStyle/>
          <a:p>
            <a:r>
              <a:rPr lang="en-US" sz="3200" dirty="0" smtClean="0">
                <a:solidFill>
                  <a:srgbClr val="0070C0"/>
                </a:solidFill>
              </a:rPr>
              <a:t>27.1</a:t>
            </a:r>
            <a:r>
              <a:rPr lang="en-US" sz="3200" baseline="30000" dirty="0" smtClean="0">
                <a:solidFill>
                  <a:srgbClr val="0070C0"/>
                </a:solidFill>
              </a:rPr>
              <a:t>o</a:t>
            </a:r>
            <a:endParaRPr lang="en-US" sz="3200" baseline="30000" dirty="0">
              <a:solidFill>
                <a:srgbClr val="0070C0"/>
              </a:solidFill>
            </a:endParaRPr>
          </a:p>
        </p:txBody>
      </p:sp>
      <p:sp>
        <p:nvSpPr>
          <p:cNvPr id="18" name="TextBox 17"/>
          <p:cNvSpPr txBox="1"/>
          <p:nvPr/>
        </p:nvSpPr>
        <p:spPr>
          <a:xfrm>
            <a:off x="9381596" y="3733800"/>
            <a:ext cx="743405" cy="584775"/>
          </a:xfrm>
          <a:prstGeom prst="rect">
            <a:avLst/>
          </a:prstGeom>
          <a:noFill/>
        </p:spPr>
        <p:txBody>
          <a:bodyPr wrap="square" rtlCol="0">
            <a:spAutoFit/>
          </a:bodyPr>
          <a:lstStyle/>
          <a:p>
            <a:r>
              <a:rPr lang="en-US" sz="3200" dirty="0" smtClean="0">
                <a:solidFill>
                  <a:srgbClr val="00B050"/>
                </a:solidFill>
              </a:rPr>
              <a:t>tan</a:t>
            </a:r>
            <a:endParaRPr lang="en-US" sz="3200" baseline="30000" dirty="0">
              <a:solidFill>
                <a:srgbClr val="00B050"/>
              </a:solidFill>
            </a:endParaRPr>
          </a:p>
        </p:txBody>
      </p:sp>
      <p:sp>
        <p:nvSpPr>
          <p:cNvPr id="19" name="TextBox 18"/>
          <p:cNvSpPr txBox="1"/>
          <p:nvPr/>
        </p:nvSpPr>
        <p:spPr>
          <a:xfrm>
            <a:off x="10155003" y="5468481"/>
            <a:ext cx="1616083" cy="584775"/>
          </a:xfrm>
          <a:prstGeom prst="rect">
            <a:avLst/>
          </a:prstGeom>
          <a:noFill/>
        </p:spPr>
        <p:txBody>
          <a:bodyPr wrap="square" rtlCol="0">
            <a:spAutoFit/>
          </a:bodyPr>
          <a:lstStyle/>
          <a:p>
            <a:r>
              <a:rPr lang="en-US" sz="3200" dirty="0" smtClean="0">
                <a:solidFill>
                  <a:srgbClr val="00B050"/>
                </a:solidFill>
              </a:rPr>
              <a:t>36.38</a:t>
            </a:r>
            <a:r>
              <a:rPr lang="en-US" sz="3200" baseline="30000" dirty="0" smtClean="0">
                <a:solidFill>
                  <a:srgbClr val="00B050"/>
                </a:solidFill>
              </a:rPr>
              <a:t>o</a:t>
            </a:r>
            <a:endParaRPr lang="en-US" sz="3200" baseline="30000" dirty="0">
              <a:solidFill>
                <a:srgbClr val="00B050"/>
              </a:solidFill>
            </a:endParaRPr>
          </a:p>
        </p:txBody>
      </p:sp>
    </p:spTree>
    <p:extLst>
      <p:ext uri="{BB962C8B-B14F-4D97-AF65-F5344CB8AC3E}">
        <p14:creationId xmlns:p14="http://schemas.microsoft.com/office/powerpoint/2010/main" val="77488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1000"/>
                                        <p:tgtEl>
                                          <p:spTgt spid="18"/>
                                        </p:tgtEl>
                                      </p:cBhvr>
                                    </p:animEffect>
                                    <p:anim calcmode="lin" valueType="num">
                                      <p:cBhvr>
                                        <p:cTn id="78" dur="1000" fill="hold"/>
                                        <p:tgtEl>
                                          <p:spTgt spid="18"/>
                                        </p:tgtEl>
                                        <p:attrNameLst>
                                          <p:attrName>ppt_x</p:attrName>
                                        </p:attrNameLst>
                                      </p:cBhvr>
                                      <p:tavLst>
                                        <p:tav tm="0">
                                          <p:val>
                                            <p:strVal val="#ppt_x"/>
                                          </p:val>
                                        </p:tav>
                                        <p:tav tm="100000">
                                          <p:val>
                                            <p:strVal val="#ppt_x"/>
                                          </p:val>
                                        </p:tav>
                                      </p:tavLst>
                                    </p:anim>
                                    <p:anim calcmode="lin" valueType="num">
                                      <p:cBhvr>
                                        <p:cTn id="7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1000"/>
                                        <p:tgtEl>
                                          <p:spTgt spid="19"/>
                                        </p:tgtEl>
                                      </p:cBhvr>
                                    </p:animEffect>
                                    <p:anim calcmode="lin" valueType="num">
                                      <p:cBhvr>
                                        <p:cTn id="85" dur="1000" fill="hold"/>
                                        <p:tgtEl>
                                          <p:spTgt spid="19"/>
                                        </p:tgtEl>
                                        <p:attrNameLst>
                                          <p:attrName>ppt_x</p:attrName>
                                        </p:attrNameLst>
                                      </p:cBhvr>
                                      <p:tavLst>
                                        <p:tav tm="0">
                                          <p:val>
                                            <p:strVal val="#ppt_x"/>
                                          </p:val>
                                        </p:tav>
                                        <p:tav tm="100000">
                                          <p:val>
                                            <p:strVal val="#ppt_x"/>
                                          </p:val>
                                        </p:tav>
                                      </p:tavLst>
                                    </p:anim>
                                    <p:anim calcmode="lin" valueType="num">
                                      <p:cBhvr>
                                        <p:cTn id="8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3" grpId="0"/>
      <p:bldP spid="14" grpId="0"/>
      <p:bldP spid="15" grpId="0"/>
      <p:bldP spid="16" grpId="0"/>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So what all have we learned?</a:t>
            </a:r>
            <a:endParaRPr lang="en-US" b="1" dirty="0"/>
          </a:p>
        </p:txBody>
      </p:sp>
      <p:sp>
        <p:nvSpPr>
          <p:cNvPr id="3" name="TextBox 2"/>
          <p:cNvSpPr txBox="1"/>
          <p:nvPr/>
        </p:nvSpPr>
        <p:spPr>
          <a:xfrm>
            <a:off x="2857500" y="3073400"/>
            <a:ext cx="5638800" cy="584775"/>
          </a:xfrm>
          <a:prstGeom prst="rect">
            <a:avLst/>
          </a:prstGeom>
          <a:noFill/>
        </p:spPr>
        <p:txBody>
          <a:bodyPr wrap="square" rtlCol="0">
            <a:spAutoFit/>
          </a:bodyPr>
          <a:lstStyle/>
          <a:p>
            <a:pPr algn="ctr"/>
            <a:r>
              <a:rPr lang="en-US" sz="3200" dirty="0" smtClean="0">
                <a:hlinkClick r:id="rId2"/>
              </a:rPr>
              <a:t>Getting’ </a:t>
            </a:r>
            <a:r>
              <a:rPr lang="en-US" sz="3200" dirty="0" err="1" smtClean="0">
                <a:hlinkClick r:id="rId2"/>
              </a:rPr>
              <a:t>Triggy</a:t>
            </a:r>
            <a:r>
              <a:rPr lang="en-US" sz="3200" dirty="0" smtClean="0">
                <a:hlinkClick r:id="rId2"/>
              </a:rPr>
              <a:t> Wit It!</a:t>
            </a:r>
            <a:endParaRPr lang="en-US" sz="3200" dirty="0"/>
          </a:p>
        </p:txBody>
      </p:sp>
    </p:spTree>
    <p:extLst>
      <p:ext uri="{BB962C8B-B14F-4D97-AF65-F5344CB8AC3E}">
        <p14:creationId xmlns:p14="http://schemas.microsoft.com/office/powerpoint/2010/main" val="1142212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52475"/>
          </a:xfrm>
        </p:spPr>
        <p:txBody>
          <a:bodyPr/>
          <a:lstStyle/>
          <a:p>
            <a:pPr algn="ctr"/>
            <a:r>
              <a:rPr lang="en-US" b="1" u="sng" dirty="0"/>
              <a:t>APPLICATION PROBLEMS!</a:t>
            </a:r>
            <a:endParaRPr lang="en-US" dirty="0"/>
          </a:p>
        </p:txBody>
      </p:sp>
      <p:sp>
        <p:nvSpPr>
          <p:cNvPr id="3" name="Content Placeholder 2"/>
          <p:cNvSpPr>
            <a:spLocks noGrp="1"/>
          </p:cNvSpPr>
          <p:nvPr>
            <p:ph idx="1"/>
          </p:nvPr>
        </p:nvSpPr>
        <p:spPr>
          <a:xfrm>
            <a:off x="0" y="752475"/>
            <a:ext cx="12192000" cy="5883275"/>
          </a:xfrm>
        </p:spPr>
        <p:txBody>
          <a:bodyPr>
            <a:normAutofit/>
          </a:bodyPr>
          <a:lstStyle/>
          <a:p>
            <a:pPr marL="0" indent="0">
              <a:buNone/>
            </a:pPr>
            <a:r>
              <a:rPr lang="en-US" u="sng" dirty="0"/>
              <a:t>Example 4</a:t>
            </a:r>
            <a:r>
              <a:rPr lang="en-US" dirty="0"/>
              <a:t>: A 5ft ladder leans against a wall as shown. The base of the ladder is 2.5 ft. from the wall. What is the </a:t>
            </a:r>
            <a:r>
              <a:rPr lang="en-US" b="1" dirty="0"/>
              <a:t>angle</a:t>
            </a:r>
            <a:r>
              <a:rPr lang="en-US" dirty="0"/>
              <a:t> between the ladder and the wall?</a:t>
            </a:r>
          </a:p>
          <a:p>
            <a:pPr marL="914400" lvl="2" indent="0">
              <a:buNone/>
            </a:pPr>
            <a:r>
              <a:rPr lang="en-US" sz="2800" dirty="0"/>
              <a:t>STEP </a:t>
            </a:r>
            <a:r>
              <a:rPr lang="en-US" sz="2800" dirty="0" smtClean="0"/>
              <a:t>1: Find </a:t>
            </a:r>
            <a:r>
              <a:rPr lang="en-US" sz="2800" dirty="0"/>
              <a:t>the names of the sides you know.</a:t>
            </a:r>
          </a:p>
          <a:p>
            <a:pPr marL="0" indent="0">
              <a:buNone/>
            </a:pPr>
            <a:r>
              <a:rPr lang="en-US" sz="3600" dirty="0"/>
              <a:t> </a:t>
            </a:r>
          </a:p>
          <a:p>
            <a:pPr marL="0" indent="0">
              <a:buNone/>
            </a:pPr>
            <a:r>
              <a:rPr lang="en-US" sz="3600" dirty="0"/>
              <a:t> </a:t>
            </a:r>
          </a:p>
          <a:p>
            <a:pPr marL="914400" lvl="2" indent="0">
              <a:buNone/>
            </a:pPr>
            <a:r>
              <a:rPr lang="en-US" sz="2800" dirty="0"/>
              <a:t>STEP 2: Decide whether to use sin, cos, or tan.</a:t>
            </a:r>
          </a:p>
          <a:p>
            <a:pPr marL="0" indent="0">
              <a:buNone/>
            </a:pPr>
            <a:r>
              <a:rPr lang="en-US" sz="3600" dirty="0"/>
              <a:t> </a:t>
            </a:r>
          </a:p>
          <a:p>
            <a:pPr marL="0" indent="0">
              <a:buNone/>
            </a:pPr>
            <a:r>
              <a:rPr lang="en-US" sz="3600" dirty="0"/>
              <a:t> </a:t>
            </a:r>
          </a:p>
          <a:p>
            <a:pPr marL="914400" lvl="2" indent="0">
              <a:buNone/>
            </a:pPr>
            <a:r>
              <a:rPr lang="en-US" sz="2800" dirty="0"/>
              <a:t>STEP 3: Plug and chug!</a:t>
            </a:r>
          </a:p>
          <a:p>
            <a:pPr marL="0" indent="0">
              <a:buNone/>
            </a:pPr>
            <a:endParaRPr lang="en-US"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29444" t="10129" r="49167" b="60474"/>
          <a:stretch/>
        </p:blipFill>
        <p:spPr bwMode="auto">
          <a:xfrm>
            <a:off x="7787640" y="1747836"/>
            <a:ext cx="4404360" cy="3078164"/>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1499870" y="2298700"/>
            <a:ext cx="4787900" cy="584775"/>
          </a:xfrm>
          <a:prstGeom prst="rect">
            <a:avLst/>
          </a:prstGeom>
          <a:noFill/>
        </p:spPr>
        <p:txBody>
          <a:bodyPr wrap="square" rtlCol="0">
            <a:spAutoFit/>
          </a:bodyPr>
          <a:lstStyle/>
          <a:p>
            <a:r>
              <a:rPr lang="en-US" sz="3200" dirty="0" smtClean="0">
                <a:solidFill>
                  <a:srgbClr val="7030A0"/>
                </a:solidFill>
              </a:rPr>
              <a:t>Opposite &amp; Hypotenuse</a:t>
            </a:r>
            <a:endParaRPr lang="en-US" sz="3200" dirty="0">
              <a:solidFill>
                <a:srgbClr val="7030A0"/>
              </a:solidFill>
            </a:endParaRPr>
          </a:p>
        </p:txBody>
      </p:sp>
      <mc:AlternateContent xmlns:mc="http://schemas.openxmlformats.org/markup-compatibility/2006" xmlns:a14="http://schemas.microsoft.com/office/drawing/2010/main">
        <mc:Choice Requires="a14">
          <p:sp>
            <p:nvSpPr>
              <p:cNvPr id="6" name="TextBox 5"/>
              <p:cNvSpPr txBox="1"/>
              <p:nvPr/>
            </p:nvSpPr>
            <p:spPr>
              <a:xfrm>
                <a:off x="1499870" y="3844925"/>
                <a:ext cx="4787900" cy="806311"/>
              </a:xfrm>
              <a:prstGeom prst="rect">
                <a:avLst/>
              </a:prstGeom>
              <a:noFill/>
            </p:spPr>
            <p:txBody>
              <a:bodyPr wrap="square" rtlCol="0">
                <a:spAutoFit/>
              </a:bodyPr>
              <a:lstStyle/>
              <a:p>
                <a:r>
                  <a:rPr lang="en-US" sz="3200" dirty="0" smtClean="0">
                    <a:solidFill>
                      <a:srgbClr val="7030A0"/>
                    </a:solidFill>
                  </a:rPr>
                  <a:t>sin x</a:t>
                </a:r>
                <a:r>
                  <a:rPr lang="en-US" sz="3200" baseline="30000" dirty="0" smtClean="0">
                    <a:solidFill>
                      <a:srgbClr val="7030A0"/>
                    </a:solidFill>
                  </a:rPr>
                  <a:t>o</a:t>
                </a:r>
                <a:r>
                  <a:rPr lang="en-US" sz="3200" dirty="0" smtClean="0">
                    <a:solidFill>
                      <a:srgbClr val="7030A0"/>
                    </a:solidFill>
                  </a:rPr>
                  <a:t> = </a:t>
                </a:r>
                <a14:m>
                  <m:oMath xmlns:m="http://schemas.openxmlformats.org/officeDocument/2006/math">
                    <m:f>
                      <m:fPr>
                        <m:ctrlPr>
                          <a:rPr lang="en-US" sz="3200" i="1" smtClean="0">
                            <a:solidFill>
                              <a:srgbClr val="7030A0"/>
                            </a:solidFill>
                            <a:latin typeface="Cambria Math" panose="02040503050406030204" pitchFamily="18" charset="0"/>
                          </a:rPr>
                        </m:ctrlPr>
                      </m:fPr>
                      <m:num>
                        <m:r>
                          <a:rPr lang="en-US" sz="3200" b="0" i="1" smtClean="0">
                            <a:solidFill>
                              <a:srgbClr val="7030A0"/>
                            </a:solidFill>
                            <a:latin typeface="Cambria Math" panose="02040503050406030204" pitchFamily="18" charset="0"/>
                          </a:rPr>
                          <m:t>𝑜𝑝𝑝</m:t>
                        </m:r>
                      </m:num>
                      <m:den>
                        <m:r>
                          <a:rPr lang="en-US" sz="3200" b="0" i="1" smtClean="0">
                            <a:solidFill>
                              <a:srgbClr val="7030A0"/>
                            </a:solidFill>
                            <a:latin typeface="Cambria Math" panose="02040503050406030204" pitchFamily="18" charset="0"/>
                          </a:rPr>
                          <m:t>h𝑦𝑝</m:t>
                        </m:r>
                      </m:den>
                    </m:f>
                  </m:oMath>
                </a14:m>
                <a:endParaRPr lang="en-US" sz="3200" dirty="0">
                  <a:solidFill>
                    <a:srgbClr val="7030A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499870" y="3844925"/>
                <a:ext cx="4787900" cy="806311"/>
              </a:xfrm>
              <a:prstGeom prst="rect">
                <a:avLst/>
              </a:prstGeom>
              <a:blipFill rotWithShape="0">
                <a:blip r:embed="rId3" cstate="print"/>
                <a:stretch>
                  <a:fillRect l="-3185" t="-1515" b="-53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499870" y="5403711"/>
                <a:ext cx="4787900" cy="798424"/>
              </a:xfrm>
              <a:prstGeom prst="rect">
                <a:avLst/>
              </a:prstGeom>
              <a:noFill/>
            </p:spPr>
            <p:txBody>
              <a:bodyPr wrap="square" rtlCol="0">
                <a:spAutoFit/>
              </a:bodyPr>
              <a:lstStyle/>
              <a:p>
                <a:r>
                  <a:rPr lang="en-US" sz="3200" dirty="0" smtClean="0">
                    <a:solidFill>
                      <a:srgbClr val="7030A0"/>
                    </a:solidFill>
                  </a:rPr>
                  <a:t>sin x</a:t>
                </a:r>
                <a:r>
                  <a:rPr lang="en-US" sz="3200" baseline="30000" dirty="0" smtClean="0">
                    <a:solidFill>
                      <a:srgbClr val="7030A0"/>
                    </a:solidFill>
                  </a:rPr>
                  <a:t>o</a:t>
                </a:r>
                <a:r>
                  <a:rPr lang="en-US" sz="3200" dirty="0" smtClean="0">
                    <a:solidFill>
                      <a:srgbClr val="7030A0"/>
                    </a:solidFill>
                  </a:rPr>
                  <a:t> = </a:t>
                </a:r>
                <a14:m>
                  <m:oMath xmlns:m="http://schemas.openxmlformats.org/officeDocument/2006/math">
                    <m:f>
                      <m:fPr>
                        <m:ctrlPr>
                          <a:rPr lang="en-US" sz="3200" i="1" smtClean="0">
                            <a:solidFill>
                              <a:srgbClr val="7030A0"/>
                            </a:solidFill>
                            <a:latin typeface="Cambria Math" panose="02040503050406030204" pitchFamily="18" charset="0"/>
                          </a:rPr>
                        </m:ctrlPr>
                      </m:fPr>
                      <m:num>
                        <m:r>
                          <a:rPr lang="en-US" sz="3200" b="0" i="1" smtClean="0">
                            <a:solidFill>
                              <a:srgbClr val="7030A0"/>
                            </a:solidFill>
                            <a:latin typeface="Cambria Math" panose="02040503050406030204" pitchFamily="18" charset="0"/>
                          </a:rPr>
                          <m:t>2.5</m:t>
                        </m:r>
                      </m:num>
                      <m:den>
                        <m:r>
                          <a:rPr lang="en-US" sz="3200" b="0" i="1" smtClean="0">
                            <a:solidFill>
                              <a:srgbClr val="7030A0"/>
                            </a:solidFill>
                            <a:latin typeface="Cambria Math" panose="02040503050406030204" pitchFamily="18" charset="0"/>
                          </a:rPr>
                          <m:t>5</m:t>
                        </m:r>
                      </m:den>
                    </m:f>
                  </m:oMath>
                </a14:m>
                <a:endParaRPr lang="en-US" sz="3200" dirty="0">
                  <a:solidFill>
                    <a:srgbClr val="7030A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499870" y="5403711"/>
                <a:ext cx="4787900" cy="798424"/>
              </a:xfrm>
              <a:prstGeom prst="rect">
                <a:avLst/>
              </a:prstGeom>
              <a:blipFill rotWithShape="0">
                <a:blip r:embed="rId4" cstate="print"/>
                <a:stretch>
                  <a:fillRect l="-3185" b="-12214"/>
                </a:stretch>
              </a:blipFill>
            </p:spPr>
            <p:txBody>
              <a:bodyPr/>
              <a:lstStyle/>
              <a:p>
                <a:r>
                  <a:rPr lang="en-US">
                    <a:noFill/>
                  </a:rPr>
                  <a:t> </a:t>
                </a:r>
              </a:p>
            </p:txBody>
          </p:sp>
        </mc:Fallback>
      </mc:AlternateContent>
      <p:sp>
        <p:nvSpPr>
          <p:cNvPr id="8" name="TextBox 7"/>
          <p:cNvSpPr txBox="1"/>
          <p:nvPr/>
        </p:nvSpPr>
        <p:spPr>
          <a:xfrm>
            <a:off x="1830070" y="6202135"/>
            <a:ext cx="131953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smtClean="0">
                <a:solidFill>
                  <a:srgbClr val="7030A0"/>
                </a:solidFill>
              </a:rPr>
              <a:t>x = 30</a:t>
            </a:r>
            <a:r>
              <a:rPr lang="en-US" sz="3200" baseline="30000" dirty="0" smtClean="0">
                <a:solidFill>
                  <a:srgbClr val="7030A0"/>
                </a:solidFill>
              </a:rPr>
              <a:t>o</a:t>
            </a:r>
            <a:endParaRPr lang="en-US" sz="3200" dirty="0">
              <a:solidFill>
                <a:srgbClr val="7030A0"/>
              </a:solidFill>
            </a:endParaRPr>
          </a:p>
        </p:txBody>
      </p:sp>
    </p:spTree>
    <p:extLst>
      <p:ext uri="{BB962C8B-B14F-4D97-AF65-F5344CB8AC3E}">
        <p14:creationId xmlns:p14="http://schemas.microsoft.com/office/powerpoint/2010/main" val="116315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4351338"/>
          </a:xfrm>
        </p:spPr>
        <p:txBody>
          <a:bodyPr>
            <a:normAutofit fontScale="92500" lnSpcReduction="20000"/>
          </a:bodyPr>
          <a:lstStyle/>
          <a:p>
            <a:pPr marL="0" indent="0">
              <a:buNone/>
            </a:pPr>
            <a:r>
              <a:rPr lang="en-US" u="sng" dirty="0"/>
              <a:t>Example 5</a:t>
            </a:r>
            <a:r>
              <a:rPr lang="en-US" dirty="0"/>
              <a:t>: Mr. Fox (Ms. Santos’s </a:t>
            </a:r>
            <a:r>
              <a:rPr lang="en-US" dirty="0" smtClean="0"/>
              <a:t>ex-boyfriend</a:t>
            </a:r>
            <a:r>
              <a:rPr lang="en-US" dirty="0"/>
              <a:t>) </a:t>
            </a:r>
            <a:r>
              <a:rPr lang="en-US" dirty="0" smtClean="0"/>
              <a:t>was supposed to fly </a:t>
            </a:r>
            <a:r>
              <a:rPr lang="en-US" dirty="0"/>
              <a:t>in to Charlotte to visit and meet her wonderful students. The air traffic controller helping the pilot land is standing 400 feet away from the airplane </a:t>
            </a:r>
            <a:r>
              <a:rPr lang="en-US" dirty="0" smtClean="0"/>
              <a:t>when </a:t>
            </a:r>
            <a:r>
              <a:rPr lang="en-US" dirty="0"/>
              <a:t>it is 300 feet in the air. Find the angle of elevation of the plane from where the air traffic controller is standing. </a:t>
            </a:r>
          </a:p>
          <a:p>
            <a:pPr marL="0" indent="0">
              <a:buNone/>
            </a:pPr>
            <a:r>
              <a:rPr lang="en-US" dirty="0" smtClean="0"/>
              <a:t>     STEP </a:t>
            </a:r>
            <a:r>
              <a:rPr lang="en-US" dirty="0"/>
              <a:t>1:	Find the names of the sides you know.</a:t>
            </a:r>
          </a:p>
          <a:p>
            <a:pPr marL="0" indent="0">
              <a:buNone/>
            </a:pPr>
            <a:r>
              <a:rPr lang="en-US" dirty="0"/>
              <a:t> </a:t>
            </a:r>
          </a:p>
          <a:p>
            <a:pPr marL="0" indent="0">
              <a:buNone/>
            </a:pPr>
            <a:r>
              <a:rPr lang="en-US" dirty="0"/>
              <a:t> </a:t>
            </a:r>
          </a:p>
          <a:p>
            <a:pPr marL="0" indent="0">
              <a:buNone/>
            </a:pPr>
            <a:r>
              <a:rPr lang="en-US" dirty="0" smtClean="0"/>
              <a:t>    STEP </a:t>
            </a:r>
            <a:r>
              <a:rPr lang="en-US" dirty="0"/>
              <a:t>2:	Decide whether to use sin, cos, or tan.</a:t>
            </a:r>
          </a:p>
          <a:p>
            <a:pPr marL="0" indent="0">
              <a:buNone/>
            </a:pPr>
            <a:r>
              <a:rPr lang="en-US" dirty="0"/>
              <a:t> </a:t>
            </a:r>
          </a:p>
          <a:p>
            <a:pPr marL="0" indent="0">
              <a:buNone/>
            </a:pPr>
            <a:r>
              <a:rPr lang="en-US" dirty="0"/>
              <a:t> </a:t>
            </a:r>
          </a:p>
          <a:p>
            <a:pPr marL="0" indent="0">
              <a:buNone/>
            </a:pPr>
            <a:r>
              <a:rPr lang="en-US" dirty="0" smtClean="0"/>
              <a:t>    STEP </a:t>
            </a:r>
            <a:r>
              <a:rPr lang="en-US" dirty="0"/>
              <a:t>3:	Plug and chug!</a:t>
            </a: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51502" t="15159" r="34115" b="66444"/>
          <a:stretch/>
        </p:blipFill>
        <p:spPr bwMode="auto">
          <a:xfrm>
            <a:off x="8737601" y="1184420"/>
            <a:ext cx="3454399" cy="2340928"/>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2134870" y="1590894"/>
            <a:ext cx="4787900" cy="584775"/>
          </a:xfrm>
          <a:prstGeom prst="rect">
            <a:avLst/>
          </a:prstGeom>
          <a:noFill/>
        </p:spPr>
        <p:txBody>
          <a:bodyPr wrap="square" rtlCol="0">
            <a:spAutoFit/>
          </a:bodyPr>
          <a:lstStyle/>
          <a:p>
            <a:r>
              <a:rPr lang="en-US" sz="3200" dirty="0" smtClean="0">
                <a:solidFill>
                  <a:srgbClr val="7030A0"/>
                </a:solidFill>
              </a:rPr>
              <a:t>Opposite &amp; Adjacent</a:t>
            </a:r>
            <a:endParaRPr lang="en-US" sz="3200" dirty="0">
              <a:solidFill>
                <a:srgbClr val="7030A0"/>
              </a:solidFill>
            </a:endParaRPr>
          </a:p>
        </p:txBody>
      </p:sp>
      <mc:AlternateContent xmlns:mc="http://schemas.openxmlformats.org/markup-compatibility/2006" xmlns:a14="http://schemas.microsoft.com/office/drawing/2010/main">
        <mc:Choice Requires="a14">
          <p:sp>
            <p:nvSpPr>
              <p:cNvPr id="7" name="TextBox 6"/>
              <p:cNvSpPr txBox="1"/>
              <p:nvPr/>
            </p:nvSpPr>
            <p:spPr>
              <a:xfrm>
                <a:off x="2134870" y="2860348"/>
                <a:ext cx="4787900" cy="807016"/>
              </a:xfrm>
              <a:prstGeom prst="rect">
                <a:avLst/>
              </a:prstGeom>
              <a:noFill/>
            </p:spPr>
            <p:txBody>
              <a:bodyPr wrap="square" rtlCol="0">
                <a:spAutoFit/>
              </a:bodyPr>
              <a:lstStyle/>
              <a:p>
                <a:r>
                  <a:rPr lang="en-US" sz="3200" dirty="0" smtClean="0">
                    <a:solidFill>
                      <a:srgbClr val="7030A0"/>
                    </a:solidFill>
                  </a:rPr>
                  <a:t>tan x</a:t>
                </a:r>
                <a:r>
                  <a:rPr lang="en-US" sz="3200" baseline="30000" dirty="0" smtClean="0">
                    <a:solidFill>
                      <a:srgbClr val="7030A0"/>
                    </a:solidFill>
                  </a:rPr>
                  <a:t>o</a:t>
                </a:r>
                <a:r>
                  <a:rPr lang="en-US" sz="3200" dirty="0" smtClean="0">
                    <a:solidFill>
                      <a:srgbClr val="7030A0"/>
                    </a:solidFill>
                  </a:rPr>
                  <a:t> = </a:t>
                </a:r>
                <a14:m>
                  <m:oMath xmlns:m="http://schemas.openxmlformats.org/officeDocument/2006/math">
                    <m:f>
                      <m:fPr>
                        <m:ctrlPr>
                          <a:rPr lang="en-US" sz="3200" i="1" smtClean="0">
                            <a:solidFill>
                              <a:srgbClr val="7030A0"/>
                            </a:solidFill>
                            <a:latin typeface="Cambria Math" panose="02040503050406030204" pitchFamily="18" charset="0"/>
                          </a:rPr>
                        </m:ctrlPr>
                      </m:fPr>
                      <m:num>
                        <m:r>
                          <a:rPr lang="en-US" sz="3200" b="0" i="1" smtClean="0">
                            <a:solidFill>
                              <a:srgbClr val="7030A0"/>
                            </a:solidFill>
                            <a:latin typeface="Cambria Math" panose="02040503050406030204" pitchFamily="18" charset="0"/>
                          </a:rPr>
                          <m:t>𝑜𝑝𝑝</m:t>
                        </m:r>
                      </m:num>
                      <m:den>
                        <m:r>
                          <a:rPr lang="en-US" sz="3200" b="0" i="1" smtClean="0">
                            <a:solidFill>
                              <a:srgbClr val="7030A0"/>
                            </a:solidFill>
                            <a:latin typeface="Cambria Math" panose="02040503050406030204" pitchFamily="18" charset="0"/>
                          </a:rPr>
                          <m:t>𝑎𝑑𝑗</m:t>
                        </m:r>
                      </m:den>
                    </m:f>
                  </m:oMath>
                </a14:m>
                <a:endParaRPr lang="en-US" sz="3200" dirty="0">
                  <a:solidFill>
                    <a:srgbClr val="7030A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134870" y="2860348"/>
                <a:ext cx="4787900" cy="807016"/>
              </a:xfrm>
              <a:prstGeom prst="rect">
                <a:avLst/>
              </a:prstGeom>
              <a:blipFill rotWithShape="0">
                <a:blip r:embed="rId3" cstate="print"/>
                <a:stretch>
                  <a:fillRect l="-3181" t="-1504" b="-45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134870" y="4066848"/>
                <a:ext cx="4787900" cy="791370"/>
              </a:xfrm>
              <a:prstGeom prst="rect">
                <a:avLst/>
              </a:prstGeom>
              <a:noFill/>
            </p:spPr>
            <p:txBody>
              <a:bodyPr wrap="square" rtlCol="0">
                <a:spAutoFit/>
              </a:bodyPr>
              <a:lstStyle/>
              <a:p>
                <a:r>
                  <a:rPr lang="en-US" sz="3200" dirty="0" smtClean="0">
                    <a:solidFill>
                      <a:srgbClr val="7030A0"/>
                    </a:solidFill>
                  </a:rPr>
                  <a:t>tan x</a:t>
                </a:r>
                <a:r>
                  <a:rPr lang="en-US" sz="3200" baseline="30000" dirty="0" smtClean="0">
                    <a:solidFill>
                      <a:srgbClr val="7030A0"/>
                    </a:solidFill>
                  </a:rPr>
                  <a:t>o</a:t>
                </a:r>
                <a:r>
                  <a:rPr lang="en-US" sz="3200" dirty="0" smtClean="0">
                    <a:solidFill>
                      <a:srgbClr val="7030A0"/>
                    </a:solidFill>
                  </a:rPr>
                  <a:t> = </a:t>
                </a:r>
                <a14:m>
                  <m:oMath xmlns:m="http://schemas.openxmlformats.org/officeDocument/2006/math">
                    <m:f>
                      <m:fPr>
                        <m:ctrlPr>
                          <a:rPr lang="en-US" sz="3200" i="1" smtClean="0">
                            <a:solidFill>
                              <a:srgbClr val="7030A0"/>
                            </a:solidFill>
                            <a:latin typeface="Cambria Math" panose="02040503050406030204" pitchFamily="18" charset="0"/>
                          </a:rPr>
                        </m:ctrlPr>
                      </m:fPr>
                      <m:num>
                        <m:r>
                          <a:rPr lang="en-US" sz="3200" b="0" i="1" smtClean="0">
                            <a:solidFill>
                              <a:srgbClr val="7030A0"/>
                            </a:solidFill>
                            <a:latin typeface="Cambria Math" panose="02040503050406030204" pitchFamily="18" charset="0"/>
                          </a:rPr>
                          <m:t>300</m:t>
                        </m:r>
                      </m:num>
                      <m:den>
                        <m:r>
                          <a:rPr lang="en-US" sz="3200" b="0" i="1" smtClean="0">
                            <a:solidFill>
                              <a:srgbClr val="7030A0"/>
                            </a:solidFill>
                            <a:latin typeface="Cambria Math" panose="02040503050406030204" pitchFamily="18" charset="0"/>
                          </a:rPr>
                          <m:t>400</m:t>
                        </m:r>
                      </m:den>
                    </m:f>
                  </m:oMath>
                </a14:m>
                <a:endParaRPr lang="en-US" sz="3200" dirty="0">
                  <a:solidFill>
                    <a:srgbClr val="7030A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134870" y="4066848"/>
                <a:ext cx="4787900" cy="791370"/>
              </a:xfrm>
              <a:prstGeom prst="rect">
                <a:avLst/>
              </a:prstGeom>
              <a:blipFill rotWithShape="0">
                <a:blip r:embed="rId4" cstate="print"/>
                <a:stretch>
                  <a:fillRect l="-3181" b="-12308"/>
                </a:stretch>
              </a:blipFill>
            </p:spPr>
            <p:txBody>
              <a:bodyPr/>
              <a:lstStyle/>
              <a:p>
                <a:r>
                  <a:rPr lang="en-US">
                    <a:noFill/>
                  </a:rPr>
                  <a:t> </a:t>
                </a:r>
              </a:p>
            </p:txBody>
          </p:sp>
        </mc:Fallback>
      </mc:AlternateContent>
      <p:sp>
        <p:nvSpPr>
          <p:cNvPr id="9" name="TextBox 8"/>
          <p:cNvSpPr txBox="1"/>
          <p:nvPr/>
        </p:nvSpPr>
        <p:spPr>
          <a:xfrm>
            <a:off x="2134869" y="5036017"/>
            <a:ext cx="1842045"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smtClean="0">
                <a:solidFill>
                  <a:srgbClr val="7030A0"/>
                </a:solidFill>
              </a:rPr>
              <a:t>x = </a:t>
            </a:r>
            <a:r>
              <a:rPr lang="en-US" sz="3200" dirty="0" smtClean="0">
                <a:solidFill>
                  <a:srgbClr val="7030A0"/>
                </a:solidFill>
              </a:rPr>
              <a:t>36.87</a:t>
            </a:r>
            <a:r>
              <a:rPr lang="en-US" sz="3200" baseline="30000" dirty="0" smtClean="0">
                <a:solidFill>
                  <a:srgbClr val="7030A0"/>
                </a:solidFill>
              </a:rPr>
              <a:t>o</a:t>
            </a:r>
            <a:endParaRPr lang="en-US" sz="3200" dirty="0">
              <a:solidFill>
                <a:srgbClr val="7030A0"/>
              </a:solidFill>
            </a:endParaRPr>
          </a:p>
        </p:txBody>
      </p:sp>
    </p:spTree>
    <p:extLst>
      <p:ext uri="{BB962C8B-B14F-4D97-AF65-F5344CB8AC3E}">
        <p14:creationId xmlns:p14="http://schemas.microsoft.com/office/powerpoint/2010/main" val="179430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77875"/>
          </a:xfrm>
        </p:spPr>
        <p:txBody>
          <a:bodyPr/>
          <a:lstStyle/>
          <a:p>
            <a:pPr algn="ctr"/>
            <a:r>
              <a:rPr lang="en-US" b="1" u="sng" dirty="0"/>
              <a:t>Practice Problems:</a:t>
            </a:r>
            <a:r>
              <a:rPr lang="en-US" i="1" dirty="0"/>
              <a:t> Choose 2!</a:t>
            </a:r>
            <a:endParaRPr lang="en-US" dirty="0"/>
          </a:p>
        </p:txBody>
      </p:sp>
      <p:pic>
        <p:nvPicPr>
          <p:cNvPr id="4" name="Picture 3"/>
          <p:cNvPicPr>
            <a:picLocks noChangeAspect="1"/>
          </p:cNvPicPr>
          <p:nvPr/>
        </p:nvPicPr>
        <p:blipFill rotWithShape="1">
          <a:blip r:embed="rId2" cstate="print"/>
          <a:srcRect l="6174" t="36979" r="74035" b="40472"/>
          <a:stretch/>
        </p:blipFill>
        <p:spPr>
          <a:xfrm>
            <a:off x="0" y="927100"/>
            <a:ext cx="3797300" cy="2432373"/>
          </a:xfrm>
          <a:prstGeom prst="rect">
            <a:avLst/>
          </a:prstGeom>
        </p:spPr>
      </p:pic>
      <p:pic>
        <p:nvPicPr>
          <p:cNvPr id="5" name="Picture 4"/>
          <p:cNvPicPr>
            <a:picLocks noChangeAspect="1"/>
          </p:cNvPicPr>
          <p:nvPr/>
        </p:nvPicPr>
        <p:blipFill rotWithShape="1">
          <a:blip r:embed="rId2" cstate="print"/>
          <a:srcRect l="44479" t="36979" r="6076" b="11111"/>
          <a:stretch/>
        </p:blipFill>
        <p:spPr>
          <a:xfrm>
            <a:off x="4101908" y="927100"/>
            <a:ext cx="8090092" cy="4775200"/>
          </a:xfrm>
          <a:prstGeom prst="rect">
            <a:avLst/>
          </a:prstGeom>
        </p:spPr>
      </p:pic>
      <p:sp>
        <p:nvSpPr>
          <p:cNvPr id="3" name="TextBox 2"/>
          <p:cNvSpPr txBox="1"/>
          <p:nvPr/>
        </p:nvSpPr>
        <p:spPr>
          <a:xfrm>
            <a:off x="3523247" y="777875"/>
            <a:ext cx="426357" cy="523220"/>
          </a:xfrm>
          <a:prstGeom prst="rect">
            <a:avLst/>
          </a:prstGeom>
          <a:solidFill>
            <a:schemeClr val="bg1"/>
          </a:solidFill>
        </p:spPr>
        <p:txBody>
          <a:bodyPr wrap="square" rtlCol="0">
            <a:spAutoFit/>
          </a:bodyPr>
          <a:lstStyle/>
          <a:p>
            <a:r>
              <a:rPr lang="en-US" sz="2800" dirty="0" smtClean="0"/>
              <a:t>a</a:t>
            </a:r>
            <a:endParaRPr lang="en-US" sz="2800" dirty="0"/>
          </a:p>
        </p:txBody>
      </p:sp>
      <p:sp>
        <p:nvSpPr>
          <p:cNvPr id="6" name="TextBox 5"/>
          <p:cNvSpPr txBox="1"/>
          <p:nvPr/>
        </p:nvSpPr>
        <p:spPr>
          <a:xfrm>
            <a:off x="1898650" y="1558511"/>
            <a:ext cx="743405" cy="584775"/>
          </a:xfrm>
          <a:prstGeom prst="rect">
            <a:avLst/>
          </a:prstGeom>
          <a:noFill/>
        </p:spPr>
        <p:txBody>
          <a:bodyPr wrap="square" rtlCol="0">
            <a:spAutoFit/>
          </a:bodyPr>
          <a:lstStyle/>
          <a:p>
            <a:r>
              <a:rPr lang="en-US" sz="3200" dirty="0" smtClean="0">
                <a:solidFill>
                  <a:srgbClr val="FF0000"/>
                </a:solidFill>
              </a:rPr>
              <a:t>cos</a:t>
            </a:r>
            <a:endParaRPr lang="en-US" sz="3200" baseline="30000" dirty="0">
              <a:solidFill>
                <a:srgbClr val="FF0000"/>
              </a:solidFill>
            </a:endParaRPr>
          </a:p>
        </p:txBody>
      </p:sp>
      <p:sp>
        <p:nvSpPr>
          <p:cNvPr id="7" name="TextBox 6"/>
          <p:cNvSpPr txBox="1"/>
          <p:nvPr/>
        </p:nvSpPr>
        <p:spPr>
          <a:xfrm>
            <a:off x="1146629" y="3414486"/>
            <a:ext cx="1495425" cy="584775"/>
          </a:xfrm>
          <a:prstGeom prst="rect">
            <a:avLst/>
          </a:prstGeom>
          <a:noFill/>
        </p:spPr>
        <p:txBody>
          <a:bodyPr wrap="square" rtlCol="0">
            <a:spAutoFit/>
          </a:bodyPr>
          <a:lstStyle/>
          <a:p>
            <a:r>
              <a:rPr lang="en-US" sz="3200" dirty="0" smtClean="0">
                <a:solidFill>
                  <a:srgbClr val="FF0000"/>
                </a:solidFill>
              </a:rPr>
              <a:t>33.56</a:t>
            </a:r>
            <a:r>
              <a:rPr lang="en-US" sz="3200" baseline="30000" dirty="0" smtClean="0">
                <a:solidFill>
                  <a:srgbClr val="FF0000"/>
                </a:solidFill>
              </a:rPr>
              <a:t>o</a:t>
            </a:r>
            <a:endParaRPr lang="en-US" sz="3200" baseline="30000" dirty="0">
              <a:solidFill>
                <a:srgbClr val="FF0000"/>
              </a:solidFill>
            </a:endParaRPr>
          </a:p>
        </p:txBody>
      </p:sp>
      <p:sp>
        <p:nvSpPr>
          <p:cNvPr id="8" name="TextBox 7"/>
          <p:cNvSpPr txBox="1"/>
          <p:nvPr/>
        </p:nvSpPr>
        <p:spPr>
          <a:xfrm>
            <a:off x="5352595" y="3314700"/>
            <a:ext cx="743405" cy="584775"/>
          </a:xfrm>
          <a:prstGeom prst="rect">
            <a:avLst/>
          </a:prstGeom>
          <a:noFill/>
        </p:spPr>
        <p:txBody>
          <a:bodyPr wrap="square" rtlCol="0">
            <a:spAutoFit/>
          </a:bodyPr>
          <a:lstStyle/>
          <a:p>
            <a:r>
              <a:rPr lang="en-US" sz="3200" dirty="0" smtClean="0">
                <a:solidFill>
                  <a:srgbClr val="00B050"/>
                </a:solidFill>
              </a:rPr>
              <a:t>tan</a:t>
            </a:r>
            <a:endParaRPr lang="en-US" sz="3200" baseline="30000" dirty="0">
              <a:solidFill>
                <a:srgbClr val="00B050"/>
              </a:solidFill>
            </a:endParaRPr>
          </a:p>
        </p:txBody>
      </p:sp>
      <p:sp>
        <p:nvSpPr>
          <p:cNvPr id="9" name="TextBox 8"/>
          <p:cNvSpPr txBox="1"/>
          <p:nvPr/>
        </p:nvSpPr>
        <p:spPr>
          <a:xfrm>
            <a:off x="5352595" y="4048700"/>
            <a:ext cx="1512662" cy="584775"/>
          </a:xfrm>
          <a:prstGeom prst="rect">
            <a:avLst/>
          </a:prstGeom>
          <a:noFill/>
        </p:spPr>
        <p:txBody>
          <a:bodyPr wrap="square" rtlCol="0">
            <a:spAutoFit/>
          </a:bodyPr>
          <a:lstStyle/>
          <a:p>
            <a:r>
              <a:rPr lang="en-US" sz="3200" dirty="0" smtClean="0">
                <a:solidFill>
                  <a:srgbClr val="00B050"/>
                </a:solidFill>
              </a:rPr>
              <a:t>31.44</a:t>
            </a:r>
            <a:r>
              <a:rPr lang="en-US" sz="3200" baseline="30000" dirty="0" smtClean="0">
                <a:solidFill>
                  <a:srgbClr val="00B050"/>
                </a:solidFill>
              </a:rPr>
              <a:t>o</a:t>
            </a:r>
            <a:endParaRPr lang="en-US" sz="3200" baseline="30000" dirty="0">
              <a:solidFill>
                <a:srgbClr val="00B050"/>
              </a:solidFill>
            </a:endParaRPr>
          </a:p>
        </p:txBody>
      </p:sp>
    </p:spTree>
    <p:extLst>
      <p:ext uri="{BB962C8B-B14F-4D97-AF65-F5344CB8AC3E}">
        <p14:creationId xmlns:p14="http://schemas.microsoft.com/office/powerpoint/2010/main" val="68776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srcRect l="6467" t="31597" r="5685" b="28472"/>
          <a:stretch/>
        </p:blipFill>
        <p:spPr>
          <a:xfrm>
            <a:off x="0" y="14514"/>
            <a:ext cx="12175436" cy="3111500"/>
          </a:xfrm>
          <a:prstGeom prst="rect">
            <a:avLst/>
          </a:prstGeom>
        </p:spPr>
      </p:pic>
      <p:sp>
        <p:nvSpPr>
          <p:cNvPr id="4" name="TextBox 3"/>
          <p:cNvSpPr txBox="1"/>
          <p:nvPr/>
        </p:nvSpPr>
        <p:spPr>
          <a:xfrm>
            <a:off x="7404394" y="1263362"/>
            <a:ext cx="743405" cy="584775"/>
          </a:xfrm>
          <a:prstGeom prst="rect">
            <a:avLst/>
          </a:prstGeom>
          <a:noFill/>
        </p:spPr>
        <p:txBody>
          <a:bodyPr wrap="square" rtlCol="0">
            <a:spAutoFit/>
          </a:bodyPr>
          <a:lstStyle/>
          <a:p>
            <a:r>
              <a:rPr lang="en-US" sz="3200" dirty="0" smtClean="0">
                <a:solidFill>
                  <a:srgbClr val="0070C0"/>
                </a:solidFill>
              </a:rPr>
              <a:t>sin</a:t>
            </a:r>
            <a:endParaRPr lang="en-US" sz="3200" baseline="30000" dirty="0">
              <a:solidFill>
                <a:srgbClr val="0070C0"/>
              </a:solidFill>
            </a:endParaRPr>
          </a:p>
        </p:txBody>
      </p:sp>
      <p:sp>
        <p:nvSpPr>
          <p:cNvPr id="5" name="TextBox 4"/>
          <p:cNvSpPr txBox="1"/>
          <p:nvPr/>
        </p:nvSpPr>
        <p:spPr>
          <a:xfrm>
            <a:off x="7404394" y="1895043"/>
            <a:ext cx="1667035" cy="584775"/>
          </a:xfrm>
          <a:prstGeom prst="rect">
            <a:avLst/>
          </a:prstGeom>
          <a:noFill/>
        </p:spPr>
        <p:txBody>
          <a:bodyPr wrap="square" rtlCol="0">
            <a:spAutoFit/>
          </a:bodyPr>
          <a:lstStyle/>
          <a:p>
            <a:r>
              <a:rPr lang="en-US" sz="3200" dirty="0" smtClean="0">
                <a:solidFill>
                  <a:srgbClr val="0070C0"/>
                </a:solidFill>
              </a:rPr>
              <a:t>18.88m</a:t>
            </a:r>
            <a:endParaRPr lang="en-US" sz="3200" baseline="30000" dirty="0">
              <a:solidFill>
                <a:srgbClr val="0070C0"/>
              </a:solidFill>
            </a:endParaRPr>
          </a:p>
        </p:txBody>
      </p:sp>
      <p:sp>
        <p:nvSpPr>
          <p:cNvPr id="6" name="TextBox 5"/>
          <p:cNvSpPr txBox="1"/>
          <p:nvPr/>
        </p:nvSpPr>
        <p:spPr>
          <a:xfrm>
            <a:off x="301623" y="1602655"/>
            <a:ext cx="743405" cy="584775"/>
          </a:xfrm>
          <a:prstGeom prst="rect">
            <a:avLst/>
          </a:prstGeom>
          <a:noFill/>
        </p:spPr>
        <p:txBody>
          <a:bodyPr wrap="square" rtlCol="0">
            <a:spAutoFit/>
          </a:bodyPr>
          <a:lstStyle/>
          <a:p>
            <a:r>
              <a:rPr lang="en-US" sz="3200" dirty="0" smtClean="0">
                <a:solidFill>
                  <a:srgbClr val="00B050"/>
                </a:solidFill>
              </a:rPr>
              <a:t>tan</a:t>
            </a:r>
            <a:endParaRPr lang="en-US" sz="3200" baseline="30000" dirty="0">
              <a:solidFill>
                <a:srgbClr val="00B050"/>
              </a:solidFill>
            </a:endParaRPr>
          </a:p>
        </p:txBody>
      </p:sp>
      <p:sp>
        <p:nvSpPr>
          <p:cNvPr id="7" name="TextBox 6"/>
          <p:cNvSpPr txBox="1"/>
          <p:nvPr/>
        </p:nvSpPr>
        <p:spPr>
          <a:xfrm>
            <a:off x="328038" y="2187430"/>
            <a:ext cx="1512662" cy="584775"/>
          </a:xfrm>
          <a:prstGeom prst="rect">
            <a:avLst/>
          </a:prstGeom>
          <a:noFill/>
        </p:spPr>
        <p:txBody>
          <a:bodyPr wrap="square" rtlCol="0">
            <a:spAutoFit/>
          </a:bodyPr>
          <a:lstStyle/>
          <a:p>
            <a:r>
              <a:rPr lang="en-US" sz="3200" dirty="0" smtClean="0">
                <a:solidFill>
                  <a:srgbClr val="00B050"/>
                </a:solidFill>
              </a:rPr>
              <a:t>39.81</a:t>
            </a:r>
            <a:r>
              <a:rPr lang="en-US" sz="3200" baseline="30000" dirty="0" smtClean="0">
                <a:solidFill>
                  <a:srgbClr val="00B050"/>
                </a:solidFill>
              </a:rPr>
              <a:t>o</a:t>
            </a:r>
            <a:endParaRPr lang="en-US" sz="3200" baseline="30000" dirty="0">
              <a:solidFill>
                <a:srgbClr val="00B050"/>
              </a:solidFill>
            </a:endParaRPr>
          </a:p>
        </p:txBody>
      </p:sp>
    </p:spTree>
    <p:extLst>
      <p:ext uri="{BB962C8B-B14F-4D97-AF65-F5344CB8AC3E}">
        <p14:creationId xmlns:p14="http://schemas.microsoft.com/office/powerpoint/2010/main" val="80414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BRAIN BREAK #2</a:t>
            </a:r>
            <a:endParaRPr lang="en-US" b="1" dirty="0"/>
          </a:p>
        </p:txBody>
      </p:sp>
      <p:pic>
        <p:nvPicPr>
          <p:cNvPr id="3" name="Picture 2" descr="http://www.leeabbamonte.com/wp-content/uploads/2007/12/cellphone.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4600" y="1868012"/>
            <a:ext cx="4492625" cy="484235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interestingengineering.com/wp-content/uploads/2014/02/1024px-Gray728.svg_.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899" y="1690688"/>
            <a:ext cx="6883401" cy="4913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3662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Team Practice</a:t>
            </a:r>
            <a:endParaRPr lang="en-US" b="1" dirty="0"/>
          </a:p>
        </p:txBody>
      </p:sp>
      <p:sp>
        <p:nvSpPr>
          <p:cNvPr id="3" name="Content Placeholder 2"/>
          <p:cNvSpPr>
            <a:spLocks noGrp="1"/>
          </p:cNvSpPr>
          <p:nvPr>
            <p:ph idx="1"/>
          </p:nvPr>
        </p:nvSpPr>
        <p:spPr/>
        <p:txBody>
          <a:bodyPr/>
          <a:lstStyle/>
          <a:p>
            <a:r>
              <a:rPr lang="en-US" dirty="0" smtClean="0"/>
              <a:t>#3 in HW Packet</a:t>
            </a:r>
          </a:p>
          <a:p>
            <a:r>
              <a:rPr lang="en-US" i="1" dirty="0" smtClean="0"/>
              <a:t>You will need to recall how to convert from feet to inches. (Hint: How many inches are in 1 foot?)</a:t>
            </a:r>
          </a:p>
          <a:p>
            <a:r>
              <a:rPr lang="en-US" i="1" dirty="0" smtClean="0"/>
              <a:t>You will need to recall how to find a missing side using one of trig functions. (Hint: Check page 45 of notes!)</a:t>
            </a:r>
            <a:endParaRPr lang="en-US" i="1" dirty="0"/>
          </a:p>
        </p:txBody>
      </p:sp>
    </p:spTree>
    <p:extLst>
      <p:ext uri="{BB962C8B-B14F-4D97-AF65-F5344CB8AC3E}">
        <p14:creationId xmlns:p14="http://schemas.microsoft.com/office/powerpoint/2010/main" val="2335320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8" y="0"/>
            <a:ext cx="12140418" cy="787791"/>
          </a:xfrm>
        </p:spPr>
        <p:txBody>
          <a:bodyPr/>
          <a:lstStyle/>
          <a:p>
            <a:pPr algn="ctr"/>
            <a:r>
              <a:rPr lang="en-US" b="1" dirty="0" smtClean="0"/>
              <a:t>Homework Questions? </a:t>
            </a:r>
            <a:r>
              <a:rPr lang="en-US" sz="4000" dirty="0" smtClean="0"/>
              <a:t>Questions from Firefighter Task?</a:t>
            </a:r>
            <a:endParaRPr lang="en-US" sz="4000" dirty="0"/>
          </a:p>
        </p:txBody>
      </p:sp>
      <p:pic>
        <p:nvPicPr>
          <p:cNvPr id="3" name="Picture 2" descr="C:\Users\Fran\Downloads\IMG_0005.JPG"/>
          <p:cNvPicPr/>
          <p:nvPr/>
        </p:nvPicPr>
        <p:blipFill rotWithShape="1">
          <a:blip r:embed="rId2" cstate="print">
            <a:extLst>
              <a:ext uri="{28A0092B-C50C-407E-A947-70E740481C1C}">
                <a14:useLocalDpi xmlns:a14="http://schemas.microsoft.com/office/drawing/2010/main" val="0"/>
              </a:ext>
            </a:extLst>
          </a:blip>
          <a:srcRect l="44162" t="3136" r="20310" b="5109"/>
          <a:stretch/>
        </p:blipFill>
        <p:spPr bwMode="auto">
          <a:xfrm rot="5400000">
            <a:off x="908430" y="-259190"/>
            <a:ext cx="4372926" cy="6189789"/>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14068" y="5006092"/>
            <a:ext cx="5720863" cy="1754326"/>
          </a:xfrm>
          <a:prstGeom prst="rect">
            <a:avLst/>
          </a:prstGeom>
          <a:noFill/>
        </p:spPr>
        <p:txBody>
          <a:bodyPr wrap="square" rtlCol="0">
            <a:spAutoFit/>
          </a:bodyPr>
          <a:lstStyle/>
          <a:p>
            <a:r>
              <a:rPr lang="en-US" b="1" dirty="0"/>
              <a:t>To the nearest foot, what is the distance from the roof to the windowsill that the firefighters will need to descend by rope to enter the building? If the hoses can spray water at a distance of 100 feet, are the firefighters standing close enough to the building to put the flames out at the third-floor window?</a:t>
            </a:r>
          </a:p>
        </p:txBody>
      </p:sp>
      <p:sp>
        <p:nvSpPr>
          <p:cNvPr id="5" name="TextBox 4"/>
          <p:cNvSpPr txBox="1"/>
          <p:nvPr/>
        </p:nvSpPr>
        <p:spPr>
          <a:xfrm>
            <a:off x="6203858" y="671234"/>
            <a:ext cx="5988142" cy="5909310"/>
          </a:xfrm>
          <a:prstGeom prst="rect">
            <a:avLst/>
          </a:prstGeom>
          <a:noFill/>
        </p:spPr>
        <p:txBody>
          <a:bodyPr wrap="square" rtlCol="0">
            <a:spAutoFit/>
          </a:bodyPr>
          <a:lstStyle/>
          <a:p>
            <a:pPr marL="342900" lvl="0" indent="-342900">
              <a:buFont typeface="+mj-lt"/>
              <a:buAutoNum type="arabicPeriod"/>
            </a:pPr>
            <a:r>
              <a:rPr lang="en-US" dirty="0"/>
              <a:t>In order to determine the distance from the windowsill to the roof, what other information do you need to find first?</a:t>
            </a:r>
          </a:p>
          <a:p>
            <a:pPr marL="342900" indent="-342900">
              <a:buFont typeface="+mj-lt"/>
              <a:buAutoNum type="arabicPeriod"/>
            </a:pPr>
            <a:endParaRPr lang="en-US" dirty="0"/>
          </a:p>
          <a:p>
            <a:pPr marL="342900" lvl="0" indent="-342900">
              <a:buFont typeface="+mj-lt"/>
              <a:buAutoNum type="arabicPeriod"/>
            </a:pPr>
            <a:r>
              <a:rPr lang="en-US" dirty="0"/>
              <a:t>What is the vertical height from the roof to your eye level? Sketch the triangle that provides the information necessary to answer the question.</a:t>
            </a:r>
          </a:p>
          <a:p>
            <a:pPr marL="342900" indent="-342900">
              <a:buFont typeface="+mj-lt"/>
              <a:buAutoNum type="arabicPeriod"/>
            </a:pPr>
            <a:endParaRPr lang="en-US" dirty="0"/>
          </a:p>
          <a:p>
            <a:pPr marL="342900" lvl="0" indent="-342900">
              <a:buFont typeface="+mj-lt"/>
              <a:buAutoNum type="arabicPeriod"/>
            </a:pPr>
            <a:r>
              <a:rPr lang="en-US" dirty="0"/>
              <a:t>What is the vertical height from the windowsill to your eye level?</a:t>
            </a:r>
          </a:p>
          <a:p>
            <a:pPr marL="342900" indent="-342900">
              <a:buFont typeface="+mj-lt"/>
              <a:buAutoNum type="arabicPeriod"/>
            </a:pPr>
            <a:endParaRPr lang="en-US" dirty="0"/>
          </a:p>
          <a:p>
            <a:pPr marL="342900" indent="-342900">
              <a:buFont typeface="+mj-lt"/>
              <a:buAutoNum type="arabicPeriod"/>
            </a:pPr>
            <a:r>
              <a:rPr lang="en-US" dirty="0" smtClean="0"/>
              <a:t>What </a:t>
            </a:r>
            <a:r>
              <a:rPr lang="en-US" dirty="0"/>
              <a:t>is the distance from the roof to the third-floor windowsill?</a:t>
            </a:r>
          </a:p>
          <a:p>
            <a:pPr marL="342900" indent="-342900">
              <a:buFont typeface="+mj-lt"/>
              <a:buAutoNum type="arabicPeriod"/>
            </a:pPr>
            <a:endParaRPr lang="en-US" dirty="0"/>
          </a:p>
          <a:p>
            <a:pPr marL="342900" lvl="0" indent="-342900">
              <a:buFont typeface="+mj-lt"/>
              <a:buAutoNum type="arabicPeriod"/>
            </a:pPr>
            <a:r>
              <a:rPr lang="en-US" dirty="0"/>
              <a:t>How can you use the information you’ve already found to determine the distance the water has to travel?</a:t>
            </a:r>
          </a:p>
          <a:p>
            <a:pPr marL="342900" indent="-342900">
              <a:buFont typeface="+mj-lt"/>
              <a:buAutoNum type="arabicPeriod"/>
            </a:pPr>
            <a:endParaRPr lang="en-US" dirty="0"/>
          </a:p>
          <a:p>
            <a:pPr marL="342900" lvl="0" indent="-342900">
              <a:buFont typeface="+mj-lt"/>
              <a:buAutoNum type="arabicPeriod"/>
            </a:pPr>
            <a:r>
              <a:rPr lang="en-US" dirty="0"/>
              <a:t>What distance does the water have to travel to reach the window?</a:t>
            </a:r>
          </a:p>
          <a:p>
            <a:pPr marL="342900" indent="-342900">
              <a:buFont typeface="+mj-lt"/>
              <a:buAutoNum type="arabicPeriod"/>
            </a:pPr>
            <a:endParaRPr lang="en-US" dirty="0"/>
          </a:p>
          <a:p>
            <a:pPr marL="342900" lvl="0" indent="-342900">
              <a:buFont typeface="+mj-lt"/>
              <a:buAutoNum type="arabicPeriod"/>
            </a:pPr>
            <a:r>
              <a:rPr lang="en-US" dirty="0"/>
              <a:t>Are the firefighters on the ground close enough to the building</a:t>
            </a:r>
            <a:r>
              <a:rPr lang="en-US" dirty="0" smtClean="0"/>
              <a:t>?</a:t>
            </a:r>
            <a:endParaRPr lang="en-US" dirty="0"/>
          </a:p>
        </p:txBody>
      </p:sp>
    </p:spTree>
    <p:extLst>
      <p:ext uri="{BB962C8B-B14F-4D97-AF65-F5344CB8AC3E}">
        <p14:creationId xmlns:p14="http://schemas.microsoft.com/office/powerpoint/2010/main" val="13612898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Homework</a:t>
            </a:r>
            <a:endParaRPr lang="en-US" b="1" dirty="0"/>
          </a:p>
        </p:txBody>
      </p:sp>
      <p:sp>
        <p:nvSpPr>
          <p:cNvPr id="3" name="Content Placeholder 2"/>
          <p:cNvSpPr>
            <a:spLocks noGrp="1"/>
          </p:cNvSpPr>
          <p:nvPr>
            <p:ph idx="1"/>
          </p:nvPr>
        </p:nvSpPr>
        <p:spPr/>
        <p:txBody>
          <a:bodyPr/>
          <a:lstStyle/>
          <a:p>
            <a:r>
              <a:rPr lang="en-US" dirty="0" smtClean="0"/>
              <a:t>#3 in HW Packet (whatever you didn’t finish)</a:t>
            </a:r>
            <a:endParaRPr lang="en-US" i="1" dirty="0"/>
          </a:p>
        </p:txBody>
      </p:sp>
    </p:spTree>
    <p:extLst>
      <p:ext uri="{BB962C8B-B14F-4D97-AF65-F5344CB8AC3E}">
        <p14:creationId xmlns:p14="http://schemas.microsoft.com/office/powerpoint/2010/main" val="19621914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0"/>
            <a:ext cx="10515600" cy="1325563"/>
          </a:xfrm>
        </p:spPr>
        <p:txBody>
          <a:bodyPr>
            <a:normAutofit/>
          </a:bodyPr>
          <a:lstStyle/>
          <a:p>
            <a:r>
              <a:rPr lang="en-US" sz="5400" b="1" dirty="0" smtClean="0">
                <a:solidFill>
                  <a:srgbClr val="006600"/>
                </a:solidFill>
              </a:rPr>
              <a:t>Exit Ticket</a:t>
            </a:r>
            <a:endParaRPr lang="en-US" sz="5400" b="1" dirty="0">
              <a:solidFill>
                <a:srgbClr val="006600"/>
              </a:solidFill>
            </a:endParaRPr>
          </a:p>
        </p:txBody>
      </p:sp>
      <p:sp>
        <p:nvSpPr>
          <p:cNvPr id="3" name="Content Placeholder 2"/>
          <p:cNvSpPr>
            <a:spLocks noGrp="1"/>
          </p:cNvSpPr>
          <p:nvPr>
            <p:ph idx="1"/>
          </p:nvPr>
        </p:nvSpPr>
        <p:spPr>
          <a:xfrm>
            <a:off x="127000" y="1325563"/>
            <a:ext cx="11658600" cy="2512332"/>
          </a:xfrm>
        </p:spPr>
        <p:txBody>
          <a:bodyPr>
            <a:normAutofit/>
          </a:bodyPr>
          <a:lstStyle/>
          <a:p>
            <a:pPr marL="0" indent="0">
              <a:buNone/>
            </a:pPr>
            <a:r>
              <a:rPr lang="en-US" sz="3600" dirty="0">
                <a:solidFill>
                  <a:schemeClr val="accent6">
                    <a:lumMod val="50000"/>
                  </a:schemeClr>
                </a:solidFill>
              </a:rPr>
              <a:t>A </a:t>
            </a:r>
            <a:r>
              <a:rPr lang="en-US" sz="3600" dirty="0" smtClean="0">
                <a:solidFill>
                  <a:schemeClr val="accent6">
                    <a:lumMod val="50000"/>
                  </a:schemeClr>
                </a:solidFill>
              </a:rPr>
              <a:t>worm </a:t>
            </a:r>
            <a:r>
              <a:rPr lang="en-US" sz="3600" dirty="0">
                <a:solidFill>
                  <a:schemeClr val="accent6">
                    <a:lumMod val="50000"/>
                  </a:schemeClr>
                </a:solidFill>
              </a:rPr>
              <a:t>is </a:t>
            </a:r>
            <a:r>
              <a:rPr lang="en-US" sz="3600" dirty="0" smtClean="0">
                <a:solidFill>
                  <a:schemeClr val="accent6">
                    <a:lumMod val="50000"/>
                  </a:schemeClr>
                </a:solidFill>
              </a:rPr>
              <a:t>on </a:t>
            </a:r>
            <a:r>
              <a:rPr lang="en-US" sz="3600" dirty="0">
                <a:solidFill>
                  <a:schemeClr val="accent6">
                    <a:lumMod val="50000"/>
                  </a:schemeClr>
                </a:solidFill>
              </a:rPr>
              <a:t>the ground </a:t>
            </a:r>
            <a:r>
              <a:rPr lang="en-US" sz="3600" dirty="0" smtClean="0">
                <a:solidFill>
                  <a:schemeClr val="accent6">
                    <a:lumMod val="50000"/>
                  </a:schemeClr>
                </a:solidFill>
              </a:rPr>
              <a:t>150 </a:t>
            </a:r>
            <a:r>
              <a:rPr lang="en-US" sz="3600" dirty="0">
                <a:solidFill>
                  <a:schemeClr val="accent6">
                    <a:lumMod val="50000"/>
                  </a:schemeClr>
                </a:solidFill>
              </a:rPr>
              <a:t>feet away from a </a:t>
            </a:r>
            <a:r>
              <a:rPr lang="en-US" sz="3600" dirty="0" smtClean="0">
                <a:solidFill>
                  <a:schemeClr val="accent6">
                    <a:lumMod val="50000"/>
                  </a:schemeClr>
                </a:solidFill>
              </a:rPr>
              <a:t>220ft</a:t>
            </a:r>
            <a:r>
              <a:rPr lang="en-US" sz="3600" dirty="0">
                <a:solidFill>
                  <a:schemeClr val="accent6">
                    <a:lumMod val="50000"/>
                  </a:schemeClr>
                </a:solidFill>
              </a:rPr>
              <a:t>. tall </a:t>
            </a:r>
            <a:r>
              <a:rPr lang="en-US" sz="3600" dirty="0" smtClean="0">
                <a:solidFill>
                  <a:schemeClr val="accent6">
                    <a:lumMod val="50000"/>
                  </a:schemeClr>
                </a:solidFill>
              </a:rPr>
              <a:t>water tower. </a:t>
            </a:r>
            <a:r>
              <a:rPr lang="en-US" sz="3600" dirty="0">
                <a:solidFill>
                  <a:schemeClr val="accent6">
                    <a:lumMod val="50000"/>
                  </a:schemeClr>
                </a:solidFill>
              </a:rPr>
              <a:t>Draw a diagram and find the angle of </a:t>
            </a:r>
            <a:r>
              <a:rPr lang="en-US" sz="3600" dirty="0" smtClean="0">
                <a:solidFill>
                  <a:schemeClr val="accent6">
                    <a:lumMod val="50000"/>
                  </a:schemeClr>
                </a:solidFill>
              </a:rPr>
              <a:t>elevation from the worm to the top of the water tower.</a:t>
            </a:r>
          </a:p>
        </p:txBody>
      </p:sp>
    </p:spTree>
    <p:extLst>
      <p:ext uri="{BB962C8B-B14F-4D97-AF65-F5344CB8AC3E}">
        <p14:creationId xmlns:p14="http://schemas.microsoft.com/office/powerpoint/2010/main" val="2445116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smtClean="0"/>
              <a:t>Unit 6 Celebration of Knowledge – Pythagorean Theorem </a:t>
            </a:r>
            <a:r>
              <a:rPr lang="en-US" b="1" u="sng" dirty="0" smtClean="0"/>
              <a:t>Application &amp; Trig. Ratios (Sides)</a:t>
            </a:r>
            <a:endParaRPr lang="en-US" b="1" u="sng" dirty="0"/>
          </a:p>
        </p:txBody>
      </p:sp>
      <p:sp>
        <p:nvSpPr>
          <p:cNvPr id="3" name="Content Placeholder 2"/>
          <p:cNvSpPr>
            <a:spLocks noGrp="1"/>
          </p:cNvSpPr>
          <p:nvPr>
            <p:ph idx="1"/>
          </p:nvPr>
        </p:nvSpPr>
        <p:spPr/>
        <p:txBody>
          <a:bodyPr/>
          <a:lstStyle/>
          <a:p>
            <a:r>
              <a:rPr lang="en-US" dirty="0" smtClean="0"/>
              <a:t>20</a:t>
            </a:r>
            <a:r>
              <a:rPr lang="en-US" dirty="0" smtClean="0"/>
              <a:t> </a:t>
            </a:r>
            <a:r>
              <a:rPr lang="en-US" dirty="0" smtClean="0"/>
              <a:t>minutes to complete – no extensions!</a:t>
            </a:r>
          </a:p>
          <a:p>
            <a:r>
              <a:rPr lang="en-US" dirty="0" smtClean="0"/>
              <a:t>Complete </a:t>
            </a:r>
            <a:r>
              <a:rPr lang="en-US" u="sng" dirty="0" smtClean="0"/>
              <a:t>with your team</a:t>
            </a:r>
            <a:r>
              <a:rPr lang="en-US" dirty="0" smtClean="0"/>
              <a:t>!</a:t>
            </a:r>
            <a:endParaRPr lang="en-US" u="sng" dirty="0" smtClean="0"/>
          </a:p>
          <a:p>
            <a:r>
              <a:rPr lang="en-US" dirty="0" smtClean="0"/>
              <a:t>No use of notes!</a:t>
            </a:r>
          </a:p>
          <a:p>
            <a:r>
              <a:rPr lang="en-US" dirty="0" smtClean="0"/>
              <a:t>Yes calculators! No phones</a:t>
            </a:r>
            <a:r>
              <a:rPr lang="en-US" dirty="0" smtClean="0"/>
              <a:t>!</a:t>
            </a:r>
            <a:endParaRPr lang="en-US" dirty="0" smtClean="0"/>
          </a:p>
        </p:txBody>
      </p:sp>
    </p:spTree>
    <p:extLst>
      <p:ext uri="{BB962C8B-B14F-4D97-AF65-F5344CB8AC3E}">
        <p14:creationId xmlns:p14="http://schemas.microsoft.com/office/powerpoint/2010/main" val="102885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Rot="1" noChangeAspect="1" noMove="1" noResize="1" noEditPoints="1" noAdjustHandles="1" noChangeArrowheads="1" noChangeShapeType="1" noTextEdit="1"/>
          </p:cNvSpPr>
          <p:nvPr/>
        </p:nvSpPr>
        <p:spPr>
          <a:xfrm>
            <a:off x="29030" y="493564"/>
            <a:ext cx="8460014" cy="6215163"/>
          </a:xfrm>
          <a:prstGeom prst="rect">
            <a:avLst/>
          </a:prstGeom>
          <a:blipFill rotWithShape="0">
            <a:blip r:embed="rId2" cstate="print"/>
            <a:stretch>
              <a:fillRect l="-1945" b="-2353"/>
            </a:stretch>
          </a:blipFill>
        </p:spPr>
        <p:txBody>
          <a:bodyPr/>
          <a:lstStyle/>
          <a:p>
            <a:r>
              <a:rPr lang="en-US">
                <a:noFill/>
              </a:rPr>
              <a:t> </a:t>
            </a:r>
          </a:p>
        </p:txBody>
      </p:sp>
      <p:sp>
        <p:nvSpPr>
          <p:cNvPr id="3" name="Content Placeholder 2"/>
          <p:cNvSpPr txBox="1">
            <a:spLocks/>
          </p:cNvSpPr>
          <p:nvPr/>
        </p:nvSpPr>
        <p:spPr>
          <a:xfrm>
            <a:off x="0" y="4079632"/>
            <a:ext cx="12192000" cy="3211565"/>
          </a:xfrm>
          <a:prstGeom prst="rect">
            <a:avLst/>
          </a:prstGeo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srgbClr val="FF0000"/>
                </a:solidFill>
                <a:effectLst/>
                <a:uLnTx/>
                <a:uFillTx/>
                <a:latin typeface="+mn-lt"/>
                <a:ea typeface="+mn-ea"/>
                <a:cs typeface="+mn-cs"/>
              </a:rPr>
              <a:t>2. If BC is 21 and the sin A is 0.7, what is the length of AB?</a:t>
            </a:r>
          </a:p>
        </p:txBody>
      </p:sp>
      <p:pic>
        <p:nvPicPr>
          <p:cNvPr id="5" name="irc_mi" descr="http://www.analyzemath.com/Geometry_calculators/right_triangle_calculator.gif"/>
          <p:cNvPicPr/>
          <p:nvPr/>
        </p:nvPicPr>
        <p:blipFill>
          <a:blip r:embed="rId3" cstate="print"/>
          <a:srcRect l="11661" t="7882" b="10837"/>
          <a:stretch>
            <a:fillRect/>
          </a:stretch>
        </p:blipFill>
        <p:spPr bwMode="auto">
          <a:xfrm>
            <a:off x="0" y="1502131"/>
            <a:ext cx="3174721" cy="2577499"/>
          </a:xfrm>
          <a:prstGeom prst="rect">
            <a:avLst/>
          </a:prstGeom>
          <a:noFill/>
          <a:ln w="9525">
            <a:noFill/>
            <a:miter lim="800000"/>
            <a:headEnd/>
            <a:tailEnd/>
          </a:ln>
        </p:spPr>
      </p:pic>
      <p:sp>
        <p:nvSpPr>
          <p:cNvPr id="6" name="Rectangle 5"/>
          <p:cNvSpPr/>
          <p:nvPr/>
        </p:nvSpPr>
        <p:spPr>
          <a:xfrm>
            <a:off x="0" y="6119446"/>
            <a:ext cx="8194431" cy="51581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Content Placeholder 4"/>
          <p:cNvSpPr txBox="1">
            <a:spLocks/>
          </p:cNvSpPr>
          <p:nvPr/>
        </p:nvSpPr>
        <p:spPr>
          <a:xfrm>
            <a:off x="0" y="-1"/>
            <a:ext cx="12192000" cy="504093"/>
          </a:xfrm>
          <a:prstGeom prst="rect">
            <a:avLst/>
          </a:prstGeom>
        </p:spPr>
        <p:txBody>
          <a:bodyPr>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b="1" u="sng" dirty="0" smtClean="0">
                <a:solidFill>
                  <a:srgbClr val="FF0000"/>
                </a:solidFill>
              </a:rPr>
              <a:t>REVIEW</a:t>
            </a:r>
            <a:r>
              <a:rPr kumimoji="0" lang="en-US" sz="4000" b="1" i="0" u="sng" strike="noStrike" kern="1200" cap="none" spc="0" normalizeH="0" baseline="0" noProof="0" dirty="0" smtClean="0">
                <a:ln>
                  <a:noFill/>
                </a:ln>
                <a:solidFill>
                  <a:srgbClr val="FF0000"/>
                </a:solidFill>
                <a:effectLst/>
                <a:uLnTx/>
                <a:uFillTx/>
                <a:latin typeface="+mn-lt"/>
                <a:ea typeface="+mn-ea"/>
                <a:cs typeface="+mn-cs"/>
              </a:rPr>
              <a:t> of Trig. Ratios – Sides </a:t>
            </a:r>
            <a:r>
              <a:rPr kumimoji="0" lang="en-US" sz="4000" i="0" u="sng" strike="noStrike" kern="1200" cap="none" spc="0" normalizeH="0" baseline="0" noProof="0" dirty="0" smtClean="0">
                <a:ln>
                  <a:noFill/>
                </a:ln>
                <a:solidFill>
                  <a:srgbClr val="FF0000"/>
                </a:solidFill>
                <a:effectLst/>
                <a:uLnTx/>
                <a:uFillTx/>
                <a:latin typeface="+mn-lt"/>
                <a:ea typeface="+mn-ea"/>
                <a:cs typeface="+mn-cs"/>
              </a:rPr>
              <a:t>(Copy down </a:t>
            </a:r>
            <a:r>
              <a:rPr lang="en-US" sz="4000" u="sng" dirty="0" smtClean="0">
                <a:solidFill>
                  <a:srgbClr val="FF0000"/>
                </a:solidFill>
              </a:rPr>
              <a:t>on </a:t>
            </a:r>
            <a:r>
              <a:rPr lang="en-US" sz="4000" u="sng" dirty="0" smtClean="0">
                <a:solidFill>
                  <a:srgbClr val="FF0000"/>
                </a:solidFill>
              </a:rPr>
              <a:t>pg. 52</a:t>
            </a:r>
            <a:r>
              <a:rPr lang="en-US" sz="4000" u="sng" dirty="0" smtClean="0">
                <a:solidFill>
                  <a:srgbClr val="FF0000"/>
                </a:solidFill>
              </a:rPr>
              <a:t>)</a:t>
            </a:r>
            <a:endParaRPr kumimoji="0" lang="en-US" sz="4000" b="1" i="0" u="sng" strike="noStrike" kern="1200" cap="none" spc="0" normalizeH="0" baseline="0" noProof="0" dirty="0">
              <a:ln>
                <a:noFill/>
              </a:ln>
              <a:solidFill>
                <a:srgbClr val="FF0000"/>
              </a:solidFill>
              <a:effectLst/>
              <a:uLnTx/>
              <a:uFillTx/>
              <a:latin typeface="+mn-lt"/>
              <a:ea typeface="+mn-ea"/>
              <a:cs typeface="+mn-cs"/>
            </a:endParaRPr>
          </a:p>
        </p:txBody>
      </p:sp>
      <p:pic>
        <p:nvPicPr>
          <p:cNvPr id="4" name="irc_mi" descr="http://www.analyzemath.com/Geometry_calculators/right_triangle_calculator.gif"/>
          <p:cNvPicPr/>
          <p:nvPr/>
        </p:nvPicPr>
        <p:blipFill>
          <a:blip r:embed="rId3" cstate="print"/>
          <a:srcRect l="11661" t="7882" b="10837"/>
          <a:stretch>
            <a:fillRect/>
          </a:stretch>
        </p:blipFill>
        <p:spPr bwMode="auto">
          <a:xfrm>
            <a:off x="0" y="4632193"/>
            <a:ext cx="2919046" cy="2225807"/>
          </a:xfrm>
          <a:prstGeom prst="rect">
            <a:avLst/>
          </a:prstGeom>
          <a:noFill/>
          <a:ln w="9525">
            <a:noFill/>
            <a:miter lim="800000"/>
            <a:headEnd/>
            <a:tailEnd/>
          </a:ln>
        </p:spPr>
      </p:pic>
      <p:sp>
        <p:nvSpPr>
          <p:cNvPr id="7" name="TextBox 6"/>
          <p:cNvSpPr txBox="1"/>
          <p:nvPr/>
        </p:nvSpPr>
        <p:spPr>
          <a:xfrm>
            <a:off x="1596571" y="2148114"/>
            <a:ext cx="478972" cy="369332"/>
          </a:xfrm>
          <a:prstGeom prst="rect">
            <a:avLst/>
          </a:prstGeom>
          <a:solidFill>
            <a:schemeClr val="bg1"/>
          </a:solidFill>
        </p:spPr>
        <p:txBody>
          <a:bodyPr wrap="square" rtlCol="0">
            <a:spAutoFit/>
          </a:bodyPr>
          <a:lstStyle/>
          <a:p>
            <a:r>
              <a:rPr lang="en-US" b="1" dirty="0" smtClean="0"/>
              <a:t>c</a:t>
            </a:r>
            <a:endParaRPr lang="en-US" b="1" dirty="0"/>
          </a:p>
        </p:txBody>
      </p:sp>
      <p:sp>
        <p:nvSpPr>
          <p:cNvPr id="10" name="TextBox 9"/>
          <p:cNvSpPr txBox="1"/>
          <p:nvPr/>
        </p:nvSpPr>
        <p:spPr>
          <a:xfrm>
            <a:off x="1543817" y="5167644"/>
            <a:ext cx="478972" cy="369332"/>
          </a:xfrm>
          <a:prstGeom prst="rect">
            <a:avLst/>
          </a:prstGeom>
          <a:solidFill>
            <a:schemeClr val="bg1"/>
          </a:solidFill>
        </p:spPr>
        <p:txBody>
          <a:bodyPr wrap="square" rtlCol="0">
            <a:spAutoFit/>
          </a:bodyPr>
          <a:lstStyle/>
          <a:p>
            <a:r>
              <a:rPr lang="en-US" b="1" dirty="0" smtClean="0"/>
              <a:t>c</a:t>
            </a:r>
            <a:endParaRPr lang="en-US"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063171" y="1819411"/>
            <a:ext cx="10160000" cy="1385706"/>
          </a:xfrm>
        </p:spPr>
        <p:txBody>
          <a:bodyPr>
            <a:normAutofit/>
          </a:bodyPr>
          <a:lstStyle/>
          <a:p>
            <a:r>
              <a:rPr lang="en-US" b="1" dirty="0" smtClean="0">
                <a:solidFill>
                  <a:schemeClr val="bg1"/>
                </a:solidFill>
              </a:rPr>
              <a:t>#3 Trigonometric Ratios - Angles</a:t>
            </a:r>
            <a:endParaRPr lang="en-US" b="1" dirty="0">
              <a:solidFill>
                <a:schemeClr val="bg1"/>
              </a:solidFill>
            </a:endParaRPr>
          </a:p>
        </p:txBody>
      </p:sp>
    </p:spTree>
    <p:extLst>
      <p:ext uri="{BB962C8B-B14F-4D97-AF65-F5344CB8AC3E}">
        <p14:creationId xmlns:p14="http://schemas.microsoft.com/office/powerpoint/2010/main" val="3299166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l="6271" t="34723" r="65715" b="25000"/>
          <a:stretch/>
        </p:blipFill>
        <p:spPr>
          <a:xfrm>
            <a:off x="1625599" y="827314"/>
            <a:ext cx="7353301" cy="5944130"/>
          </a:xfrm>
          <a:prstGeom prst="rect">
            <a:avLst/>
          </a:prstGeom>
        </p:spPr>
      </p:pic>
      <p:sp>
        <p:nvSpPr>
          <p:cNvPr id="3" name="Title 2"/>
          <p:cNvSpPr>
            <a:spLocks noGrp="1"/>
          </p:cNvSpPr>
          <p:nvPr>
            <p:ph type="title"/>
          </p:nvPr>
        </p:nvSpPr>
        <p:spPr>
          <a:xfrm>
            <a:off x="838200" y="0"/>
            <a:ext cx="10515600" cy="727075"/>
          </a:xfrm>
        </p:spPr>
        <p:txBody>
          <a:bodyPr/>
          <a:lstStyle/>
          <a:p>
            <a:pPr algn="ctr"/>
            <a:r>
              <a:rPr lang="en-US" b="1" dirty="0" smtClean="0"/>
              <a:t>QUICK REVIEW!</a:t>
            </a:r>
            <a:endParaRPr lang="en-US" b="1" dirty="0"/>
          </a:p>
        </p:txBody>
      </p:sp>
      <p:sp>
        <p:nvSpPr>
          <p:cNvPr id="4" name="TextBox 3"/>
          <p:cNvSpPr txBox="1"/>
          <p:nvPr/>
        </p:nvSpPr>
        <p:spPr>
          <a:xfrm>
            <a:off x="5740400" y="727075"/>
            <a:ext cx="1765300" cy="584775"/>
          </a:xfrm>
          <a:prstGeom prst="rect">
            <a:avLst/>
          </a:prstGeom>
          <a:noFill/>
        </p:spPr>
        <p:txBody>
          <a:bodyPr wrap="square" rtlCol="0">
            <a:spAutoFit/>
          </a:bodyPr>
          <a:lstStyle/>
          <a:p>
            <a:r>
              <a:rPr lang="en-US" sz="3200" dirty="0" smtClean="0">
                <a:solidFill>
                  <a:srgbClr val="7030A0"/>
                </a:solidFill>
              </a:rPr>
              <a:t>.</a:t>
            </a:r>
            <a:r>
              <a:rPr lang="en-US" sz="3200" dirty="0" smtClean="0">
                <a:solidFill>
                  <a:srgbClr val="7030A0"/>
                </a:solidFill>
              </a:rPr>
              <a:t>99</a:t>
            </a:r>
            <a:endParaRPr lang="en-US" sz="3200" dirty="0">
              <a:solidFill>
                <a:srgbClr val="7030A0"/>
              </a:solidFill>
            </a:endParaRPr>
          </a:p>
        </p:txBody>
      </p:sp>
      <p:sp>
        <p:nvSpPr>
          <p:cNvPr id="5" name="TextBox 4"/>
          <p:cNvSpPr txBox="1"/>
          <p:nvPr/>
        </p:nvSpPr>
        <p:spPr>
          <a:xfrm>
            <a:off x="5740400" y="1311850"/>
            <a:ext cx="1765300" cy="584775"/>
          </a:xfrm>
          <a:prstGeom prst="rect">
            <a:avLst/>
          </a:prstGeom>
          <a:noFill/>
        </p:spPr>
        <p:txBody>
          <a:bodyPr wrap="square" rtlCol="0">
            <a:spAutoFit/>
          </a:bodyPr>
          <a:lstStyle/>
          <a:p>
            <a:r>
              <a:rPr lang="en-US" sz="3200" dirty="0" smtClean="0">
                <a:solidFill>
                  <a:srgbClr val="7030A0"/>
                </a:solidFill>
              </a:rPr>
              <a:t>-</a:t>
            </a:r>
            <a:r>
              <a:rPr lang="en-US" sz="3200" dirty="0" smtClean="0">
                <a:solidFill>
                  <a:srgbClr val="7030A0"/>
                </a:solidFill>
              </a:rPr>
              <a:t>0.05</a:t>
            </a:r>
            <a:endParaRPr lang="en-US" sz="3200" dirty="0">
              <a:solidFill>
                <a:srgbClr val="7030A0"/>
              </a:solidFill>
            </a:endParaRPr>
          </a:p>
        </p:txBody>
      </p:sp>
      <p:sp>
        <p:nvSpPr>
          <p:cNvPr id="6" name="TextBox 5"/>
          <p:cNvSpPr txBox="1"/>
          <p:nvPr/>
        </p:nvSpPr>
        <p:spPr>
          <a:xfrm>
            <a:off x="5740400" y="1988700"/>
            <a:ext cx="1765300" cy="584775"/>
          </a:xfrm>
          <a:prstGeom prst="rect">
            <a:avLst/>
          </a:prstGeom>
          <a:noFill/>
        </p:spPr>
        <p:txBody>
          <a:bodyPr wrap="square" rtlCol="0">
            <a:spAutoFit/>
          </a:bodyPr>
          <a:lstStyle/>
          <a:p>
            <a:r>
              <a:rPr lang="en-US" sz="3200" dirty="0" smtClean="0">
                <a:solidFill>
                  <a:srgbClr val="7030A0"/>
                </a:solidFill>
              </a:rPr>
              <a:t>.</a:t>
            </a:r>
            <a:r>
              <a:rPr lang="en-US" sz="3200" dirty="0" smtClean="0">
                <a:solidFill>
                  <a:srgbClr val="7030A0"/>
                </a:solidFill>
              </a:rPr>
              <a:t>21</a:t>
            </a:r>
            <a:endParaRPr lang="en-US" sz="3200" dirty="0">
              <a:solidFill>
                <a:srgbClr val="7030A0"/>
              </a:solidFill>
            </a:endParaRPr>
          </a:p>
        </p:txBody>
      </p:sp>
      <p:sp>
        <p:nvSpPr>
          <p:cNvPr id="7" name="TextBox 6"/>
          <p:cNvSpPr txBox="1"/>
          <p:nvPr/>
        </p:nvSpPr>
        <p:spPr>
          <a:xfrm>
            <a:off x="3536949" y="3206440"/>
            <a:ext cx="1765300" cy="584775"/>
          </a:xfrm>
          <a:prstGeom prst="rect">
            <a:avLst/>
          </a:prstGeom>
          <a:noFill/>
        </p:spPr>
        <p:txBody>
          <a:bodyPr wrap="square" rtlCol="0">
            <a:spAutoFit/>
          </a:bodyPr>
          <a:lstStyle/>
          <a:p>
            <a:r>
              <a:rPr lang="en-US" sz="3200" dirty="0" smtClean="0">
                <a:solidFill>
                  <a:srgbClr val="0070C0"/>
                </a:solidFill>
              </a:rPr>
              <a:t>in</a:t>
            </a:r>
            <a:endParaRPr lang="en-US" sz="3200" dirty="0">
              <a:solidFill>
                <a:srgbClr val="0070C0"/>
              </a:solidFill>
            </a:endParaRPr>
          </a:p>
        </p:txBody>
      </p:sp>
      <p:sp>
        <p:nvSpPr>
          <p:cNvPr id="10" name="TextBox 9"/>
          <p:cNvSpPr txBox="1"/>
          <p:nvPr/>
        </p:nvSpPr>
        <p:spPr>
          <a:xfrm>
            <a:off x="6483349" y="3206440"/>
            <a:ext cx="1765300" cy="584775"/>
          </a:xfrm>
          <a:prstGeom prst="rect">
            <a:avLst/>
          </a:prstGeom>
          <a:noFill/>
        </p:spPr>
        <p:txBody>
          <a:bodyPr wrap="square" rtlCol="0">
            <a:spAutoFit/>
          </a:bodyPr>
          <a:lstStyle/>
          <a:p>
            <a:r>
              <a:rPr lang="en-US" sz="3200" dirty="0" smtClean="0">
                <a:solidFill>
                  <a:srgbClr val="0070C0"/>
                </a:solidFill>
              </a:rPr>
              <a:t>OPP</a:t>
            </a:r>
            <a:endParaRPr lang="en-US" sz="3200" dirty="0">
              <a:solidFill>
                <a:srgbClr val="0070C0"/>
              </a:solidFill>
            </a:endParaRPr>
          </a:p>
        </p:txBody>
      </p:sp>
      <p:sp>
        <p:nvSpPr>
          <p:cNvPr id="11" name="TextBox 10"/>
          <p:cNvSpPr txBox="1"/>
          <p:nvPr/>
        </p:nvSpPr>
        <p:spPr>
          <a:xfrm>
            <a:off x="6483349" y="3651227"/>
            <a:ext cx="1765300" cy="584775"/>
          </a:xfrm>
          <a:prstGeom prst="rect">
            <a:avLst/>
          </a:prstGeom>
          <a:noFill/>
        </p:spPr>
        <p:txBody>
          <a:bodyPr wrap="square" rtlCol="0">
            <a:spAutoFit/>
          </a:bodyPr>
          <a:lstStyle/>
          <a:p>
            <a:r>
              <a:rPr lang="en-US" sz="3200" dirty="0" smtClean="0">
                <a:solidFill>
                  <a:srgbClr val="0070C0"/>
                </a:solidFill>
              </a:rPr>
              <a:t>HYP</a:t>
            </a:r>
            <a:endParaRPr lang="en-US" sz="3200" dirty="0">
              <a:solidFill>
                <a:srgbClr val="0070C0"/>
              </a:solidFill>
            </a:endParaRPr>
          </a:p>
        </p:txBody>
      </p:sp>
      <p:sp>
        <p:nvSpPr>
          <p:cNvPr id="12" name="TextBox 11"/>
          <p:cNvSpPr txBox="1"/>
          <p:nvPr/>
        </p:nvSpPr>
        <p:spPr>
          <a:xfrm>
            <a:off x="3536949" y="4396910"/>
            <a:ext cx="1765300" cy="584775"/>
          </a:xfrm>
          <a:prstGeom prst="rect">
            <a:avLst/>
          </a:prstGeom>
          <a:noFill/>
        </p:spPr>
        <p:txBody>
          <a:bodyPr wrap="square" rtlCol="0">
            <a:spAutoFit/>
          </a:bodyPr>
          <a:lstStyle/>
          <a:p>
            <a:r>
              <a:rPr lang="en-US" sz="3200" dirty="0" err="1" smtClean="0">
                <a:solidFill>
                  <a:srgbClr val="FF0000"/>
                </a:solidFill>
              </a:rPr>
              <a:t>os</a:t>
            </a:r>
            <a:endParaRPr lang="en-US" sz="3200" dirty="0">
              <a:solidFill>
                <a:srgbClr val="FF0000"/>
              </a:solidFill>
            </a:endParaRPr>
          </a:p>
        </p:txBody>
      </p:sp>
      <p:sp>
        <p:nvSpPr>
          <p:cNvPr id="13" name="TextBox 12"/>
          <p:cNvSpPr txBox="1"/>
          <p:nvPr/>
        </p:nvSpPr>
        <p:spPr>
          <a:xfrm>
            <a:off x="6483349" y="4372815"/>
            <a:ext cx="1765300" cy="584775"/>
          </a:xfrm>
          <a:prstGeom prst="rect">
            <a:avLst/>
          </a:prstGeom>
          <a:noFill/>
        </p:spPr>
        <p:txBody>
          <a:bodyPr wrap="square" rtlCol="0">
            <a:spAutoFit/>
          </a:bodyPr>
          <a:lstStyle/>
          <a:p>
            <a:r>
              <a:rPr lang="en-US" sz="3200" dirty="0" smtClean="0">
                <a:solidFill>
                  <a:srgbClr val="FF0000"/>
                </a:solidFill>
              </a:rPr>
              <a:t>ADJ</a:t>
            </a:r>
            <a:endParaRPr lang="en-US" sz="3200" dirty="0">
              <a:solidFill>
                <a:srgbClr val="FF0000"/>
              </a:solidFill>
            </a:endParaRPr>
          </a:p>
        </p:txBody>
      </p:sp>
      <p:sp>
        <p:nvSpPr>
          <p:cNvPr id="14" name="TextBox 13"/>
          <p:cNvSpPr txBox="1"/>
          <p:nvPr/>
        </p:nvSpPr>
        <p:spPr>
          <a:xfrm>
            <a:off x="6483349" y="4857682"/>
            <a:ext cx="1765300" cy="584775"/>
          </a:xfrm>
          <a:prstGeom prst="rect">
            <a:avLst/>
          </a:prstGeom>
          <a:noFill/>
        </p:spPr>
        <p:txBody>
          <a:bodyPr wrap="square" rtlCol="0">
            <a:spAutoFit/>
          </a:bodyPr>
          <a:lstStyle/>
          <a:p>
            <a:r>
              <a:rPr lang="en-US" sz="3200" dirty="0" smtClean="0">
                <a:solidFill>
                  <a:srgbClr val="FF0000"/>
                </a:solidFill>
              </a:rPr>
              <a:t>HYP</a:t>
            </a:r>
            <a:endParaRPr lang="en-US" sz="3200" dirty="0">
              <a:solidFill>
                <a:srgbClr val="FF0000"/>
              </a:solidFill>
            </a:endParaRPr>
          </a:p>
        </p:txBody>
      </p:sp>
      <p:sp>
        <p:nvSpPr>
          <p:cNvPr id="15" name="TextBox 14"/>
          <p:cNvSpPr txBox="1"/>
          <p:nvPr/>
        </p:nvSpPr>
        <p:spPr>
          <a:xfrm>
            <a:off x="3536949" y="5600080"/>
            <a:ext cx="1765300" cy="584775"/>
          </a:xfrm>
          <a:prstGeom prst="rect">
            <a:avLst/>
          </a:prstGeom>
          <a:noFill/>
        </p:spPr>
        <p:txBody>
          <a:bodyPr wrap="square" rtlCol="0">
            <a:spAutoFit/>
          </a:bodyPr>
          <a:lstStyle/>
          <a:p>
            <a:r>
              <a:rPr lang="en-US" sz="3200" dirty="0" smtClean="0">
                <a:solidFill>
                  <a:srgbClr val="00B050"/>
                </a:solidFill>
              </a:rPr>
              <a:t>an</a:t>
            </a:r>
            <a:endParaRPr lang="en-US" sz="3200" dirty="0">
              <a:solidFill>
                <a:srgbClr val="00B050"/>
              </a:solidFill>
            </a:endParaRPr>
          </a:p>
        </p:txBody>
      </p:sp>
      <p:sp>
        <p:nvSpPr>
          <p:cNvPr id="16" name="TextBox 15"/>
          <p:cNvSpPr txBox="1"/>
          <p:nvPr/>
        </p:nvSpPr>
        <p:spPr>
          <a:xfrm>
            <a:off x="6483349" y="5560000"/>
            <a:ext cx="1765300" cy="584775"/>
          </a:xfrm>
          <a:prstGeom prst="rect">
            <a:avLst/>
          </a:prstGeom>
          <a:noFill/>
        </p:spPr>
        <p:txBody>
          <a:bodyPr wrap="square" rtlCol="0">
            <a:spAutoFit/>
          </a:bodyPr>
          <a:lstStyle/>
          <a:p>
            <a:r>
              <a:rPr lang="en-US" sz="3200" dirty="0" smtClean="0">
                <a:solidFill>
                  <a:srgbClr val="00B050"/>
                </a:solidFill>
              </a:rPr>
              <a:t>OPP</a:t>
            </a:r>
            <a:endParaRPr lang="en-US" sz="3200" dirty="0">
              <a:solidFill>
                <a:srgbClr val="00B050"/>
              </a:solidFill>
            </a:endParaRPr>
          </a:p>
        </p:txBody>
      </p:sp>
      <p:sp>
        <p:nvSpPr>
          <p:cNvPr id="17" name="TextBox 16"/>
          <p:cNvSpPr txBox="1"/>
          <p:nvPr/>
        </p:nvSpPr>
        <p:spPr>
          <a:xfrm>
            <a:off x="6483349" y="6044867"/>
            <a:ext cx="1765300" cy="584775"/>
          </a:xfrm>
          <a:prstGeom prst="rect">
            <a:avLst/>
          </a:prstGeom>
          <a:noFill/>
        </p:spPr>
        <p:txBody>
          <a:bodyPr wrap="square" rtlCol="0">
            <a:spAutoFit/>
          </a:bodyPr>
          <a:lstStyle/>
          <a:p>
            <a:r>
              <a:rPr lang="en-US" sz="3200" dirty="0" smtClean="0">
                <a:solidFill>
                  <a:srgbClr val="00B050"/>
                </a:solidFill>
              </a:rPr>
              <a:t>ADJ</a:t>
            </a:r>
            <a:endParaRPr lang="en-US" sz="3200" dirty="0">
              <a:solidFill>
                <a:srgbClr val="00B050"/>
              </a:solidFill>
            </a:endParaRPr>
          </a:p>
        </p:txBody>
      </p:sp>
    </p:spTree>
    <p:extLst>
      <p:ext uri="{BB962C8B-B14F-4D97-AF65-F5344CB8AC3E}">
        <p14:creationId xmlns:p14="http://schemas.microsoft.com/office/powerpoint/2010/main" val="408808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barn(inVertical)">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barn(inVertical)">
                                      <p:cBhvr>
                                        <p:cTn id="32" dur="500"/>
                                        <p:tgtEl>
                                          <p:spTgt spid="1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barn(inVertical)">
                                      <p:cBhvr>
                                        <p:cTn id="37" dur="500"/>
                                        <p:tgtEl>
                                          <p:spTgt spid="1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3">
                                            <p:txEl>
                                              <p:pRg st="0" end="0"/>
                                            </p:txEl>
                                          </p:spTgt>
                                        </p:tgtEl>
                                        <p:attrNameLst>
                                          <p:attrName>style.visibility</p:attrName>
                                        </p:attrNameLst>
                                      </p:cBhvr>
                                      <p:to>
                                        <p:strVal val="visible"/>
                                      </p:to>
                                    </p:set>
                                    <p:animEffect transition="in" filter="barn(inVertical)">
                                      <p:cBhvr>
                                        <p:cTn id="42" dur="500"/>
                                        <p:tgtEl>
                                          <p:spTgt spid="1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animEffect transition="in" filter="barn(inVertical)">
                                      <p:cBhvr>
                                        <p:cTn id="47" dur="500"/>
                                        <p:tgtEl>
                                          <p:spTgt spid="1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barn(inVertical)">
                                      <p:cBhvr>
                                        <p:cTn id="52" dur="500"/>
                                        <p:tgtEl>
                                          <p:spTgt spid="1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6">
                                            <p:txEl>
                                              <p:pRg st="0" end="0"/>
                                            </p:txEl>
                                          </p:spTgt>
                                        </p:tgtEl>
                                        <p:attrNameLst>
                                          <p:attrName>style.visibility</p:attrName>
                                        </p:attrNameLst>
                                      </p:cBhvr>
                                      <p:to>
                                        <p:strVal val="visible"/>
                                      </p:to>
                                    </p:set>
                                    <p:animEffect transition="in" filter="barn(inVertical)">
                                      <p:cBhvr>
                                        <p:cTn id="57" dur="500"/>
                                        <p:tgtEl>
                                          <p:spTgt spid="16">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7">
                                            <p:txEl>
                                              <p:pRg st="0" end="0"/>
                                            </p:txEl>
                                          </p:spTgt>
                                        </p:tgtEl>
                                        <p:attrNameLst>
                                          <p:attrName>style.visibility</p:attrName>
                                        </p:attrNameLst>
                                      </p:cBhvr>
                                      <p:to>
                                        <p:strVal val="visible"/>
                                      </p:to>
                                    </p:set>
                                    <p:animEffect transition="in" filter="barn(inVertical)">
                                      <p:cBhvr>
                                        <p:cTn id="6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11176000" cy="1325563"/>
          </a:xfrm>
        </p:spPr>
        <p:txBody>
          <a:bodyPr/>
          <a:lstStyle/>
          <a:p>
            <a:r>
              <a:rPr lang="en-US" dirty="0"/>
              <a:t>4. Find the trigonometric ratio for the following:</a:t>
            </a:r>
            <a:endParaRPr lang="en-US" b="1" dirty="0"/>
          </a:p>
        </p:txBody>
      </p:sp>
      <p:pic>
        <p:nvPicPr>
          <p:cNvPr id="3" name="Picture 2"/>
          <p:cNvPicPr/>
          <p:nvPr/>
        </p:nvPicPr>
        <p:blipFill rotWithShape="1">
          <a:blip r:embed="rId2" cstate="print">
            <a:extLst>
              <a:ext uri="{28A0092B-C50C-407E-A947-70E740481C1C}">
                <a14:useLocalDpi xmlns:a14="http://schemas.microsoft.com/office/drawing/2010/main" val="0"/>
              </a:ext>
            </a:extLst>
          </a:blip>
          <a:srcRect l="36555" t="35221" r="21518" b="25716"/>
          <a:stretch/>
        </p:blipFill>
        <p:spPr bwMode="auto">
          <a:xfrm>
            <a:off x="393700" y="1181100"/>
            <a:ext cx="10718800" cy="5676900"/>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4" name="TextBox 3"/>
              <p:cNvSpPr txBox="1"/>
              <p:nvPr/>
            </p:nvSpPr>
            <p:spPr>
              <a:xfrm>
                <a:off x="3517900" y="1651000"/>
                <a:ext cx="1016000" cy="11330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00B050"/>
                              </a:solidFill>
                              <a:latin typeface="Cambria Math" panose="02040503050406030204" pitchFamily="18" charset="0"/>
                            </a:rPr>
                          </m:ctrlPr>
                        </m:fPr>
                        <m:num>
                          <m:r>
                            <a:rPr lang="en-US" sz="3600" b="1" i="1" smtClean="0">
                              <a:solidFill>
                                <a:srgbClr val="00B050"/>
                              </a:solidFill>
                              <a:latin typeface="Cambria Math" panose="02040503050406030204" pitchFamily="18" charset="0"/>
                            </a:rPr>
                            <m:t>𝟏𝟐</m:t>
                          </m:r>
                        </m:num>
                        <m:den>
                          <m:r>
                            <a:rPr lang="en-US" sz="3600" b="1" i="1" smtClean="0">
                              <a:solidFill>
                                <a:srgbClr val="00B050"/>
                              </a:solidFill>
                              <a:latin typeface="Cambria Math" panose="02040503050406030204" pitchFamily="18" charset="0"/>
                            </a:rPr>
                            <m:t>𝟑𝟓</m:t>
                          </m:r>
                        </m:den>
                      </m:f>
                    </m:oMath>
                  </m:oMathPara>
                </a14:m>
                <a:endParaRPr lang="en-US" sz="3600" b="1" dirty="0">
                  <a:solidFill>
                    <a:srgbClr val="00B05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517900" y="1651000"/>
                <a:ext cx="1016000" cy="1133067"/>
              </a:xfrm>
              <a:prstGeom prst="rect">
                <a:avLst/>
              </a:prstGeom>
              <a:blipFill rotWithShape="0">
                <a:blip r:embed="rId3"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9601200" y="953103"/>
                <a:ext cx="1727200" cy="1070358"/>
              </a:xfrm>
              <a:prstGeom prst="rect">
                <a:avLst/>
              </a:prstGeom>
              <a:noFill/>
            </p:spPr>
            <p:txBody>
              <a:bodyPr wrap="square" rtlCol="0">
                <a:spAutoFit/>
              </a:bodyPr>
              <a:lstStyle/>
              <a:p>
                <a14:m>
                  <m:oMath xmlns:m="http://schemas.openxmlformats.org/officeDocument/2006/math">
                    <m:f>
                      <m:fPr>
                        <m:ctrlPr>
                          <a:rPr lang="en-US" sz="4400" b="1" i="1" smtClean="0">
                            <a:solidFill>
                              <a:srgbClr val="00B050"/>
                            </a:solidFill>
                            <a:latin typeface="Cambria Math" panose="02040503050406030204" pitchFamily="18" charset="0"/>
                          </a:rPr>
                        </m:ctrlPr>
                      </m:fPr>
                      <m:num>
                        <m:r>
                          <a:rPr lang="en-US" sz="4400" b="1" i="1" smtClean="0">
                            <a:solidFill>
                              <a:srgbClr val="00B050"/>
                            </a:solidFill>
                            <a:latin typeface="Cambria Math" panose="02040503050406030204" pitchFamily="18" charset="0"/>
                          </a:rPr>
                          <m:t>𝟑𝟎</m:t>
                        </m:r>
                      </m:num>
                      <m:den>
                        <m:r>
                          <a:rPr lang="en-US" sz="4400" b="1" i="1" smtClean="0">
                            <a:solidFill>
                              <a:srgbClr val="00B050"/>
                            </a:solidFill>
                            <a:latin typeface="Cambria Math" panose="02040503050406030204" pitchFamily="18" charset="0"/>
                          </a:rPr>
                          <m:t>𝟒𝟎</m:t>
                        </m:r>
                      </m:den>
                    </m:f>
                  </m:oMath>
                </a14:m>
                <a:r>
                  <a:rPr lang="en-US" sz="4400" b="1" dirty="0" smtClean="0">
                    <a:solidFill>
                      <a:srgbClr val="00B050"/>
                    </a:solidFill>
                  </a:rPr>
                  <a:t> = </a:t>
                </a:r>
                <a14:m>
                  <m:oMath xmlns:m="http://schemas.openxmlformats.org/officeDocument/2006/math">
                    <m:f>
                      <m:fPr>
                        <m:ctrlPr>
                          <a:rPr lang="en-US" sz="4400" b="1" i="1" smtClean="0">
                            <a:solidFill>
                              <a:srgbClr val="00B050"/>
                            </a:solidFill>
                            <a:latin typeface="Cambria Math" panose="02040503050406030204" pitchFamily="18" charset="0"/>
                          </a:rPr>
                        </m:ctrlPr>
                      </m:fPr>
                      <m:num>
                        <m:r>
                          <a:rPr lang="en-US" sz="4400" b="1" i="1" smtClean="0">
                            <a:solidFill>
                              <a:srgbClr val="00B050"/>
                            </a:solidFill>
                            <a:latin typeface="Cambria Math" panose="02040503050406030204" pitchFamily="18" charset="0"/>
                          </a:rPr>
                          <m:t>𝟑</m:t>
                        </m:r>
                      </m:num>
                      <m:den>
                        <m:r>
                          <a:rPr lang="en-US" sz="4400" b="1" i="1" smtClean="0">
                            <a:solidFill>
                              <a:srgbClr val="00B050"/>
                            </a:solidFill>
                            <a:latin typeface="Cambria Math" panose="02040503050406030204" pitchFamily="18" charset="0"/>
                          </a:rPr>
                          <m:t>𝟒</m:t>
                        </m:r>
                      </m:den>
                    </m:f>
                  </m:oMath>
                </a14:m>
                <a:endParaRPr lang="en-US" sz="4400" b="1" dirty="0">
                  <a:solidFill>
                    <a:srgbClr val="00B05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9601200" y="953103"/>
                <a:ext cx="1727200" cy="1070358"/>
              </a:xfrm>
              <a:prstGeom prst="rect">
                <a:avLst/>
              </a:prstGeom>
              <a:blipFill rotWithShape="0">
                <a:blip r:embed="rId4" cstate="print"/>
                <a:stretch>
                  <a:fillRect b="-130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853871" y="4159645"/>
                <a:ext cx="1016000" cy="11330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0070C0"/>
                              </a:solidFill>
                              <a:latin typeface="Cambria Math" panose="02040503050406030204" pitchFamily="18" charset="0"/>
                            </a:rPr>
                          </m:ctrlPr>
                        </m:fPr>
                        <m:num>
                          <m:r>
                            <a:rPr lang="en-US" sz="3600" b="1" i="1" smtClean="0">
                              <a:solidFill>
                                <a:srgbClr val="0070C0"/>
                              </a:solidFill>
                              <a:latin typeface="Cambria Math" panose="02040503050406030204" pitchFamily="18" charset="0"/>
                            </a:rPr>
                            <m:t>𝟏𝟐</m:t>
                          </m:r>
                        </m:num>
                        <m:den>
                          <m:r>
                            <a:rPr lang="en-US" sz="3600" b="1" i="1" smtClean="0">
                              <a:solidFill>
                                <a:srgbClr val="0070C0"/>
                              </a:solidFill>
                              <a:latin typeface="Cambria Math" panose="02040503050406030204" pitchFamily="18" charset="0"/>
                            </a:rPr>
                            <m:t>𝟑𝟕</m:t>
                          </m:r>
                        </m:den>
                      </m:f>
                    </m:oMath>
                  </m:oMathPara>
                </a14:m>
                <a:endParaRPr lang="en-US" sz="3600" b="1" dirty="0">
                  <a:solidFill>
                    <a:srgbClr val="0070C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853871" y="4159645"/>
                <a:ext cx="1016000" cy="1133067"/>
              </a:xfrm>
              <a:prstGeom prst="rect">
                <a:avLst/>
              </a:prstGeom>
              <a:blipFill rotWithShape="0">
                <a:blip r:embed="rId5"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9626600" y="4222354"/>
                <a:ext cx="1727200" cy="1070358"/>
              </a:xfrm>
              <a:prstGeom prst="rect">
                <a:avLst/>
              </a:prstGeom>
              <a:noFill/>
            </p:spPr>
            <p:txBody>
              <a:bodyPr wrap="square" rtlCol="0">
                <a:spAutoFit/>
              </a:bodyPr>
              <a:lstStyle/>
              <a:p>
                <a14:m>
                  <m:oMath xmlns:m="http://schemas.openxmlformats.org/officeDocument/2006/math">
                    <m:f>
                      <m:fPr>
                        <m:ctrlPr>
                          <a:rPr lang="en-US" sz="4400" b="1" i="1" smtClean="0">
                            <a:solidFill>
                              <a:srgbClr val="0070C0"/>
                            </a:solidFill>
                            <a:latin typeface="Cambria Math" panose="02040503050406030204" pitchFamily="18" charset="0"/>
                          </a:rPr>
                        </m:ctrlPr>
                      </m:fPr>
                      <m:num>
                        <m:r>
                          <a:rPr lang="en-US" sz="4400" b="1" i="1" smtClean="0">
                            <a:solidFill>
                              <a:srgbClr val="0070C0"/>
                            </a:solidFill>
                            <a:latin typeface="Cambria Math" panose="02040503050406030204" pitchFamily="18" charset="0"/>
                          </a:rPr>
                          <m:t>𝟑𝟎</m:t>
                        </m:r>
                      </m:num>
                      <m:den>
                        <m:r>
                          <a:rPr lang="en-US" sz="4400" b="1" i="1" smtClean="0">
                            <a:solidFill>
                              <a:srgbClr val="0070C0"/>
                            </a:solidFill>
                            <a:latin typeface="Cambria Math" panose="02040503050406030204" pitchFamily="18" charset="0"/>
                          </a:rPr>
                          <m:t>𝟓𝟎</m:t>
                        </m:r>
                      </m:den>
                    </m:f>
                  </m:oMath>
                </a14:m>
                <a:r>
                  <a:rPr lang="en-US" sz="4400" b="1" dirty="0" smtClean="0">
                    <a:solidFill>
                      <a:srgbClr val="0070C0"/>
                    </a:solidFill>
                  </a:rPr>
                  <a:t> = </a:t>
                </a:r>
                <a14:m>
                  <m:oMath xmlns:m="http://schemas.openxmlformats.org/officeDocument/2006/math">
                    <m:f>
                      <m:fPr>
                        <m:ctrlPr>
                          <a:rPr lang="en-US" sz="4400" b="1" i="1" smtClean="0">
                            <a:solidFill>
                              <a:srgbClr val="0070C0"/>
                            </a:solidFill>
                            <a:latin typeface="Cambria Math" panose="02040503050406030204" pitchFamily="18" charset="0"/>
                          </a:rPr>
                        </m:ctrlPr>
                      </m:fPr>
                      <m:num>
                        <m:r>
                          <a:rPr lang="en-US" sz="4400" b="1" i="1" smtClean="0">
                            <a:solidFill>
                              <a:srgbClr val="0070C0"/>
                            </a:solidFill>
                            <a:latin typeface="Cambria Math" panose="02040503050406030204" pitchFamily="18" charset="0"/>
                          </a:rPr>
                          <m:t>𝟑</m:t>
                        </m:r>
                      </m:num>
                      <m:den>
                        <m:r>
                          <a:rPr lang="en-US" sz="4400" b="1" i="1" smtClean="0">
                            <a:solidFill>
                              <a:srgbClr val="0070C0"/>
                            </a:solidFill>
                            <a:latin typeface="Cambria Math" panose="02040503050406030204" pitchFamily="18" charset="0"/>
                          </a:rPr>
                          <m:t>𝟓</m:t>
                        </m:r>
                      </m:den>
                    </m:f>
                  </m:oMath>
                </a14:m>
                <a:endParaRPr lang="en-US" sz="4400" b="1" dirty="0">
                  <a:solidFill>
                    <a:srgbClr val="0070C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9626600" y="4222354"/>
                <a:ext cx="1727200" cy="1070358"/>
              </a:xfrm>
              <a:prstGeom prst="rect">
                <a:avLst/>
              </a:prstGeom>
              <a:blipFill rotWithShape="0">
                <a:blip r:embed="rId6" cstate="print"/>
                <a:stretch>
                  <a:fillRect b="-13714"/>
                </a:stretch>
              </a:blipFill>
            </p:spPr>
            <p:txBody>
              <a:bodyPr/>
              <a:lstStyle/>
              <a:p>
                <a:r>
                  <a:rPr lang="en-US">
                    <a:noFill/>
                  </a:rPr>
                  <a:t> </a:t>
                </a:r>
              </a:p>
            </p:txBody>
          </p:sp>
        </mc:Fallback>
      </mc:AlternateContent>
    </p:spTree>
    <p:extLst>
      <p:ext uri="{BB962C8B-B14F-4D97-AF65-F5344CB8AC3E}">
        <p14:creationId xmlns:p14="http://schemas.microsoft.com/office/powerpoint/2010/main" val="166922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l="25891" t="19618" r="11151" b="12327"/>
          <a:stretch/>
        </p:blipFill>
        <p:spPr>
          <a:xfrm>
            <a:off x="0" y="0"/>
            <a:ext cx="12204700" cy="6853982"/>
          </a:xfrm>
          <a:prstGeom prst="rect">
            <a:avLst/>
          </a:prstGeom>
        </p:spPr>
      </p:pic>
    </p:spTree>
    <p:extLst>
      <p:ext uri="{BB962C8B-B14F-4D97-AF65-F5344CB8AC3E}">
        <p14:creationId xmlns:p14="http://schemas.microsoft.com/office/powerpoint/2010/main" val="1832825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l="56637" t="37674" r="9981" b="45486"/>
          <a:stretch/>
        </p:blipFill>
        <p:spPr>
          <a:xfrm>
            <a:off x="40195" y="749300"/>
            <a:ext cx="12134653" cy="3441700"/>
          </a:xfrm>
          <a:prstGeom prst="rect">
            <a:avLst/>
          </a:prstGeom>
        </p:spPr>
      </p:pic>
      <p:sp>
        <p:nvSpPr>
          <p:cNvPr id="3" name="TextBox 2"/>
          <p:cNvSpPr txBox="1"/>
          <p:nvPr/>
        </p:nvSpPr>
        <p:spPr>
          <a:xfrm>
            <a:off x="7213600" y="1514475"/>
            <a:ext cx="1765300" cy="769441"/>
          </a:xfrm>
          <a:prstGeom prst="rect">
            <a:avLst/>
          </a:prstGeom>
          <a:noFill/>
        </p:spPr>
        <p:txBody>
          <a:bodyPr wrap="square" rtlCol="0">
            <a:spAutoFit/>
          </a:bodyPr>
          <a:lstStyle/>
          <a:p>
            <a:r>
              <a:rPr lang="en-US" sz="4400" dirty="0" smtClean="0">
                <a:solidFill>
                  <a:srgbClr val="0070C0"/>
                </a:solidFill>
              </a:rPr>
              <a:t>20.88</a:t>
            </a:r>
            <a:r>
              <a:rPr lang="en-US" sz="4400" baseline="30000" dirty="0" smtClean="0">
                <a:solidFill>
                  <a:srgbClr val="0070C0"/>
                </a:solidFill>
              </a:rPr>
              <a:t>o</a:t>
            </a:r>
            <a:endParaRPr lang="en-US" sz="4400" baseline="30000" dirty="0">
              <a:solidFill>
                <a:srgbClr val="0070C0"/>
              </a:solidFill>
            </a:endParaRPr>
          </a:p>
        </p:txBody>
      </p:sp>
      <p:sp>
        <p:nvSpPr>
          <p:cNvPr id="4" name="TextBox 3"/>
          <p:cNvSpPr txBox="1"/>
          <p:nvPr/>
        </p:nvSpPr>
        <p:spPr>
          <a:xfrm>
            <a:off x="7213600" y="2279650"/>
            <a:ext cx="1765300" cy="769441"/>
          </a:xfrm>
          <a:prstGeom prst="rect">
            <a:avLst/>
          </a:prstGeom>
          <a:noFill/>
        </p:spPr>
        <p:txBody>
          <a:bodyPr wrap="square" rtlCol="0">
            <a:spAutoFit/>
          </a:bodyPr>
          <a:lstStyle/>
          <a:p>
            <a:r>
              <a:rPr lang="en-US" sz="4400" dirty="0" smtClean="0">
                <a:solidFill>
                  <a:srgbClr val="FF0000"/>
                </a:solidFill>
              </a:rPr>
              <a:t>76.72</a:t>
            </a:r>
            <a:r>
              <a:rPr lang="en-US" sz="4400" baseline="30000" dirty="0" smtClean="0">
                <a:solidFill>
                  <a:srgbClr val="FF0000"/>
                </a:solidFill>
              </a:rPr>
              <a:t>o</a:t>
            </a:r>
            <a:endParaRPr lang="en-US" sz="4400" baseline="30000" dirty="0">
              <a:solidFill>
                <a:srgbClr val="FF0000"/>
              </a:solidFill>
            </a:endParaRPr>
          </a:p>
        </p:txBody>
      </p:sp>
      <p:sp>
        <p:nvSpPr>
          <p:cNvPr id="5" name="TextBox 4"/>
          <p:cNvSpPr txBox="1"/>
          <p:nvPr/>
        </p:nvSpPr>
        <p:spPr>
          <a:xfrm>
            <a:off x="7213600" y="3044825"/>
            <a:ext cx="1765300" cy="769441"/>
          </a:xfrm>
          <a:prstGeom prst="rect">
            <a:avLst/>
          </a:prstGeom>
          <a:noFill/>
        </p:spPr>
        <p:txBody>
          <a:bodyPr wrap="square" rtlCol="0">
            <a:spAutoFit/>
          </a:bodyPr>
          <a:lstStyle/>
          <a:p>
            <a:r>
              <a:rPr lang="en-US" sz="4400" dirty="0" smtClean="0">
                <a:solidFill>
                  <a:srgbClr val="00B050"/>
                </a:solidFill>
              </a:rPr>
              <a:t>40.2</a:t>
            </a:r>
            <a:r>
              <a:rPr lang="en-US" sz="4400" baseline="30000" dirty="0" smtClean="0">
                <a:solidFill>
                  <a:srgbClr val="00B050"/>
                </a:solidFill>
              </a:rPr>
              <a:t>o</a:t>
            </a:r>
            <a:endParaRPr lang="en-US" sz="4400" baseline="30000" dirty="0">
              <a:solidFill>
                <a:srgbClr val="00B050"/>
              </a:solidFill>
            </a:endParaRPr>
          </a:p>
        </p:txBody>
      </p:sp>
      <p:sp>
        <p:nvSpPr>
          <p:cNvPr id="6" name="TextBox 5"/>
          <p:cNvSpPr txBox="1"/>
          <p:nvPr/>
        </p:nvSpPr>
        <p:spPr>
          <a:xfrm>
            <a:off x="7213600" y="1516559"/>
            <a:ext cx="1765300" cy="769441"/>
          </a:xfrm>
          <a:prstGeom prst="rect">
            <a:avLst/>
          </a:prstGeom>
          <a:noFill/>
        </p:spPr>
        <p:txBody>
          <a:bodyPr wrap="square" rtlCol="0">
            <a:spAutoFit/>
          </a:bodyPr>
          <a:lstStyle/>
          <a:p>
            <a:r>
              <a:rPr lang="en-US" sz="4400" dirty="0" smtClean="0">
                <a:solidFill>
                  <a:srgbClr val="0070C0"/>
                </a:solidFill>
              </a:rPr>
              <a:t>20.88</a:t>
            </a:r>
            <a:r>
              <a:rPr lang="en-US" sz="4400" baseline="30000" dirty="0" smtClean="0">
                <a:solidFill>
                  <a:srgbClr val="0070C0"/>
                </a:solidFill>
              </a:rPr>
              <a:t>o</a:t>
            </a:r>
            <a:endParaRPr lang="en-US" sz="4400" baseline="30000" dirty="0">
              <a:solidFill>
                <a:srgbClr val="0070C0"/>
              </a:solidFill>
            </a:endParaRPr>
          </a:p>
        </p:txBody>
      </p:sp>
    </p:spTree>
    <p:extLst>
      <p:ext uri="{BB962C8B-B14F-4D97-AF65-F5344CB8AC3E}">
        <p14:creationId xmlns:p14="http://schemas.microsoft.com/office/powerpoint/2010/main" val="52255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531</TotalTime>
  <Words>680</Words>
  <Application>Microsoft Office PowerPoint</Application>
  <PresentationFormat>Widescreen</PresentationFormat>
  <Paragraphs>129</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Cambria Math</vt:lpstr>
      <vt:lpstr>Office Theme</vt:lpstr>
      <vt:lpstr>PowerPoint Presentation</vt:lpstr>
      <vt:lpstr>Homework Questions? Questions from Firefighter Task?</vt:lpstr>
      <vt:lpstr>Unit 6 Celebration of Knowledge – Pythagorean Theorem Application &amp; Trig. Ratios (Sides)</vt:lpstr>
      <vt:lpstr>PowerPoint Presentation</vt:lpstr>
      <vt:lpstr>#3 Trigonometric Ratios - Angles</vt:lpstr>
      <vt:lpstr>QUICK REVIEW!</vt:lpstr>
      <vt:lpstr>4. Find the trigonometric ratio for the following:</vt:lpstr>
      <vt:lpstr>PowerPoint Presentation</vt:lpstr>
      <vt:lpstr>PowerPoint Presentation</vt:lpstr>
      <vt:lpstr>PowerPoint Presentation</vt:lpstr>
      <vt:lpstr>BRAIN BREAK #1</vt:lpstr>
      <vt:lpstr>Practice Problems: Choose 3!</vt:lpstr>
      <vt:lpstr>So what all have we learned?</vt:lpstr>
      <vt:lpstr>APPLICATION PROBLEMS!</vt:lpstr>
      <vt:lpstr>PowerPoint Presentation</vt:lpstr>
      <vt:lpstr>Practice Problems: Choose 2!</vt:lpstr>
      <vt:lpstr>PowerPoint Presentation</vt:lpstr>
      <vt:lpstr>BRAIN BREAK #2</vt:lpstr>
      <vt:lpstr>Team Practice</vt:lpstr>
      <vt:lpstr>Homework</vt:lpstr>
      <vt:lpstr>Exit Ticket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ANNOUNCEMENTS -Pick up your assigned calculator -Turn in Video Form (3rd period only!)</dc:title>
  <dc:creator>Fran</dc:creator>
  <cp:lastModifiedBy>Santos, Francine C.</cp:lastModifiedBy>
  <cp:revision>38</cp:revision>
  <dcterms:created xsi:type="dcterms:W3CDTF">2014-11-16T22:07:12Z</dcterms:created>
  <dcterms:modified xsi:type="dcterms:W3CDTF">2015-04-26T19:12:34Z</dcterms:modified>
</cp:coreProperties>
</file>