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98" r:id="rId2"/>
    <p:sldId id="303" r:id="rId3"/>
    <p:sldId id="297" r:id="rId4"/>
    <p:sldId id="299" r:id="rId5"/>
    <p:sldId id="258" r:id="rId6"/>
    <p:sldId id="271" r:id="rId7"/>
    <p:sldId id="273" r:id="rId8"/>
    <p:sldId id="274" r:id="rId9"/>
    <p:sldId id="286" r:id="rId10"/>
    <p:sldId id="304" r:id="rId11"/>
    <p:sldId id="289" r:id="rId12"/>
    <p:sldId id="300" r:id="rId13"/>
    <p:sldId id="290" r:id="rId14"/>
    <p:sldId id="276" r:id="rId15"/>
    <p:sldId id="301" r:id="rId16"/>
    <p:sldId id="291" r:id="rId17"/>
    <p:sldId id="293" r:id="rId18"/>
    <p:sldId id="305" r:id="rId19"/>
    <p:sldId id="302" r:id="rId20"/>
    <p:sldId id="294" r:id="rId21"/>
    <p:sldId id="295" r:id="rId22"/>
    <p:sldId id="29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66" d="100"/>
          <a:sy n="66" d="100"/>
        </p:scale>
        <p:origin x="89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68543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57110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04824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95944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92281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37165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pPr/>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18956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12121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86749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56989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77994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pPr/>
              <a:t>1/27/2015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00581628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74892" y="122860"/>
            <a:ext cx="3841485" cy="2983197"/>
          </a:xfrm>
        </p:spPr>
        <p:txBody>
          <a:bodyPr>
            <a:noAutofit/>
          </a:bodyPr>
          <a:lstStyle/>
          <a:p>
            <a:r>
              <a:rPr lang="en-US" sz="3200" b="1" u="sng" dirty="0" smtClean="0">
                <a:solidFill>
                  <a:srgbClr val="0070C0"/>
                </a:solidFill>
              </a:rPr>
              <a:t>ANNOUNCEMENTS</a:t>
            </a:r>
            <a:br>
              <a:rPr lang="en-US" sz="3200" b="1" u="sng" dirty="0" smtClean="0">
                <a:solidFill>
                  <a:srgbClr val="0070C0"/>
                </a:solidFill>
              </a:rPr>
            </a:br>
            <a:r>
              <a:rPr lang="en-US" sz="3200" dirty="0" smtClean="0">
                <a:solidFill>
                  <a:srgbClr val="0070C0"/>
                </a:solidFill>
              </a:rPr>
              <a:t>- Check file for your </a:t>
            </a:r>
            <a:br>
              <a:rPr lang="en-US" sz="3200" dirty="0" smtClean="0">
                <a:solidFill>
                  <a:srgbClr val="0070C0"/>
                </a:solidFill>
              </a:rPr>
            </a:br>
            <a:r>
              <a:rPr lang="en-US" sz="3200" dirty="0" smtClean="0">
                <a:solidFill>
                  <a:srgbClr val="0070C0"/>
                </a:solidFill>
              </a:rPr>
              <a:t>  warm up!</a:t>
            </a:r>
            <a:br>
              <a:rPr lang="en-US" sz="3200" dirty="0" smtClean="0">
                <a:solidFill>
                  <a:srgbClr val="0070C0"/>
                </a:solidFill>
              </a:rPr>
            </a:br>
            <a:r>
              <a:rPr lang="en-US" sz="3200" dirty="0" smtClean="0">
                <a:solidFill>
                  <a:srgbClr val="0070C0"/>
                </a:solidFill>
              </a:rPr>
              <a:t>- Pick </a:t>
            </a:r>
            <a:r>
              <a:rPr lang="en-US" sz="3200" dirty="0">
                <a:solidFill>
                  <a:srgbClr val="0070C0"/>
                </a:solidFill>
              </a:rPr>
              <a:t>up </a:t>
            </a:r>
            <a:r>
              <a:rPr lang="en-US" sz="3200" dirty="0" smtClean="0">
                <a:solidFill>
                  <a:srgbClr val="0070C0"/>
                </a:solidFill>
              </a:rPr>
              <a:t>notes</a:t>
            </a:r>
            <a:br>
              <a:rPr lang="en-US" sz="3200" dirty="0" smtClean="0">
                <a:solidFill>
                  <a:srgbClr val="0070C0"/>
                </a:solidFill>
              </a:rPr>
            </a:br>
            <a:r>
              <a:rPr lang="en-US" sz="3200" dirty="0" smtClean="0">
                <a:solidFill>
                  <a:srgbClr val="0070C0"/>
                </a:solidFill>
              </a:rPr>
              <a:t>-Take out your HW to be stamped</a:t>
            </a:r>
            <a:endParaRPr lang="en-US" sz="3200" dirty="0">
              <a:solidFill>
                <a:srgbClr val="00B050"/>
              </a:solidFill>
            </a:endParaRPr>
          </a:p>
        </p:txBody>
      </p:sp>
      <p:sp>
        <p:nvSpPr>
          <p:cNvPr id="5" name="Content Placeholder 4"/>
          <p:cNvSpPr>
            <a:spLocks noGrp="1"/>
          </p:cNvSpPr>
          <p:nvPr>
            <p:ph idx="1"/>
          </p:nvPr>
        </p:nvSpPr>
        <p:spPr>
          <a:xfrm>
            <a:off x="0" y="8561"/>
            <a:ext cx="7556500" cy="827088"/>
          </a:xfrm>
        </p:spPr>
        <p:txBody>
          <a:bodyPr>
            <a:noAutofit/>
          </a:bodyPr>
          <a:lstStyle/>
          <a:p>
            <a:pPr marL="0" indent="0" algn="ctr">
              <a:buNone/>
            </a:pPr>
            <a:r>
              <a:rPr lang="en-US" sz="5400" b="1" dirty="0" smtClean="0">
                <a:solidFill>
                  <a:srgbClr val="FF0000"/>
                </a:solidFill>
              </a:rPr>
              <a:t>WARM UP</a:t>
            </a:r>
          </a:p>
        </p:txBody>
      </p:sp>
      <p:sp>
        <p:nvSpPr>
          <p:cNvPr id="7" name="TextBox 6"/>
          <p:cNvSpPr txBox="1"/>
          <p:nvPr/>
        </p:nvSpPr>
        <p:spPr>
          <a:xfrm>
            <a:off x="0" y="623102"/>
            <a:ext cx="8174892" cy="6001643"/>
          </a:xfrm>
          <a:prstGeom prst="rect">
            <a:avLst/>
          </a:prstGeom>
          <a:noFill/>
        </p:spPr>
        <p:txBody>
          <a:bodyPr wrap="square" rtlCol="0">
            <a:spAutoFit/>
          </a:bodyPr>
          <a:lstStyle/>
          <a:p>
            <a:r>
              <a:rPr lang="en-US" sz="3200" dirty="0" smtClean="0">
                <a:solidFill>
                  <a:srgbClr val="FF0000"/>
                </a:solidFill>
              </a:rPr>
              <a:t>The </a:t>
            </a:r>
            <a:r>
              <a:rPr lang="en-US" sz="3200" dirty="0">
                <a:solidFill>
                  <a:srgbClr val="FF0000"/>
                </a:solidFill>
              </a:rPr>
              <a:t>area of Ms. Santos’s classroom is x</a:t>
            </a:r>
            <a:r>
              <a:rPr lang="en-US" sz="3200" baseline="30000" dirty="0">
                <a:solidFill>
                  <a:srgbClr val="FF0000"/>
                </a:solidFill>
              </a:rPr>
              <a:t>2</a:t>
            </a:r>
            <a:r>
              <a:rPr lang="en-US" sz="3200" dirty="0">
                <a:solidFill>
                  <a:srgbClr val="FF0000"/>
                </a:solidFill>
              </a:rPr>
              <a:t> – 9x + 14. She wants to put down a rug to cover the entire </a:t>
            </a:r>
            <a:r>
              <a:rPr lang="en-US" sz="3200" dirty="0" smtClean="0">
                <a:solidFill>
                  <a:srgbClr val="FF0000"/>
                </a:solidFill>
              </a:rPr>
              <a:t>floor.</a:t>
            </a:r>
          </a:p>
          <a:p>
            <a:pPr marL="514350" indent="-514350">
              <a:buFont typeface="+mj-lt"/>
              <a:buAutoNum type="arabicPeriod"/>
            </a:pPr>
            <a:r>
              <a:rPr lang="en-US" sz="3200" dirty="0" smtClean="0">
                <a:solidFill>
                  <a:srgbClr val="FF0000"/>
                </a:solidFill>
              </a:rPr>
              <a:t>Find </a:t>
            </a:r>
            <a:r>
              <a:rPr lang="en-US" sz="3200" dirty="0">
                <a:solidFill>
                  <a:srgbClr val="FF0000"/>
                </a:solidFill>
              </a:rPr>
              <a:t>the dimensions </a:t>
            </a:r>
            <a:r>
              <a:rPr lang="en-US" sz="3200" dirty="0" smtClean="0">
                <a:solidFill>
                  <a:srgbClr val="FF0000"/>
                </a:solidFill>
              </a:rPr>
              <a:t>of the rug. </a:t>
            </a:r>
            <a:r>
              <a:rPr lang="en-US" sz="2800" dirty="0" smtClean="0">
                <a:solidFill>
                  <a:srgbClr val="FF0000"/>
                </a:solidFill>
              </a:rPr>
              <a:t>(Hint: Factor!) </a:t>
            </a:r>
            <a:endParaRPr lang="en-US" sz="3200" dirty="0" smtClean="0">
              <a:solidFill>
                <a:srgbClr val="FF0000"/>
              </a:solidFill>
            </a:endParaRPr>
          </a:p>
          <a:p>
            <a:pPr marL="514350" indent="-514350">
              <a:buFont typeface="+mj-lt"/>
              <a:buAutoNum type="arabicPeriod"/>
            </a:pPr>
            <a:endParaRPr lang="en-US" sz="3200" dirty="0">
              <a:solidFill>
                <a:srgbClr val="FF0000"/>
              </a:solidFill>
            </a:endParaRPr>
          </a:p>
          <a:p>
            <a:pPr marL="514350" indent="-514350">
              <a:buFont typeface="+mj-lt"/>
              <a:buAutoNum type="arabicPeriod"/>
            </a:pPr>
            <a:endParaRPr lang="en-US" sz="3200" dirty="0" smtClean="0">
              <a:solidFill>
                <a:srgbClr val="FF0000"/>
              </a:solidFill>
            </a:endParaRPr>
          </a:p>
          <a:p>
            <a:pPr marL="514350" indent="-514350">
              <a:buFont typeface="+mj-lt"/>
              <a:buAutoNum type="arabicPeriod"/>
            </a:pPr>
            <a:endParaRPr lang="en-US" sz="3200" dirty="0">
              <a:solidFill>
                <a:srgbClr val="FF0000"/>
              </a:solidFill>
            </a:endParaRPr>
          </a:p>
          <a:p>
            <a:pPr marL="514350" indent="-514350">
              <a:buFont typeface="+mj-lt"/>
              <a:buAutoNum type="arabicPeriod"/>
            </a:pPr>
            <a:r>
              <a:rPr lang="en-US" sz="3200" dirty="0" smtClean="0">
                <a:solidFill>
                  <a:srgbClr val="FF0000"/>
                </a:solidFill>
              </a:rPr>
              <a:t>Find the perimeter of the rug.</a:t>
            </a:r>
          </a:p>
          <a:p>
            <a:pPr marL="514350" indent="-514350">
              <a:buFont typeface="+mj-lt"/>
              <a:buAutoNum type="arabicPeriod"/>
            </a:pPr>
            <a:endParaRPr lang="en-US" sz="3200" dirty="0">
              <a:solidFill>
                <a:srgbClr val="FF0000"/>
              </a:solidFill>
            </a:endParaRPr>
          </a:p>
          <a:p>
            <a:pPr marL="514350" indent="-514350">
              <a:buFont typeface="+mj-lt"/>
              <a:buAutoNum type="arabicPeriod"/>
            </a:pPr>
            <a:endParaRPr lang="en-US" sz="3200" dirty="0" smtClean="0">
              <a:solidFill>
                <a:srgbClr val="FF0000"/>
              </a:solidFill>
            </a:endParaRPr>
          </a:p>
          <a:p>
            <a:pPr marL="514350" indent="-514350">
              <a:buFont typeface="+mj-lt"/>
              <a:buAutoNum type="arabicPeriod"/>
            </a:pPr>
            <a:endParaRPr lang="en-US" sz="3200" dirty="0">
              <a:solidFill>
                <a:srgbClr val="FF0000"/>
              </a:solidFill>
            </a:endParaRPr>
          </a:p>
          <a:p>
            <a:pPr marL="514350" indent="-514350">
              <a:buFont typeface="+mj-lt"/>
              <a:buAutoNum type="arabicPeriod"/>
            </a:pPr>
            <a:r>
              <a:rPr lang="en-US" sz="3200" dirty="0" smtClean="0">
                <a:solidFill>
                  <a:srgbClr val="FF0000"/>
                </a:solidFill>
              </a:rPr>
              <a:t>Update TOC.</a:t>
            </a:r>
            <a:endParaRPr lang="en-US" sz="3200" dirty="0">
              <a:solidFill>
                <a:srgbClr val="FF0000"/>
              </a:solidFill>
            </a:endParaRPr>
          </a:p>
        </p:txBody>
      </p:sp>
    </p:spTree>
    <p:extLst>
      <p:ext uri="{BB962C8B-B14F-4D97-AF65-F5344CB8AC3E}">
        <p14:creationId xmlns:p14="http://schemas.microsoft.com/office/powerpoint/2010/main" val="2712139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608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534470"/>
            <a:ext cx="10299535" cy="1400530"/>
          </a:xfrm>
        </p:spPr>
        <p:txBody>
          <a:bodyPr/>
          <a:lstStyle/>
          <a:p>
            <a:r>
              <a:rPr lang="en-US" dirty="0" smtClean="0"/>
              <a:t>Partner </a:t>
            </a:r>
            <a:r>
              <a:rPr lang="en-US" dirty="0"/>
              <a:t>Practice –</a:t>
            </a:r>
            <a:r>
              <a:rPr lang="en-US" dirty="0" smtClean="0"/>
              <a:t> Board Game (3</a:t>
            </a:r>
            <a:r>
              <a:rPr lang="en-US" baseline="30000" dirty="0" smtClean="0"/>
              <a:t>rd</a:t>
            </a:r>
            <a:r>
              <a:rPr lang="en-US" dirty="0" smtClean="0"/>
              <a:t> Period)</a:t>
            </a:r>
            <a:endParaRPr lang="en-US" dirty="0"/>
          </a:p>
        </p:txBody>
      </p:sp>
      <p:sp>
        <p:nvSpPr>
          <p:cNvPr id="3" name="Content Placeholder 2"/>
          <p:cNvSpPr>
            <a:spLocks noGrp="1"/>
          </p:cNvSpPr>
          <p:nvPr>
            <p:ph idx="1"/>
          </p:nvPr>
        </p:nvSpPr>
        <p:spPr>
          <a:xfrm>
            <a:off x="436098" y="2065797"/>
            <a:ext cx="11240087" cy="4195481"/>
          </a:xfrm>
        </p:spPr>
        <p:txBody>
          <a:bodyPr>
            <a:normAutofit lnSpcReduction="10000"/>
          </a:bodyPr>
          <a:lstStyle/>
          <a:p>
            <a:r>
              <a:rPr lang="en-US" sz="3200" dirty="0" smtClean="0"/>
              <a:t>Send 1 person from your team to get a board game, dice and questions for your table.</a:t>
            </a:r>
          </a:p>
          <a:p>
            <a:r>
              <a:rPr lang="en-US" sz="3200" dirty="0" smtClean="0"/>
              <a:t>It’s you and your elbow partner vs. the pair across from you in your team. Take turns with the questions. If your team gets it right, roll the dice and move forward that many spaces. If you get it wrong, the other team has to try the same problem. </a:t>
            </a:r>
          </a:p>
          <a:p>
            <a:r>
              <a:rPr lang="en-US" sz="3200" dirty="0" smtClean="0"/>
              <a:t>First team to the finish line wins!</a:t>
            </a:r>
          </a:p>
          <a:p>
            <a:r>
              <a:rPr lang="en-US" sz="3200" dirty="0" smtClean="0"/>
              <a:t>Do NOT write on the questions sheet! Show your work on loose leaf</a:t>
            </a:r>
            <a:r>
              <a:rPr lang="en-US" sz="3200" dirty="0"/>
              <a:t>.</a:t>
            </a:r>
          </a:p>
          <a:p>
            <a:pPr marL="457200" lvl="1" indent="0">
              <a:buNone/>
            </a:pPr>
            <a:endParaRPr lang="en-US" sz="3000" dirty="0" smtClean="0"/>
          </a:p>
        </p:txBody>
      </p:sp>
      <p:sp>
        <p:nvSpPr>
          <p:cNvPr id="4" name="Rectangle 3"/>
          <p:cNvSpPr/>
          <p:nvPr/>
        </p:nvSpPr>
        <p:spPr>
          <a:xfrm>
            <a:off x="152400" y="152400"/>
            <a:ext cx="12039600" cy="6471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8421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solidFill>
        </p:spPr>
        <p:txBody>
          <a:bodyPr/>
          <a:lstStyle/>
          <a:p>
            <a:r>
              <a:rPr lang="en-US" dirty="0" smtClean="0"/>
              <a:t>#5 Solving Quadratics by Factoring</a:t>
            </a:r>
            <a:endParaRPr lang="en-US" dirty="0"/>
          </a:p>
        </p:txBody>
      </p:sp>
    </p:spTree>
    <p:extLst>
      <p:ext uri="{BB962C8B-B14F-4D97-AF65-F5344CB8AC3E}">
        <p14:creationId xmlns:p14="http://schemas.microsoft.com/office/powerpoint/2010/main" val="3143529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Launch</a:t>
            </a:r>
            <a:r>
              <a:rPr lang="en-US" sz="6000" b="1" dirty="0" smtClean="0"/>
              <a:t>:</a:t>
            </a:r>
            <a:endParaRPr lang="en-US" sz="6000" b="1" dirty="0"/>
          </a:p>
        </p:txBody>
      </p:sp>
      <p:sp>
        <p:nvSpPr>
          <p:cNvPr id="3" name="Content Placeholder 2"/>
          <p:cNvSpPr>
            <a:spLocks noGrp="1"/>
          </p:cNvSpPr>
          <p:nvPr>
            <p:ph idx="1"/>
          </p:nvPr>
        </p:nvSpPr>
        <p:spPr>
          <a:xfrm>
            <a:off x="365760" y="1350498"/>
            <a:ext cx="11507372" cy="5050302"/>
          </a:xfrm>
        </p:spPr>
        <p:txBody>
          <a:bodyPr>
            <a:normAutofit/>
          </a:bodyPr>
          <a:lstStyle/>
          <a:p>
            <a:r>
              <a:rPr lang="en-US" dirty="0" smtClean="0"/>
              <a:t>So we’ve been learning to factor quadratics…Why?</a:t>
            </a:r>
            <a:r>
              <a:rPr lang="en-US" dirty="0"/>
              <a:t> </a:t>
            </a:r>
            <a:endParaRPr lang="en-US" dirty="0" smtClean="0"/>
          </a:p>
          <a:p>
            <a:r>
              <a:rPr lang="en-US" dirty="0" smtClean="0"/>
              <a:t>What purpose does factoring solve?</a:t>
            </a:r>
          </a:p>
          <a:p>
            <a:endParaRPr lang="en-US" dirty="0"/>
          </a:p>
          <a:p>
            <a:r>
              <a:rPr lang="en-US" dirty="0" smtClean="0"/>
              <a:t>Look at the following problem: Bill throws a ball up in the air. The path of the ball can be represented by the quadratic function </a:t>
            </a:r>
            <a:r>
              <a:rPr lang="en-US" dirty="0" smtClean="0">
                <a:solidFill>
                  <a:schemeClr val="accent1"/>
                </a:solidFill>
              </a:rPr>
              <a:t>h = -16t</a:t>
            </a:r>
            <a:r>
              <a:rPr lang="en-US" baseline="30000" dirty="0" smtClean="0">
                <a:solidFill>
                  <a:schemeClr val="accent1"/>
                </a:solidFill>
              </a:rPr>
              <a:t>2</a:t>
            </a:r>
            <a:r>
              <a:rPr lang="en-US" dirty="0" smtClean="0">
                <a:solidFill>
                  <a:schemeClr val="accent1"/>
                </a:solidFill>
              </a:rPr>
              <a:t> + 80t + 96</a:t>
            </a:r>
            <a:r>
              <a:rPr lang="en-US" dirty="0" smtClean="0"/>
              <a:t>, where h represents height and t represents time.</a:t>
            </a:r>
          </a:p>
          <a:p>
            <a:pPr marL="0" indent="0">
              <a:buNone/>
            </a:pPr>
            <a:endParaRPr lang="en-US" dirty="0"/>
          </a:p>
          <a:p>
            <a:pPr marL="0" indent="0">
              <a:buNone/>
            </a:pPr>
            <a:r>
              <a:rPr lang="en-US" dirty="0" smtClean="0"/>
              <a:t>	What time does the ball hit the ground?</a:t>
            </a:r>
          </a:p>
        </p:txBody>
      </p:sp>
    </p:spTree>
    <p:extLst>
      <p:ext uri="{BB962C8B-B14F-4D97-AF65-F5344CB8AC3E}">
        <p14:creationId xmlns:p14="http://schemas.microsoft.com/office/powerpoint/2010/main" val="51889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534470"/>
            <a:ext cx="9404723" cy="1400530"/>
          </a:xfrm>
        </p:spPr>
        <p:txBody>
          <a:bodyPr/>
          <a:lstStyle/>
          <a:p>
            <a:r>
              <a:rPr lang="en-US" dirty="0" smtClean="0"/>
              <a:t>Solving Quadratic Functions by Factoring</a:t>
            </a:r>
            <a:endParaRPr lang="en-US" dirty="0"/>
          </a:p>
        </p:txBody>
      </p:sp>
      <p:sp>
        <p:nvSpPr>
          <p:cNvPr id="3" name="Content Placeholder 2"/>
          <p:cNvSpPr>
            <a:spLocks noGrp="1"/>
          </p:cNvSpPr>
          <p:nvPr>
            <p:ph idx="1"/>
          </p:nvPr>
        </p:nvSpPr>
        <p:spPr>
          <a:xfrm>
            <a:off x="838200" y="1825625"/>
            <a:ext cx="10515600" cy="2338412"/>
          </a:xfrm>
        </p:spPr>
        <p:txBody>
          <a:bodyPr>
            <a:normAutofit/>
          </a:bodyPr>
          <a:lstStyle/>
          <a:p>
            <a:pPr marL="0" indent="0">
              <a:buNone/>
            </a:pPr>
            <a:r>
              <a:rPr lang="en-US" sz="3200" dirty="0" smtClean="0"/>
              <a:t>We can use factoring to solve quadratic equations (find when the equation = 0)</a:t>
            </a:r>
          </a:p>
        </p:txBody>
      </p:sp>
    </p:spTree>
    <p:extLst>
      <p:ext uri="{BB962C8B-B14F-4D97-AF65-F5344CB8AC3E}">
        <p14:creationId xmlns:p14="http://schemas.microsoft.com/office/powerpoint/2010/main" val="197894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Vocabulary!</a:t>
            </a:r>
            <a:endParaRPr lang="en-US" sz="7200" b="1" dirty="0"/>
          </a:p>
        </p:txBody>
      </p:sp>
      <p:sp>
        <p:nvSpPr>
          <p:cNvPr id="3" name="Content Placeholder 2"/>
          <p:cNvSpPr>
            <a:spLocks noGrp="1"/>
          </p:cNvSpPr>
          <p:nvPr>
            <p:ph idx="1"/>
          </p:nvPr>
        </p:nvSpPr>
        <p:spPr/>
        <p:txBody>
          <a:bodyPr>
            <a:normAutofit/>
          </a:bodyPr>
          <a:lstStyle/>
          <a:p>
            <a:r>
              <a:rPr lang="en-US" sz="4800" dirty="0" smtClean="0">
                <a:solidFill>
                  <a:srgbClr val="00B050"/>
                </a:solidFill>
              </a:rPr>
              <a:t>Roots: </a:t>
            </a:r>
            <a:r>
              <a:rPr lang="en-US" sz="4800" dirty="0" smtClean="0"/>
              <a:t>the solutions of a function, the x-intercepts of a function, also called zeros</a:t>
            </a:r>
          </a:p>
          <a:p>
            <a:pPr lvl="1"/>
            <a:r>
              <a:rPr lang="en-US" sz="4400" dirty="0" smtClean="0">
                <a:solidFill>
                  <a:srgbClr val="00B050"/>
                </a:solidFill>
              </a:rPr>
              <a:t>Roots = Zeros = X-Intercepts = Solutions</a:t>
            </a:r>
            <a:endParaRPr lang="en-US" sz="4400" dirty="0">
              <a:solidFill>
                <a:srgbClr val="00B050"/>
              </a:solidFill>
            </a:endParaRPr>
          </a:p>
        </p:txBody>
      </p:sp>
    </p:spTree>
    <p:extLst>
      <p:ext uri="{BB962C8B-B14F-4D97-AF65-F5344CB8AC3E}">
        <p14:creationId xmlns:p14="http://schemas.microsoft.com/office/powerpoint/2010/main" val="306123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Quadratic Equations by Factoring</a:t>
            </a:r>
            <a:endParaRPr lang="en-US" dirty="0"/>
          </a:p>
        </p:txBody>
      </p:sp>
      <p:sp>
        <p:nvSpPr>
          <p:cNvPr id="3" name="Content Placeholder 2"/>
          <p:cNvSpPr>
            <a:spLocks noGrp="1"/>
          </p:cNvSpPr>
          <p:nvPr>
            <p:ph idx="1"/>
          </p:nvPr>
        </p:nvSpPr>
        <p:spPr>
          <a:xfrm>
            <a:off x="119763" y="1614721"/>
            <a:ext cx="7319471" cy="1560279"/>
          </a:xfrm>
        </p:spPr>
        <p:txBody>
          <a:bodyPr>
            <a:normAutofit/>
          </a:bodyPr>
          <a:lstStyle/>
          <a:p>
            <a:pPr marL="0" indent="0">
              <a:buNone/>
            </a:pPr>
            <a:r>
              <a:rPr lang="en-US" sz="3200" u="sng" dirty="0"/>
              <a:t>STEPS TO SOLVING QUADRATICS BY FACTORING:</a:t>
            </a:r>
            <a:endParaRPr lang="en-US" sz="3200" dirty="0"/>
          </a:p>
          <a:p>
            <a:pPr marL="514350" indent="-514350">
              <a:buFont typeface="+mj-lt"/>
              <a:buAutoNum type="arabicPeriod"/>
            </a:pPr>
            <a:r>
              <a:rPr lang="en-US" sz="3200" dirty="0" smtClean="0"/>
              <a:t>Set </a:t>
            </a:r>
            <a:r>
              <a:rPr lang="en-US" sz="3200" dirty="0"/>
              <a:t>the equation equal to </a:t>
            </a:r>
            <a:r>
              <a:rPr lang="en-US" sz="3200" dirty="0" smtClean="0"/>
              <a:t>zero.</a:t>
            </a:r>
            <a:endParaRPr lang="en-US" sz="3200" dirty="0"/>
          </a:p>
        </p:txBody>
      </p:sp>
      <p:sp>
        <p:nvSpPr>
          <p:cNvPr id="4" name="Rectangle 3"/>
          <p:cNvSpPr/>
          <p:nvPr/>
        </p:nvSpPr>
        <p:spPr>
          <a:xfrm>
            <a:off x="6995860" y="1614721"/>
            <a:ext cx="4339650" cy="477054"/>
          </a:xfrm>
          <a:prstGeom prst="rect">
            <a:avLst/>
          </a:prstGeom>
        </p:spPr>
        <p:txBody>
          <a:bodyPr wrap="none">
            <a:spAutoFit/>
          </a:bodyPr>
          <a:lstStyle/>
          <a:p>
            <a:r>
              <a:rPr lang="en-US" sz="2500" dirty="0">
                <a:latin typeface="Calibri Light" panose="020F0302020204030204" pitchFamily="34" charset="0"/>
                <a:ea typeface="Times New Roman" panose="02020603050405020304" pitchFamily="18" charset="0"/>
                <a:cs typeface="Times New Roman" panose="02020603050405020304" pitchFamily="18" charset="0"/>
              </a:rPr>
              <a:t>1.)   Find the roots:  x</a:t>
            </a:r>
            <a:r>
              <a:rPr lang="en-US" sz="2500" baseline="30000" dirty="0">
                <a:latin typeface="Calibri Light" panose="020F0302020204030204" pitchFamily="34" charset="0"/>
                <a:ea typeface="Times New Roman" panose="02020603050405020304" pitchFamily="18" charset="0"/>
                <a:cs typeface="Times New Roman" panose="02020603050405020304" pitchFamily="18" charset="0"/>
              </a:rPr>
              <a:t>2</a:t>
            </a:r>
            <a:r>
              <a:rPr lang="en-US" sz="2500" dirty="0">
                <a:latin typeface="Calibri Light" panose="020F0302020204030204" pitchFamily="34" charset="0"/>
                <a:ea typeface="Times New Roman" panose="02020603050405020304" pitchFamily="18" charset="0"/>
                <a:cs typeface="Times New Roman" panose="02020603050405020304" pitchFamily="18" charset="0"/>
              </a:rPr>
              <a:t> + 4x – </a:t>
            </a:r>
            <a:r>
              <a:rPr lang="en-US" sz="2500" dirty="0" smtClean="0">
                <a:latin typeface="Calibri Light" panose="020F0302020204030204" pitchFamily="34" charset="0"/>
                <a:ea typeface="Times New Roman" panose="02020603050405020304" pitchFamily="18" charset="0"/>
                <a:cs typeface="Times New Roman" panose="02020603050405020304" pitchFamily="18" charset="0"/>
              </a:rPr>
              <a:t>12 </a:t>
            </a:r>
            <a:r>
              <a:rPr lang="en-US" dirty="0">
                <a:latin typeface="Calibri Light" panose="020F0302020204030204" pitchFamily="34" charset="0"/>
                <a:ea typeface="Times New Roman" panose="02020603050405020304" pitchFamily="18" charset="0"/>
                <a:cs typeface="Times New Roman" panose="02020603050405020304" pitchFamily="18" charset="0"/>
              </a:rPr>
              <a:t>	</a:t>
            </a:r>
            <a:endParaRPr lang="en-US" dirty="0"/>
          </a:p>
        </p:txBody>
      </p:sp>
      <p:sp>
        <p:nvSpPr>
          <p:cNvPr id="5" name="TextBox 4"/>
          <p:cNvSpPr txBox="1"/>
          <p:nvPr/>
        </p:nvSpPr>
        <p:spPr>
          <a:xfrm>
            <a:off x="119763" y="3175000"/>
            <a:ext cx="6045200" cy="584775"/>
          </a:xfrm>
          <a:prstGeom prst="rect">
            <a:avLst/>
          </a:prstGeom>
          <a:noFill/>
        </p:spPr>
        <p:txBody>
          <a:bodyPr wrap="square" rtlCol="0">
            <a:spAutoFit/>
          </a:bodyPr>
          <a:lstStyle/>
          <a:p>
            <a:pPr marL="514350" indent="-514350">
              <a:buFont typeface="+mj-lt"/>
              <a:buAutoNum type="arabicPeriod" startAt="2"/>
            </a:pPr>
            <a:r>
              <a:rPr lang="en-US" sz="3200" dirty="0"/>
              <a:t>Factor the equation</a:t>
            </a:r>
            <a:r>
              <a:rPr lang="en-US" sz="3200" dirty="0" smtClean="0"/>
              <a:t>.</a:t>
            </a:r>
            <a:endParaRPr lang="en-US" sz="3200" dirty="0"/>
          </a:p>
        </p:txBody>
      </p:sp>
      <p:sp>
        <p:nvSpPr>
          <p:cNvPr id="6" name="Rectangle 5"/>
          <p:cNvSpPr/>
          <p:nvPr/>
        </p:nvSpPr>
        <p:spPr>
          <a:xfrm>
            <a:off x="119763" y="3759775"/>
            <a:ext cx="6096000" cy="1077218"/>
          </a:xfrm>
          <a:prstGeom prst="rect">
            <a:avLst/>
          </a:prstGeom>
        </p:spPr>
        <p:txBody>
          <a:bodyPr>
            <a:spAutoFit/>
          </a:bodyPr>
          <a:lstStyle/>
          <a:p>
            <a:pPr marL="514350" indent="-514350">
              <a:buFont typeface="+mj-lt"/>
              <a:buAutoNum type="arabicPeriod" startAt="3"/>
            </a:pPr>
            <a:r>
              <a:rPr lang="en-US" sz="3200" dirty="0"/>
              <a:t>Set each factor equal to zero (Set up two equations</a:t>
            </a:r>
            <a:r>
              <a:rPr lang="en-US" sz="3200" dirty="0" smtClean="0"/>
              <a:t>!)</a:t>
            </a:r>
            <a:endParaRPr lang="en-US" sz="3200" dirty="0"/>
          </a:p>
        </p:txBody>
      </p:sp>
      <p:sp>
        <p:nvSpPr>
          <p:cNvPr id="7" name="Rectangle 6"/>
          <p:cNvSpPr/>
          <p:nvPr/>
        </p:nvSpPr>
        <p:spPr>
          <a:xfrm>
            <a:off x="119763" y="4836993"/>
            <a:ext cx="6096000" cy="584775"/>
          </a:xfrm>
          <a:prstGeom prst="rect">
            <a:avLst/>
          </a:prstGeom>
        </p:spPr>
        <p:txBody>
          <a:bodyPr>
            <a:spAutoFit/>
          </a:bodyPr>
          <a:lstStyle/>
          <a:p>
            <a:pPr marL="514350" indent="-514350">
              <a:buFont typeface="+mj-lt"/>
              <a:buAutoNum type="arabicPeriod" startAt="4"/>
            </a:pPr>
            <a:r>
              <a:rPr lang="en-US" sz="3200" dirty="0"/>
              <a:t>Solve each equation</a:t>
            </a:r>
            <a:r>
              <a:rPr lang="en-US" sz="3200" dirty="0" smtClean="0"/>
              <a:t>.</a:t>
            </a:r>
            <a:endParaRPr lang="en-US" sz="3200" dirty="0"/>
          </a:p>
        </p:txBody>
      </p:sp>
      <p:sp>
        <p:nvSpPr>
          <p:cNvPr id="8" name="Rectangle 7"/>
          <p:cNvSpPr/>
          <p:nvPr/>
        </p:nvSpPr>
        <p:spPr>
          <a:xfrm>
            <a:off x="119763" y="5408899"/>
            <a:ext cx="6096000" cy="584775"/>
          </a:xfrm>
          <a:prstGeom prst="rect">
            <a:avLst/>
          </a:prstGeom>
        </p:spPr>
        <p:txBody>
          <a:bodyPr>
            <a:spAutoFit/>
          </a:bodyPr>
          <a:lstStyle/>
          <a:p>
            <a:pPr marL="514350" indent="-514350">
              <a:buFont typeface="+mj-lt"/>
              <a:buAutoNum type="arabicPeriod" startAt="5"/>
            </a:pPr>
            <a:r>
              <a:rPr lang="en-US" sz="3200" dirty="0"/>
              <a:t>List both your answers</a:t>
            </a:r>
            <a:r>
              <a:rPr lang="en-US" sz="3200" dirty="0" smtClean="0"/>
              <a:t>.</a:t>
            </a:r>
            <a:endParaRPr lang="en-US" sz="3200" dirty="0"/>
          </a:p>
        </p:txBody>
      </p:sp>
      <p:sp>
        <p:nvSpPr>
          <p:cNvPr id="9" name="Rectangle 8"/>
          <p:cNvSpPr/>
          <p:nvPr/>
        </p:nvSpPr>
        <p:spPr>
          <a:xfrm>
            <a:off x="119763" y="5914211"/>
            <a:ext cx="6096000" cy="584775"/>
          </a:xfrm>
          <a:prstGeom prst="rect">
            <a:avLst/>
          </a:prstGeom>
        </p:spPr>
        <p:txBody>
          <a:bodyPr>
            <a:spAutoFit/>
          </a:bodyPr>
          <a:lstStyle/>
          <a:p>
            <a:pPr marL="342900" indent="-342900">
              <a:buFont typeface="+mj-lt"/>
              <a:buAutoNum type="arabicPeriod" startAt="6"/>
            </a:pPr>
            <a:r>
              <a:rPr lang="en-US" sz="3200" dirty="0" smtClean="0"/>
              <a:t>  BOX </a:t>
            </a:r>
            <a:r>
              <a:rPr lang="en-US" sz="3200" dirty="0"/>
              <a:t>your final answer!</a:t>
            </a:r>
          </a:p>
        </p:txBody>
      </p:sp>
    </p:spTree>
    <p:extLst>
      <p:ext uri="{BB962C8B-B14F-4D97-AF65-F5344CB8AC3E}">
        <p14:creationId xmlns:p14="http://schemas.microsoft.com/office/powerpoint/2010/main" val="147492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Practice</a:t>
            </a:r>
            <a:endParaRPr lang="en-US" dirty="0"/>
          </a:p>
        </p:txBody>
      </p:sp>
      <p:sp>
        <p:nvSpPr>
          <p:cNvPr id="3" name="Content Placeholder 2"/>
          <p:cNvSpPr>
            <a:spLocks noGrp="1"/>
          </p:cNvSpPr>
          <p:nvPr>
            <p:ph idx="1"/>
          </p:nvPr>
        </p:nvSpPr>
        <p:spPr/>
        <p:txBody>
          <a:bodyPr/>
          <a:lstStyle/>
          <a:p>
            <a:pPr marL="0" indent="0">
              <a:buNone/>
            </a:pPr>
            <a:r>
              <a:rPr lang="en-US" sz="3200" dirty="0"/>
              <a:t>1</a:t>
            </a:r>
            <a:r>
              <a:rPr lang="en-US" sz="3200" dirty="0" smtClean="0"/>
              <a:t>.) </a:t>
            </a:r>
            <a:r>
              <a:rPr lang="en-US" sz="3200" dirty="0"/>
              <a:t>Find the zeroes:  x</a:t>
            </a:r>
            <a:r>
              <a:rPr lang="en-US" sz="3200" baseline="30000" dirty="0"/>
              <a:t>2</a:t>
            </a:r>
            <a:r>
              <a:rPr lang="en-US" sz="3200" dirty="0"/>
              <a:t> + 4x + 3 = </a:t>
            </a:r>
            <a:r>
              <a:rPr lang="en-US" sz="3200" dirty="0" smtClean="0"/>
              <a:t>0</a:t>
            </a:r>
          </a:p>
          <a:p>
            <a:pPr marL="0" indent="0">
              <a:buNone/>
            </a:pPr>
            <a:endParaRPr lang="en-US" sz="3200" dirty="0"/>
          </a:p>
          <a:p>
            <a:pPr marL="0" indent="0">
              <a:buNone/>
            </a:pPr>
            <a:r>
              <a:rPr lang="en-US" sz="3200" dirty="0"/>
              <a:t>2</a:t>
            </a:r>
            <a:r>
              <a:rPr lang="en-US" sz="3200" dirty="0" smtClean="0"/>
              <a:t>.)  </a:t>
            </a:r>
            <a:r>
              <a:rPr lang="en-US" sz="3200" dirty="0"/>
              <a:t>Solve:  c</a:t>
            </a:r>
            <a:r>
              <a:rPr lang="en-US" sz="3200" baseline="30000" dirty="0"/>
              <a:t>2</a:t>
            </a:r>
            <a:r>
              <a:rPr lang="en-US" sz="3200" dirty="0"/>
              <a:t> + 5c = 6	</a:t>
            </a:r>
            <a:endParaRPr lang="en-US" sz="3200" dirty="0" smtClean="0"/>
          </a:p>
          <a:p>
            <a:pPr marL="0" indent="0">
              <a:buNone/>
            </a:pPr>
            <a:endParaRPr lang="en-US" sz="3200" dirty="0"/>
          </a:p>
          <a:p>
            <a:pPr marL="0" indent="0">
              <a:buNone/>
            </a:pPr>
            <a:r>
              <a:rPr lang="en-US" sz="3200" dirty="0"/>
              <a:t>3</a:t>
            </a:r>
            <a:r>
              <a:rPr lang="en-US" sz="3200" dirty="0" smtClean="0"/>
              <a:t>.)  </a:t>
            </a:r>
            <a:r>
              <a:rPr lang="en-US" sz="3200" dirty="0"/>
              <a:t>Solve:  x</a:t>
            </a:r>
            <a:r>
              <a:rPr lang="en-US" sz="3200" baseline="30000" dirty="0"/>
              <a:t>2</a:t>
            </a:r>
            <a:r>
              <a:rPr lang="en-US" sz="3200" dirty="0"/>
              <a:t> – 3x = 28</a:t>
            </a:r>
          </a:p>
          <a:p>
            <a:pPr marL="0" indent="0">
              <a:buNone/>
            </a:pPr>
            <a:endParaRPr lang="en-US" dirty="0"/>
          </a:p>
        </p:txBody>
      </p:sp>
    </p:spTree>
    <p:extLst>
      <p:ext uri="{BB962C8B-B14F-4D97-AF65-F5344CB8AC3E}">
        <p14:creationId xmlns:p14="http://schemas.microsoft.com/office/powerpoint/2010/main" val="2602141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028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 Practice – Let’s Color!</a:t>
            </a:r>
            <a:endParaRPr lang="en-US" b="1" dirty="0"/>
          </a:p>
        </p:txBody>
      </p:sp>
      <p:sp>
        <p:nvSpPr>
          <p:cNvPr id="3" name="Content Placeholder 2"/>
          <p:cNvSpPr>
            <a:spLocks noGrp="1"/>
          </p:cNvSpPr>
          <p:nvPr>
            <p:ph idx="1"/>
          </p:nvPr>
        </p:nvSpPr>
        <p:spPr/>
        <p:txBody>
          <a:bodyPr>
            <a:normAutofit/>
          </a:bodyPr>
          <a:lstStyle/>
          <a:p>
            <a:r>
              <a:rPr lang="en-US" sz="3600" dirty="0" smtClean="0"/>
              <a:t>Find the x-intercepts of each of the 8 problems</a:t>
            </a:r>
          </a:p>
          <a:p>
            <a:r>
              <a:rPr lang="en-US" sz="3600" dirty="0" smtClean="0"/>
              <a:t>When you find the answer(s), find that number in the answer grid above and color it in!</a:t>
            </a:r>
          </a:p>
          <a:p>
            <a:r>
              <a:rPr lang="en-US" sz="3600" dirty="0" smtClean="0"/>
              <a:t>When you’ve colored in all answers, a bonus problem will be revealed. First 3 people to reveal the bonus problem AND solve it correctly, get 5 College Credits!</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32" y="0"/>
            <a:ext cx="10515600" cy="971306"/>
          </a:xfrm>
        </p:spPr>
        <p:txBody>
          <a:bodyPr/>
          <a:lstStyle/>
          <a:p>
            <a:pPr algn="ctr"/>
            <a:r>
              <a:rPr lang="en-US" b="1" dirty="0" smtClean="0"/>
              <a:t>Homework Questions?</a:t>
            </a:r>
            <a:endParaRPr lang="en-US" b="1" dirty="0"/>
          </a:p>
        </p:txBody>
      </p:sp>
    </p:spTree>
    <p:extLst>
      <p:ext uri="{BB962C8B-B14F-4D97-AF65-F5344CB8AC3E}">
        <p14:creationId xmlns:p14="http://schemas.microsoft.com/office/powerpoint/2010/main" val="1848052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blip>
          <a:stretch>
            <a:fillRect/>
          </a:stretch>
        </p:blipFill>
        <p:spPr>
          <a:xfrm>
            <a:off x="1" y="-1234273"/>
            <a:ext cx="12192000" cy="8092273"/>
          </a:xfrm>
          <a:prstGeom prst="rect">
            <a:avLst/>
          </a:prstGeom>
        </p:spPr>
      </p:pic>
      <p:sp>
        <p:nvSpPr>
          <p:cNvPr id="2" name="Title 1"/>
          <p:cNvSpPr>
            <a:spLocks noGrp="1"/>
          </p:cNvSpPr>
          <p:nvPr>
            <p:ph type="title"/>
          </p:nvPr>
        </p:nvSpPr>
        <p:spPr>
          <a:xfrm>
            <a:off x="377483" y="0"/>
            <a:ext cx="11437034" cy="1325563"/>
          </a:xfrm>
        </p:spPr>
        <p:txBody>
          <a:bodyPr>
            <a:noAutofit/>
          </a:bodyPr>
          <a:lstStyle/>
          <a:p>
            <a:r>
              <a:rPr lang="en-US" sz="5400" b="1" dirty="0" smtClean="0"/>
              <a:t>Team Practice Math Baseball – </a:t>
            </a:r>
            <a:br>
              <a:rPr lang="en-US" sz="5400" b="1" dirty="0" smtClean="0"/>
            </a:br>
            <a:r>
              <a:rPr lang="en-US" sz="5400" b="1" dirty="0" smtClean="0"/>
              <a:t>Santos University Students </a:t>
            </a:r>
            <a:r>
              <a:rPr lang="en-US" sz="5400" b="1" dirty="0" err="1" smtClean="0"/>
              <a:t>v.s</a:t>
            </a:r>
            <a:r>
              <a:rPr lang="en-US" sz="5400" b="1" dirty="0" smtClean="0"/>
              <a:t>. Ms. Santos</a:t>
            </a:r>
            <a:endParaRPr lang="en-US" sz="5400" b="1" dirty="0"/>
          </a:p>
        </p:txBody>
      </p:sp>
      <p:sp>
        <p:nvSpPr>
          <p:cNvPr id="3" name="Content Placeholder 2"/>
          <p:cNvSpPr>
            <a:spLocks noGrp="1"/>
          </p:cNvSpPr>
          <p:nvPr>
            <p:ph idx="1"/>
          </p:nvPr>
        </p:nvSpPr>
        <p:spPr/>
        <p:txBody>
          <a:bodyPr>
            <a:noAutofit/>
          </a:bodyPr>
          <a:lstStyle/>
          <a:p>
            <a:r>
              <a:rPr lang="en-US" sz="3600" dirty="0" smtClean="0"/>
              <a:t>Supplies Manager will help pass out whiteboards and dry erase markers. </a:t>
            </a:r>
          </a:p>
          <a:p>
            <a:r>
              <a:rPr lang="en-US" sz="3600" dirty="0" smtClean="0"/>
              <a:t>I will ask a question and everyone should work it out on their whiteboard. When I say so, everyone show your board.</a:t>
            </a:r>
          </a:p>
          <a:p>
            <a:r>
              <a:rPr lang="en-US" sz="3600" dirty="0" smtClean="0"/>
              <a:t>If most of you get it right (no more than 4 people get it wrong), you get a run. If 4 or more people get it wrong, you get a strike. Try to get 10 runs without striking out!</a:t>
            </a:r>
            <a:endParaRPr lang="en-US" sz="3600" dirty="0"/>
          </a:p>
        </p:txBody>
      </p:sp>
      <p:sp>
        <p:nvSpPr>
          <p:cNvPr id="5" name="Rectangle 4"/>
          <p:cNvSpPr/>
          <p:nvPr/>
        </p:nvSpPr>
        <p:spPr>
          <a:xfrm>
            <a:off x="187569" y="-1061218"/>
            <a:ext cx="11769969" cy="7760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959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buNone/>
            </a:pPr>
            <a:r>
              <a:rPr lang="en-US" dirty="0" smtClean="0"/>
              <a:t>HOMEWORK PACKET</a:t>
            </a:r>
          </a:p>
          <a:p>
            <a:r>
              <a:rPr lang="en-US" dirty="0" smtClean="0"/>
              <a:t>#3 Factoring Quadratics (Choose </a:t>
            </a:r>
            <a:r>
              <a:rPr lang="en-US" dirty="0" smtClean="0"/>
              <a:t>8)</a:t>
            </a:r>
            <a:endParaRPr lang="en-US" dirty="0" smtClean="0"/>
          </a:p>
          <a:p>
            <a:r>
              <a:rPr lang="en-US" dirty="0" smtClean="0"/>
              <a:t>#4 Solving Quadratics by Factoring (Choose 4)</a:t>
            </a:r>
            <a:endParaRPr lang="en-US" dirty="0"/>
          </a:p>
        </p:txBody>
      </p:sp>
    </p:spTree>
    <p:extLst>
      <p:ext uri="{BB962C8B-B14F-4D97-AF65-F5344CB8AC3E}">
        <p14:creationId xmlns:p14="http://schemas.microsoft.com/office/powerpoint/2010/main" val="3121668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76201"/>
            <a:ext cx="9404723" cy="889000"/>
          </a:xfrm>
        </p:spPr>
        <p:txBody>
          <a:bodyPr/>
          <a:lstStyle/>
          <a:p>
            <a:r>
              <a:rPr lang="en-US" b="1" u="sng" dirty="0" smtClean="0">
                <a:solidFill>
                  <a:schemeClr val="accent6">
                    <a:lumMod val="50000"/>
                  </a:schemeClr>
                </a:solidFill>
              </a:rPr>
              <a:t>Exit Ticket</a:t>
            </a:r>
            <a:endParaRPr lang="en-US" b="1" u="sng" dirty="0">
              <a:solidFill>
                <a:schemeClr val="accent6">
                  <a:lumMod val="50000"/>
                </a:schemeClr>
              </a:solidFill>
            </a:endParaRPr>
          </a:p>
        </p:txBody>
      </p:sp>
      <p:sp>
        <p:nvSpPr>
          <p:cNvPr id="3" name="Content Placeholder 2"/>
          <p:cNvSpPr>
            <a:spLocks noGrp="1"/>
          </p:cNvSpPr>
          <p:nvPr>
            <p:ph idx="1"/>
          </p:nvPr>
        </p:nvSpPr>
        <p:spPr>
          <a:xfrm>
            <a:off x="342900" y="1790700"/>
            <a:ext cx="11569700" cy="4800600"/>
          </a:xfrm>
        </p:spPr>
        <p:txBody>
          <a:bodyPr>
            <a:normAutofit/>
          </a:bodyPr>
          <a:lstStyle/>
          <a:p>
            <a:pPr marL="742950" indent="-742950">
              <a:buFont typeface="+mj-lt"/>
              <a:buAutoNum type="arabicPeriod"/>
            </a:pPr>
            <a:r>
              <a:rPr lang="en-US" sz="3600" dirty="0" smtClean="0">
                <a:solidFill>
                  <a:schemeClr val="accent6">
                    <a:lumMod val="50000"/>
                  </a:schemeClr>
                </a:solidFill>
              </a:rPr>
              <a:t>Ms</a:t>
            </a:r>
            <a:r>
              <a:rPr lang="en-US" sz="3600" dirty="0">
                <a:solidFill>
                  <a:schemeClr val="accent6">
                    <a:lumMod val="50000"/>
                  </a:schemeClr>
                </a:solidFill>
              </a:rPr>
              <a:t>. Santos solved the quadratic equation 4g</a:t>
            </a:r>
            <a:r>
              <a:rPr lang="en-US" sz="3600" baseline="30000" dirty="0">
                <a:solidFill>
                  <a:schemeClr val="accent6">
                    <a:lumMod val="50000"/>
                  </a:schemeClr>
                </a:solidFill>
              </a:rPr>
              <a:t>2</a:t>
            </a:r>
            <a:r>
              <a:rPr lang="en-US" sz="3600" dirty="0">
                <a:solidFill>
                  <a:schemeClr val="accent6">
                    <a:lumMod val="50000"/>
                  </a:schemeClr>
                </a:solidFill>
              </a:rPr>
              <a:t> – 4g </a:t>
            </a:r>
            <a:r>
              <a:rPr lang="en-US" sz="3600" dirty="0" smtClean="0">
                <a:solidFill>
                  <a:schemeClr val="accent6">
                    <a:lumMod val="50000"/>
                  </a:schemeClr>
                </a:solidFill>
              </a:rPr>
              <a:t>– 8 </a:t>
            </a:r>
            <a:r>
              <a:rPr lang="en-US" sz="3600" dirty="0">
                <a:solidFill>
                  <a:schemeClr val="accent6">
                    <a:lumMod val="50000"/>
                  </a:schemeClr>
                </a:solidFill>
              </a:rPr>
              <a:t>= 0 and got g = 4, -2 and 1</a:t>
            </a:r>
            <a:r>
              <a:rPr lang="en-US" sz="3600" dirty="0" smtClean="0">
                <a:solidFill>
                  <a:schemeClr val="accent6">
                    <a:lumMod val="50000"/>
                  </a:schemeClr>
                </a:solidFill>
              </a:rPr>
              <a:t>. Find </a:t>
            </a:r>
            <a:r>
              <a:rPr lang="en-US" sz="3600" dirty="0">
                <a:solidFill>
                  <a:schemeClr val="accent6">
                    <a:lumMod val="50000"/>
                  </a:schemeClr>
                </a:solidFill>
              </a:rPr>
              <a:t>her error and explain to her how to arrive at the correct </a:t>
            </a:r>
            <a:r>
              <a:rPr lang="en-US" sz="3600" dirty="0" smtClean="0">
                <a:solidFill>
                  <a:schemeClr val="accent6">
                    <a:lumMod val="50000"/>
                  </a:schemeClr>
                </a:solidFill>
              </a:rPr>
              <a:t>answer.</a:t>
            </a:r>
          </a:p>
          <a:p>
            <a:pPr marL="742950" indent="-742950">
              <a:buFont typeface="+mj-lt"/>
              <a:buAutoNum type="arabicPeriod"/>
            </a:pPr>
            <a:endParaRPr lang="en-US" sz="3600" dirty="0" smtClean="0">
              <a:solidFill>
                <a:schemeClr val="accent6">
                  <a:lumMod val="50000"/>
                </a:schemeClr>
              </a:solidFill>
            </a:endParaRPr>
          </a:p>
          <a:p>
            <a:pPr marL="742950" indent="-742950">
              <a:buFont typeface="+mj-lt"/>
              <a:buAutoNum type="arabicPeriod"/>
            </a:pPr>
            <a:r>
              <a:rPr lang="en-US" sz="3600" dirty="0" err="1" smtClean="0">
                <a:solidFill>
                  <a:schemeClr val="accent6">
                    <a:lumMod val="50000"/>
                  </a:schemeClr>
                </a:solidFill>
              </a:rPr>
              <a:t>Jerika</a:t>
            </a:r>
            <a:r>
              <a:rPr lang="en-US" sz="3600" dirty="0" smtClean="0">
                <a:solidFill>
                  <a:schemeClr val="accent6">
                    <a:lumMod val="50000"/>
                  </a:schemeClr>
                </a:solidFill>
              </a:rPr>
              <a:t> </a:t>
            </a:r>
            <a:r>
              <a:rPr lang="en-US" sz="3600" dirty="0">
                <a:solidFill>
                  <a:schemeClr val="accent6">
                    <a:lumMod val="50000"/>
                  </a:schemeClr>
                </a:solidFill>
              </a:rPr>
              <a:t>factored 4x</a:t>
            </a:r>
            <a:r>
              <a:rPr lang="en-US" sz="3600" baseline="30000" dirty="0">
                <a:solidFill>
                  <a:schemeClr val="accent6">
                    <a:lumMod val="50000"/>
                  </a:schemeClr>
                </a:solidFill>
              </a:rPr>
              <a:t>2</a:t>
            </a:r>
            <a:r>
              <a:rPr lang="en-US" sz="3600" dirty="0">
                <a:solidFill>
                  <a:schemeClr val="accent6">
                    <a:lumMod val="50000"/>
                  </a:schemeClr>
                </a:solidFill>
              </a:rPr>
              <a:t> – 49 and got 2x – 7. Find her error and explain how she can arrive at the correct answer</a:t>
            </a:r>
            <a:r>
              <a:rPr lang="en-US" sz="3600" dirty="0" smtClean="0">
                <a:solidFill>
                  <a:schemeClr val="accent6">
                    <a:lumMod val="50000"/>
                  </a:schemeClr>
                </a:solidFill>
              </a:rPr>
              <a:t>.</a:t>
            </a:r>
          </a:p>
          <a:p>
            <a:pPr marL="742950" indent="-742950">
              <a:buFont typeface="+mj-lt"/>
              <a:buAutoNum type="arabicPeriod"/>
            </a:pPr>
            <a:endParaRPr lang="en-US" sz="3600" dirty="0" smtClean="0">
              <a:solidFill>
                <a:schemeClr val="accent6">
                  <a:lumMod val="50000"/>
                </a:schemeClr>
              </a:solidFill>
            </a:endParaRPr>
          </a:p>
          <a:p>
            <a:pPr marL="742950" indent="-742950">
              <a:buFont typeface="+mj-lt"/>
              <a:buAutoNum type="arabicPeriod"/>
            </a:pPr>
            <a:r>
              <a:rPr lang="en-US" sz="3600" dirty="0" smtClean="0">
                <a:solidFill>
                  <a:schemeClr val="accent6">
                    <a:lumMod val="50000"/>
                  </a:schemeClr>
                </a:solidFill>
              </a:rPr>
              <a:t>Without </a:t>
            </a:r>
            <a:r>
              <a:rPr lang="en-US" sz="3600" dirty="0">
                <a:solidFill>
                  <a:schemeClr val="accent6">
                    <a:lumMod val="50000"/>
                  </a:schemeClr>
                </a:solidFill>
              </a:rPr>
              <a:t>graphing, find the x-intercepts of x</a:t>
            </a:r>
            <a:r>
              <a:rPr lang="en-US" sz="3600" baseline="30000" dirty="0">
                <a:solidFill>
                  <a:schemeClr val="accent6">
                    <a:lumMod val="50000"/>
                  </a:schemeClr>
                </a:solidFill>
              </a:rPr>
              <a:t>2</a:t>
            </a:r>
            <a:r>
              <a:rPr lang="en-US" sz="3600" dirty="0">
                <a:solidFill>
                  <a:schemeClr val="accent6">
                    <a:lumMod val="50000"/>
                  </a:schemeClr>
                </a:solidFill>
              </a:rPr>
              <a:t> – 14x = -</a:t>
            </a:r>
            <a:r>
              <a:rPr lang="en-US" sz="3600" dirty="0" smtClean="0">
                <a:solidFill>
                  <a:schemeClr val="accent6">
                    <a:lumMod val="50000"/>
                  </a:schemeClr>
                </a:solidFill>
              </a:rPr>
              <a:t>40</a:t>
            </a:r>
            <a:r>
              <a:rPr lang="en-US" sz="3600" dirty="0">
                <a:solidFill>
                  <a:schemeClr val="accent6">
                    <a:lumMod val="50000"/>
                  </a:schemeClr>
                </a:solidFill>
              </a:rPr>
              <a:t>.</a:t>
            </a:r>
          </a:p>
        </p:txBody>
      </p:sp>
      <p:sp>
        <p:nvSpPr>
          <p:cNvPr id="5" name="Rectangle 6"/>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9"/>
          <p:cNvSpPr>
            <a:spLocks noChangeArrowheads="1"/>
          </p:cNvSpPr>
          <p:nvPr/>
        </p:nvSpPr>
        <p:spPr bwMode="auto">
          <a:xfrm>
            <a:off x="152400" y="1066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0401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Polynomials &amp; Quadratics</a:t>
            </a:r>
            <a:endParaRPr lang="en-US" dirty="0"/>
          </a:p>
        </p:txBody>
      </p:sp>
      <p:sp>
        <p:nvSpPr>
          <p:cNvPr id="3" name="Subtitle 2"/>
          <p:cNvSpPr>
            <a:spLocks noGrp="1"/>
          </p:cNvSpPr>
          <p:nvPr>
            <p:ph type="subTitle" idx="1"/>
          </p:nvPr>
        </p:nvSpPr>
        <p:spPr/>
        <p:txBody>
          <a:bodyPr>
            <a:normAutofit/>
          </a:bodyPr>
          <a:lstStyle/>
          <a:p>
            <a:r>
              <a:rPr lang="en-US" dirty="0" smtClean="0"/>
              <a:t>#3 Factoring Quadratics - Special Cases </a:t>
            </a:r>
            <a:endParaRPr lang="en-US" dirty="0"/>
          </a:p>
          <a:p>
            <a:r>
              <a:rPr lang="en-US" dirty="0" smtClean="0"/>
              <a:t>#4 Solving Quadratics by Factoring</a:t>
            </a:r>
            <a:endParaRPr lang="en-US" dirty="0"/>
          </a:p>
        </p:txBody>
      </p:sp>
    </p:spTree>
    <p:extLst>
      <p:ext uri="{BB962C8B-B14F-4D97-AF65-F5344CB8AC3E}">
        <p14:creationId xmlns:p14="http://schemas.microsoft.com/office/powerpoint/2010/main" val="208566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#4 </a:t>
            </a:r>
            <a:r>
              <a:rPr lang="en-US" dirty="0"/>
              <a:t>Factoring </a:t>
            </a:r>
            <a:r>
              <a:rPr lang="en-US" dirty="0" smtClean="0"/>
              <a:t>Quadratics - Special Cases</a:t>
            </a:r>
            <a:endParaRPr lang="en-US" dirty="0"/>
          </a:p>
        </p:txBody>
      </p:sp>
    </p:spTree>
    <p:extLst>
      <p:ext uri="{BB962C8B-B14F-4D97-AF65-F5344CB8AC3E}">
        <p14:creationId xmlns:p14="http://schemas.microsoft.com/office/powerpoint/2010/main" val="164608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	</a:t>
            </a:r>
            <a:endParaRPr lang="en-US" dirty="0"/>
          </a:p>
        </p:txBody>
      </p:sp>
      <p:sp>
        <p:nvSpPr>
          <p:cNvPr id="3" name="Content Placeholder 2"/>
          <p:cNvSpPr>
            <a:spLocks noGrp="1"/>
          </p:cNvSpPr>
          <p:nvPr>
            <p:ph idx="1"/>
          </p:nvPr>
        </p:nvSpPr>
        <p:spPr>
          <a:xfrm>
            <a:off x="1103312" y="1620982"/>
            <a:ext cx="8946541" cy="4627417"/>
          </a:xfrm>
        </p:spPr>
        <p:txBody>
          <a:bodyPr>
            <a:normAutofit/>
          </a:bodyPr>
          <a:lstStyle/>
          <a:p>
            <a:pPr marL="0" indent="0">
              <a:buNone/>
            </a:pPr>
            <a:r>
              <a:rPr lang="en-US" sz="3200" dirty="0" smtClean="0"/>
              <a:t>Yesterday we learned about factoring quadratic expressions. Look at the expression below:</a:t>
            </a:r>
          </a:p>
          <a:p>
            <a:pPr marL="0" indent="0">
              <a:buNone/>
            </a:pPr>
            <a:r>
              <a:rPr lang="en-US" sz="3200" dirty="0" smtClean="0"/>
              <a:t>2X</a:t>
            </a:r>
            <a:r>
              <a:rPr lang="en-US" sz="3200" baseline="30000" dirty="0" smtClean="0"/>
              <a:t>2</a:t>
            </a:r>
            <a:r>
              <a:rPr lang="en-US" sz="3200" dirty="0" smtClean="0"/>
              <a:t> – 8x + 6</a:t>
            </a:r>
          </a:p>
          <a:p>
            <a:pPr marL="0" indent="0">
              <a:buNone/>
            </a:pPr>
            <a:endParaRPr lang="en-US" sz="3200" dirty="0"/>
          </a:p>
          <a:p>
            <a:pPr marL="0" indent="0">
              <a:buNone/>
            </a:pPr>
            <a:r>
              <a:rPr lang="en-US" sz="3200" dirty="0" smtClean="0"/>
              <a:t>Do you notice anything about the coefficients of the three terms?</a:t>
            </a:r>
            <a:endParaRPr lang="en-US" sz="3200" dirty="0"/>
          </a:p>
        </p:txBody>
      </p:sp>
    </p:spTree>
    <p:extLst>
      <p:ext uri="{BB962C8B-B14F-4D97-AF65-F5344CB8AC3E}">
        <p14:creationId xmlns:p14="http://schemas.microsoft.com/office/powerpoint/2010/main" val="741980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534470"/>
            <a:ext cx="9404723" cy="1400530"/>
          </a:xfrm>
        </p:spPr>
        <p:txBody>
          <a:bodyPr/>
          <a:lstStyle/>
          <a:p>
            <a:r>
              <a:rPr lang="en-US" b="1" dirty="0"/>
              <a:t>SPECIAL CASES CATEGORY: </a:t>
            </a:r>
            <a:r>
              <a:rPr lang="en-US" b="1" u="sng" dirty="0"/>
              <a:t>GCF</a:t>
            </a:r>
            <a:endParaRPr lang="en-US" dirty="0"/>
          </a:p>
        </p:txBody>
      </p:sp>
      <p:sp>
        <p:nvSpPr>
          <p:cNvPr id="3" name="Content Placeholder 2"/>
          <p:cNvSpPr>
            <a:spLocks noGrp="1"/>
          </p:cNvSpPr>
          <p:nvPr>
            <p:ph idx="1"/>
          </p:nvPr>
        </p:nvSpPr>
        <p:spPr/>
        <p:txBody>
          <a:bodyPr>
            <a:normAutofit/>
          </a:bodyPr>
          <a:lstStyle/>
          <a:p>
            <a:pPr marL="0" indent="0">
              <a:buNone/>
            </a:pPr>
            <a:r>
              <a:rPr lang="en-US" sz="3200" u="sng" dirty="0" smtClean="0"/>
              <a:t>Why </a:t>
            </a:r>
            <a:r>
              <a:rPr lang="en-US" sz="3200" u="sng" dirty="0"/>
              <a:t>pull out a GCF first?</a:t>
            </a:r>
            <a:endParaRPr lang="en-US" sz="3200" dirty="0"/>
          </a:p>
          <a:p>
            <a:pPr marL="0" lvl="0" indent="0">
              <a:buNone/>
            </a:pPr>
            <a:r>
              <a:rPr lang="en-US" sz="3200" dirty="0" smtClean="0"/>
              <a:t>If </a:t>
            </a:r>
            <a:r>
              <a:rPr lang="en-US" sz="3200" dirty="0"/>
              <a:t>there is a GCF, it will make the resulting </a:t>
            </a:r>
            <a:r>
              <a:rPr lang="en-US" sz="3200" dirty="0" smtClean="0"/>
              <a:t>polynomial much </a:t>
            </a:r>
            <a:r>
              <a:rPr lang="en-US" sz="3200" dirty="0"/>
              <a:t>easier to factor, if you pull it out first!</a:t>
            </a:r>
          </a:p>
          <a:p>
            <a:pPr marL="0" indent="0">
              <a:buNone/>
            </a:pPr>
            <a:endParaRPr lang="en-US" sz="3200" dirty="0"/>
          </a:p>
          <a:p>
            <a:pPr marL="0" indent="0">
              <a:buNone/>
            </a:pPr>
            <a:r>
              <a:rPr lang="en-US" sz="3200" dirty="0" smtClean="0"/>
              <a:t>*</a:t>
            </a:r>
            <a:r>
              <a:rPr lang="en-US" sz="3200" dirty="0"/>
              <a:t>First pull out the GCF. Then factor like normal!</a:t>
            </a:r>
          </a:p>
          <a:p>
            <a:endParaRPr lang="en-US" sz="3000" dirty="0" smtClean="0"/>
          </a:p>
        </p:txBody>
      </p:sp>
    </p:spTree>
    <p:extLst>
      <p:ext uri="{BB962C8B-B14F-4D97-AF65-F5344CB8AC3E}">
        <p14:creationId xmlns:p14="http://schemas.microsoft.com/office/powerpoint/2010/main" val="411584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534470"/>
            <a:ext cx="9404723" cy="1400530"/>
          </a:xfrm>
        </p:spPr>
        <p:txBody>
          <a:bodyPr/>
          <a:lstStyle/>
          <a:p>
            <a:r>
              <a:rPr lang="en-US" b="1" dirty="0"/>
              <a:t>SPECIAL CASES CATEGORY: </a:t>
            </a:r>
            <a:r>
              <a:rPr lang="en-US" b="1" u="sng" dirty="0"/>
              <a:t>GCF</a:t>
            </a:r>
            <a:endParaRPr lang="en-US" dirty="0"/>
          </a:p>
        </p:txBody>
      </p:sp>
      <p:sp>
        <p:nvSpPr>
          <p:cNvPr id="3" name="Content Placeholder 2"/>
          <p:cNvSpPr>
            <a:spLocks noGrp="1"/>
          </p:cNvSpPr>
          <p:nvPr>
            <p:ph idx="1"/>
          </p:nvPr>
        </p:nvSpPr>
        <p:spPr>
          <a:xfrm>
            <a:off x="645131" y="1638301"/>
            <a:ext cx="5044470" cy="4711878"/>
          </a:xfrm>
        </p:spPr>
        <p:txBody>
          <a:bodyPr>
            <a:normAutofit/>
          </a:bodyPr>
          <a:lstStyle/>
          <a:p>
            <a:pPr marL="0" indent="0">
              <a:buNone/>
            </a:pPr>
            <a:r>
              <a:rPr lang="en-US" sz="3200" b="1" dirty="0"/>
              <a:t>EXAMPLE PROBLEMS:	</a:t>
            </a:r>
          </a:p>
          <a:p>
            <a:pPr marL="0" indent="0">
              <a:buNone/>
            </a:pPr>
            <a:r>
              <a:rPr lang="en-US" sz="3200" b="1" dirty="0" smtClean="0"/>
              <a:t>1. </a:t>
            </a:r>
            <a:r>
              <a:rPr lang="en-US" sz="3200" dirty="0"/>
              <a:t>Factor:  2x</a:t>
            </a:r>
            <a:r>
              <a:rPr lang="en-US" sz="3200" baseline="30000" dirty="0"/>
              <a:t>2</a:t>
            </a:r>
            <a:r>
              <a:rPr lang="en-US" sz="3200" dirty="0"/>
              <a:t> -26x + 72</a:t>
            </a:r>
            <a:endParaRPr lang="en-US" sz="3200" dirty="0" smtClean="0"/>
          </a:p>
          <a:p>
            <a:pPr marL="0" indent="0">
              <a:buNone/>
            </a:pPr>
            <a:endParaRPr lang="en-US" sz="3000" dirty="0" smtClean="0"/>
          </a:p>
        </p:txBody>
      </p:sp>
      <p:sp>
        <p:nvSpPr>
          <p:cNvPr id="4" name="Content Placeholder 2"/>
          <p:cNvSpPr txBox="1">
            <a:spLocks/>
          </p:cNvSpPr>
          <p:nvPr/>
        </p:nvSpPr>
        <p:spPr>
          <a:xfrm>
            <a:off x="6807200" y="2154698"/>
            <a:ext cx="4660900" cy="41954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smtClean="0"/>
              <a:t>2. </a:t>
            </a:r>
            <a:r>
              <a:rPr lang="en-US" sz="3200" dirty="0" smtClean="0"/>
              <a:t>Factor:  3x</a:t>
            </a:r>
            <a:r>
              <a:rPr lang="en-US" sz="3200" baseline="30000" dirty="0" smtClean="0"/>
              <a:t>3</a:t>
            </a:r>
            <a:r>
              <a:rPr lang="en-US" sz="3200" dirty="0" smtClean="0"/>
              <a:t> - 30x</a:t>
            </a:r>
            <a:r>
              <a:rPr lang="en-US" sz="3200" baseline="30000" dirty="0" smtClean="0"/>
              <a:t>2</a:t>
            </a:r>
            <a:r>
              <a:rPr lang="en-US" sz="3200" dirty="0" smtClean="0"/>
              <a:t> + 72x</a:t>
            </a:r>
            <a:endParaRPr lang="en-US" sz="3000" dirty="0" smtClean="0"/>
          </a:p>
        </p:txBody>
      </p:sp>
    </p:spTree>
    <p:extLst>
      <p:ext uri="{BB962C8B-B14F-4D97-AF65-F5344CB8AC3E}">
        <p14:creationId xmlns:p14="http://schemas.microsoft.com/office/powerpoint/2010/main" val="207582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534470"/>
            <a:ext cx="11785600" cy="1400530"/>
          </a:xfrm>
        </p:spPr>
        <p:txBody>
          <a:bodyPr/>
          <a:lstStyle/>
          <a:p>
            <a:r>
              <a:rPr lang="en-US" b="1" dirty="0"/>
              <a:t>SPECIAL CASES CATEGORY: </a:t>
            </a:r>
            <a:r>
              <a:rPr lang="en-US" b="1" u="sng" dirty="0"/>
              <a:t>DIFFERENCE OF SQUARES</a:t>
            </a:r>
            <a:endParaRPr lang="en-US" dirty="0"/>
          </a:p>
        </p:txBody>
      </p:sp>
      <p:sp>
        <p:nvSpPr>
          <p:cNvPr id="3" name="Content Placeholder 2"/>
          <p:cNvSpPr>
            <a:spLocks noGrp="1"/>
          </p:cNvSpPr>
          <p:nvPr>
            <p:ph idx="1"/>
          </p:nvPr>
        </p:nvSpPr>
        <p:spPr/>
        <p:txBody>
          <a:bodyPr>
            <a:normAutofit/>
          </a:bodyPr>
          <a:lstStyle/>
          <a:p>
            <a:pPr marL="0" indent="0">
              <a:buNone/>
            </a:pPr>
            <a:r>
              <a:rPr lang="en-US" sz="3200" u="sng" dirty="0" smtClean="0"/>
              <a:t>What </a:t>
            </a:r>
            <a:r>
              <a:rPr lang="en-US" sz="3200" u="sng" dirty="0"/>
              <a:t>makes it a perfect square?</a:t>
            </a:r>
            <a:endParaRPr lang="en-US" sz="3200" dirty="0"/>
          </a:p>
          <a:p>
            <a:pPr marL="0" lvl="0" indent="0">
              <a:buNone/>
            </a:pPr>
            <a:r>
              <a:rPr lang="en-US" sz="3200" dirty="0"/>
              <a:t>1</a:t>
            </a:r>
            <a:r>
              <a:rPr lang="en-US" sz="3200" dirty="0" smtClean="0"/>
              <a:t>. </a:t>
            </a:r>
            <a:r>
              <a:rPr lang="en-US" sz="3200" dirty="0"/>
              <a:t>Both terms are ________________ ______________.</a:t>
            </a:r>
          </a:p>
          <a:p>
            <a:pPr marL="0" indent="0">
              <a:buNone/>
            </a:pPr>
            <a:r>
              <a:rPr lang="en-US" sz="3200" dirty="0" smtClean="0"/>
              <a:t>2</a:t>
            </a:r>
            <a:r>
              <a:rPr lang="en-US" sz="3200" dirty="0"/>
              <a:t>. There is no ___________________ term.</a:t>
            </a:r>
          </a:p>
          <a:p>
            <a:pPr marL="0" indent="0">
              <a:buNone/>
            </a:pPr>
            <a:r>
              <a:rPr lang="en-US" sz="3200" dirty="0" smtClean="0"/>
              <a:t>3</a:t>
            </a:r>
            <a:r>
              <a:rPr lang="en-US" sz="3200" dirty="0"/>
              <a:t>. There is a _____________________ sign.				</a:t>
            </a:r>
          </a:p>
          <a:p>
            <a:pPr marL="0" indent="0">
              <a:buNone/>
            </a:pPr>
            <a:endParaRPr lang="en-US" sz="3200" u="sng" dirty="0" smtClean="0"/>
          </a:p>
          <a:p>
            <a:pPr marL="0" indent="0">
              <a:buNone/>
            </a:pPr>
            <a:r>
              <a:rPr lang="en-US" sz="3200" u="sng" dirty="0" smtClean="0"/>
              <a:t>FORMULA:</a:t>
            </a:r>
            <a:endParaRPr lang="en-US" sz="3200" dirty="0"/>
          </a:p>
          <a:p>
            <a:endParaRPr lang="en-US" sz="3000" dirty="0" smtClean="0"/>
          </a:p>
        </p:txBody>
      </p:sp>
      <p:sp>
        <p:nvSpPr>
          <p:cNvPr id="4" name="TextBox 3"/>
          <p:cNvSpPr txBox="1"/>
          <p:nvPr/>
        </p:nvSpPr>
        <p:spPr>
          <a:xfrm>
            <a:off x="5562600" y="2184400"/>
            <a:ext cx="3390900" cy="707886"/>
          </a:xfrm>
          <a:prstGeom prst="rect">
            <a:avLst/>
          </a:prstGeom>
          <a:noFill/>
        </p:spPr>
        <p:txBody>
          <a:bodyPr wrap="square" rtlCol="0">
            <a:spAutoFit/>
          </a:bodyPr>
          <a:lstStyle/>
          <a:p>
            <a:r>
              <a:rPr lang="en-US" sz="4000" dirty="0">
                <a:solidFill>
                  <a:srgbClr val="00B050"/>
                </a:solidFill>
              </a:rPr>
              <a:t>perfect squares</a:t>
            </a:r>
          </a:p>
        </p:txBody>
      </p:sp>
      <p:sp>
        <p:nvSpPr>
          <p:cNvPr id="5" name="TextBox 4"/>
          <p:cNvSpPr txBox="1"/>
          <p:nvPr/>
        </p:nvSpPr>
        <p:spPr>
          <a:xfrm>
            <a:off x="3867150" y="2766248"/>
            <a:ext cx="3390900" cy="707886"/>
          </a:xfrm>
          <a:prstGeom prst="rect">
            <a:avLst/>
          </a:prstGeom>
          <a:noFill/>
        </p:spPr>
        <p:txBody>
          <a:bodyPr wrap="square" rtlCol="0">
            <a:spAutoFit/>
          </a:bodyPr>
          <a:lstStyle/>
          <a:p>
            <a:r>
              <a:rPr lang="en-US" sz="4000" dirty="0" smtClean="0">
                <a:solidFill>
                  <a:srgbClr val="00B050"/>
                </a:solidFill>
              </a:rPr>
              <a:t>middle (“b”)</a:t>
            </a:r>
            <a:endParaRPr lang="en-US" sz="4000" dirty="0">
              <a:solidFill>
                <a:srgbClr val="00B050"/>
              </a:solidFill>
            </a:endParaRPr>
          </a:p>
        </p:txBody>
      </p:sp>
      <p:sp>
        <p:nvSpPr>
          <p:cNvPr id="6" name="TextBox 5"/>
          <p:cNvSpPr txBox="1"/>
          <p:nvPr/>
        </p:nvSpPr>
        <p:spPr>
          <a:xfrm>
            <a:off x="4165600" y="3348095"/>
            <a:ext cx="1549400" cy="707886"/>
          </a:xfrm>
          <a:prstGeom prst="rect">
            <a:avLst/>
          </a:prstGeom>
          <a:noFill/>
        </p:spPr>
        <p:txBody>
          <a:bodyPr wrap="square" rtlCol="0">
            <a:spAutoFit/>
          </a:bodyPr>
          <a:lstStyle/>
          <a:p>
            <a:r>
              <a:rPr lang="en-US" sz="4000" dirty="0" smtClean="0">
                <a:solidFill>
                  <a:srgbClr val="00B050"/>
                </a:solidFill>
              </a:rPr>
              <a:t>minus</a:t>
            </a:r>
            <a:endParaRPr lang="en-US" sz="4000" dirty="0">
              <a:solidFill>
                <a:srgbClr val="00B050"/>
              </a:solidFill>
            </a:endParaRPr>
          </a:p>
        </p:txBody>
      </p:sp>
      <p:sp>
        <p:nvSpPr>
          <p:cNvPr id="7" name="TextBox 6"/>
          <p:cNvSpPr txBox="1"/>
          <p:nvPr/>
        </p:nvSpPr>
        <p:spPr>
          <a:xfrm>
            <a:off x="3244850" y="4511790"/>
            <a:ext cx="4997450" cy="707886"/>
          </a:xfrm>
          <a:prstGeom prst="rect">
            <a:avLst/>
          </a:prstGeom>
          <a:noFill/>
        </p:spPr>
        <p:txBody>
          <a:bodyPr wrap="square" rtlCol="0">
            <a:spAutoFit/>
          </a:bodyPr>
          <a:lstStyle/>
          <a:p>
            <a:r>
              <a:rPr lang="en-US" sz="4000" dirty="0">
                <a:solidFill>
                  <a:srgbClr val="7030A0"/>
                </a:solidFill>
              </a:rPr>
              <a:t>a</a:t>
            </a:r>
            <a:r>
              <a:rPr lang="en-US" sz="4000" baseline="30000" dirty="0" smtClean="0">
                <a:solidFill>
                  <a:srgbClr val="7030A0"/>
                </a:solidFill>
              </a:rPr>
              <a:t>2</a:t>
            </a:r>
            <a:r>
              <a:rPr lang="en-US" sz="4000" dirty="0" smtClean="0">
                <a:solidFill>
                  <a:srgbClr val="7030A0"/>
                </a:solidFill>
              </a:rPr>
              <a:t> – b</a:t>
            </a:r>
            <a:r>
              <a:rPr lang="en-US" sz="4000" baseline="30000" dirty="0">
                <a:solidFill>
                  <a:srgbClr val="7030A0"/>
                </a:solidFill>
              </a:rPr>
              <a:t>2</a:t>
            </a:r>
            <a:r>
              <a:rPr lang="en-US" sz="4000" dirty="0" smtClean="0">
                <a:solidFill>
                  <a:srgbClr val="7030A0"/>
                </a:solidFill>
              </a:rPr>
              <a:t> = (</a:t>
            </a:r>
            <a:r>
              <a:rPr lang="en-US" sz="4000" dirty="0" err="1" smtClean="0">
                <a:solidFill>
                  <a:srgbClr val="7030A0"/>
                </a:solidFill>
              </a:rPr>
              <a:t>a+b</a:t>
            </a:r>
            <a:r>
              <a:rPr lang="en-US" sz="4000" dirty="0" smtClean="0">
                <a:solidFill>
                  <a:srgbClr val="7030A0"/>
                </a:solidFill>
              </a:rPr>
              <a:t>)(a-b)</a:t>
            </a:r>
            <a:endParaRPr lang="en-US" sz="4000" dirty="0">
              <a:solidFill>
                <a:srgbClr val="7030A0"/>
              </a:solidFill>
            </a:endParaRPr>
          </a:p>
        </p:txBody>
      </p:sp>
    </p:spTree>
    <p:extLst>
      <p:ext uri="{BB962C8B-B14F-4D97-AF65-F5344CB8AC3E}">
        <p14:creationId xmlns:p14="http://schemas.microsoft.com/office/powerpoint/2010/main" val="64804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912" y="1329197"/>
            <a:ext cx="8946541" cy="4855703"/>
          </a:xfrm>
        </p:spPr>
        <p:txBody>
          <a:bodyPr>
            <a:normAutofit/>
          </a:bodyPr>
          <a:lstStyle/>
          <a:p>
            <a:pPr marL="0" indent="0">
              <a:buNone/>
            </a:pPr>
            <a:r>
              <a:rPr lang="en-US" sz="4400" dirty="0" smtClean="0"/>
              <a:t>EXAMPLE PROBLEMS:</a:t>
            </a:r>
          </a:p>
          <a:p>
            <a:pPr marL="0" indent="0">
              <a:buNone/>
            </a:pPr>
            <a:r>
              <a:rPr lang="en-US" sz="4400" dirty="0" smtClean="0"/>
              <a:t>1. Factor</a:t>
            </a:r>
            <a:r>
              <a:rPr lang="en-US" sz="4400" dirty="0"/>
              <a:t>:  x</a:t>
            </a:r>
            <a:r>
              <a:rPr lang="en-US" sz="4400" baseline="30000" dirty="0"/>
              <a:t>2</a:t>
            </a:r>
            <a:r>
              <a:rPr lang="en-US" sz="4400" dirty="0"/>
              <a:t> – 16	</a:t>
            </a:r>
          </a:p>
          <a:p>
            <a:pPr marL="0" indent="0">
              <a:buNone/>
            </a:pPr>
            <a:r>
              <a:rPr lang="en-US" sz="4400" dirty="0"/>
              <a:t>				</a:t>
            </a:r>
          </a:p>
          <a:p>
            <a:pPr marL="0" lvl="0" indent="0">
              <a:buNone/>
            </a:pPr>
            <a:r>
              <a:rPr lang="en-US" sz="4400" dirty="0" smtClean="0"/>
              <a:t>2. Factor</a:t>
            </a:r>
            <a:r>
              <a:rPr lang="en-US" sz="4400" dirty="0"/>
              <a:t>:  </a:t>
            </a:r>
            <a:r>
              <a:rPr lang="en-US" sz="4400" dirty="0" smtClean="0"/>
              <a:t>y</a:t>
            </a:r>
            <a:r>
              <a:rPr lang="en-US" sz="4400" baseline="30000" dirty="0" smtClean="0"/>
              <a:t>2</a:t>
            </a:r>
            <a:r>
              <a:rPr lang="en-US" sz="4400" dirty="0" smtClean="0"/>
              <a:t> </a:t>
            </a:r>
            <a:r>
              <a:rPr lang="en-US" sz="4400" dirty="0"/>
              <a:t>– 64</a:t>
            </a:r>
          </a:p>
          <a:p>
            <a:pPr marL="0" indent="0">
              <a:buNone/>
            </a:pPr>
            <a:r>
              <a:rPr lang="en-US" sz="4400" dirty="0"/>
              <a:t>						</a:t>
            </a:r>
          </a:p>
          <a:p>
            <a:pPr marL="0" indent="0">
              <a:buNone/>
            </a:pPr>
            <a:r>
              <a:rPr lang="en-US" sz="4400" dirty="0"/>
              <a:t> </a:t>
            </a:r>
            <a:r>
              <a:rPr lang="en-US" sz="4400" dirty="0" smtClean="0"/>
              <a:t>3.Factor</a:t>
            </a:r>
            <a:r>
              <a:rPr lang="en-US" sz="4400" dirty="0"/>
              <a:t>:  </a:t>
            </a:r>
            <a:r>
              <a:rPr lang="en-US" sz="4400" dirty="0" smtClean="0"/>
              <a:t>4n</a:t>
            </a:r>
            <a:r>
              <a:rPr lang="en-US" sz="4400" baseline="30000" dirty="0" smtClean="0"/>
              <a:t>2</a:t>
            </a:r>
            <a:r>
              <a:rPr lang="en-US" sz="4400" dirty="0" smtClean="0"/>
              <a:t>- </a:t>
            </a:r>
            <a:r>
              <a:rPr lang="en-US" sz="4400" dirty="0"/>
              <a:t>81</a:t>
            </a:r>
          </a:p>
          <a:p>
            <a:pPr marL="457200" lvl="1" indent="0">
              <a:buNone/>
            </a:pPr>
            <a:endParaRPr lang="en-US" sz="4000" dirty="0" smtClean="0"/>
          </a:p>
        </p:txBody>
      </p:sp>
      <p:sp>
        <p:nvSpPr>
          <p:cNvPr id="5" name="Title 1"/>
          <p:cNvSpPr txBox="1">
            <a:spLocks/>
          </p:cNvSpPr>
          <p:nvPr/>
        </p:nvSpPr>
        <p:spPr>
          <a:xfrm>
            <a:off x="165100" y="208067"/>
            <a:ext cx="11785600" cy="1400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SPECIAL CASES CATEGORY: </a:t>
            </a:r>
            <a:r>
              <a:rPr lang="en-US" b="1" u="sng" dirty="0" smtClean="0"/>
              <a:t>DIFFERENCE OF SQUARES</a:t>
            </a:r>
            <a:endParaRPr lang="en-US" dirty="0"/>
          </a:p>
        </p:txBody>
      </p:sp>
    </p:spTree>
    <p:extLst>
      <p:ext uri="{BB962C8B-B14F-4D97-AF65-F5344CB8AC3E}">
        <p14:creationId xmlns:p14="http://schemas.microsoft.com/office/powerpoint/2010/main" val="3166005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2363</TotalTime>
  <Words>814</Words>
  <Application>Microsoft Office PowerPoint</Application>
  <PresentationFormat>Widescreen</PresentationFormat>
  <Paragraphs>103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ANNOUNCEMENTS - Check file for your    warm up! - Pick up notes -Take out your HW to be stamped</vt:lpstr>
      <vt:lpstr>Homework Questions?</vt:lpstr>
      <vt:lpstr>Unit 1: Polynomials &amp; Quadratics</vt:lpstr>
      <vt:lpstr>#4 Factoring Quadratics - Special Cases</vt:lpstr>
      <vt:lpstr>Launch </vt:lpstr>
      <vt:lpstr>SPECIAL CASES CATEGORY: GCF</vt:lpstr>
      <vt:lpstr>SPECIAL CASES CATEGORY: GCF</vt:lpstr>
      <vt:lpstr>SPECIAL CASES CATEGORY: DIFFERENCE OF SQUARES</vt:lpstr>
      <vt:lpstr>PowerPoint Presentation</vt:lpstr>
      <vt:lpstr>BRAIN BREAK</vt:lpstr>
      <vt:lpstr>Partner Practice – Board Game (3rd Period)</vt:lpstr>
      <vt:lpstr>#5 Solving Quadratics by Factoring</vt:lpstr>
      <vt:lpstr>Launch:</vt:lpstr>
      <vt:lpstr>Solving Quadratic Functions by Factoring</vt:lpstr>
      <vt:lpstr>Vocabulary!</vt:lpstr>
      <vt:lpstr>Solving Quadratic Equations by Factoring</vt:lpstr>
      <vt:lpstr>Partner Practice</vt:lpstr>
      <vt:lpstr>BRAIN BREAK</vt:lpstr>
      <vt:lpstr>Individual Practice – Let’s Color!</vt:lpstr>
      <vt:lpstr>Team Practice Math Baseball –  Santos University Students v.s. Ms. Santos</vt:lpstr>
      <vt:lpstr>Homework</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Expressions &amp; Equations</dc:title>
  <dc:creator>Caroline Northedge</dc:creator>
  <cp:lastModifiedBy>Santos, Francine C.</cp:lastModifiedBy>
  <cp:revision>95</cp:revision>
  <dcterms:created xsi:type="dcterms:W3CDTF">2014-08-09T22:22:26Z</dcterms:created>
  <dcterms:modified xsi:type="dcterms:W3CDTF">2015-01-28T02:07:09Z</dcterms:modified>
</cp:coreProperties>
</file>