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7" r:id="rId2"/>
    <p:sldId id="264" r:id="rId3"/>
    <p:sldId id="263" r:id="rId4"/>
    <p:sldId id="265" r:id="rId5"/>
    <p:sldId id="259" r:id="rId6"/>
    <p:sldId id="266" r:id="rId7"/>
    <p:sldId id="268" r:id="rId8"/>
    <p:sldId id="267" r:id="rId9"/>
    <p:sldId id="269" r:id="rId10"/>
    <p:sldId id="270" r:id="rId11"/>
    <p:sldId id="260" r:id="rId12"/>
    <p:sldId id="271" r:id="rId13"/>
    <p:sldId id="272" r:id="rId14"/>
    <p:sldId id="274" r:id="rId15"/>
    <p:sldId id="261" r:id="rId16"/>
    <p:sldId id="262"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44" y="-64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904E9-A88C-4546-AEEC-FA07532D45D9}" type="datetimeFigureOut">
              <a:rPr lang="en-US" smtClean="0"/>
              <a:pPr/>
              <a:t>5/20/2015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C341B2-333B-4C92-98F5-7CB26B06AD54}" type="slidenum">
              <a:rPr lang="en-US" smtClean="0"/>
              <a:pPr/>
              <a:t>‹#›</a:t>
            </a:fld>
            <a:endParaRPr lang="en-US"/>
          </a:p>
        </p:txBody>
      </p:sp>
    </p:spTree>
    <p:extLst>
      <p:ext uri="{BB962C8B-B14F-4D97-AF65-F5344CB8AC3E}">
        <p14:creationId xmlns="" xmlns:p14="http://schemas.microsoft.com/office/powerpoint/2010/main" val="805432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5C56E5-6DBF-40A7-8E5A-DC6602FE0D48}" type="slidenum">
              <a:rPr lang="en-US" smtClean="0"/>
              <a:pPr/>
              <a:t>9</a:t>
            </a:fld>
            <a:endParaRPr lang="en-US"/>
          </a:p>
        </p:txBody>
      </p:sp>
    </p:spTree>
    <p:extLst>
      <p:ext uri="{BB962C8B-B14F-4D97-AF65-F5344CB8AC3E}">
        <p14:creationId xmlns="" xmlns:p14="http://schemas.microsoft.com/office/powerpoint/2010/main" val="18454109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5C56E5-6DBF-40A7-8E5A-DC6602FE0D48}" type="slidenum">
              <a:rPr lang="en-US" smtClean="0"/>
              <a:pPr/>
              <a:t>10</a:t>
            </a:fld>
            <a:endParaRPr lang="en-US"/>
          </a:p>
        </p:txBody>
      </p:sp>
    </p:spTree>
    <p:extLst>
      <p:ext uri="{BB962C8B-B14F-4D97-AF65-F5344CB8AC3E}">
        <p14:creationId xmlns="" xmlns:p14="http://schemas.microsoft.com/office/powerpoint/2010/main" val="3904286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C04CB35-85B4-49F0-9D60-9F03796613D5}"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26869824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4CB35-85B4-49F0-9D60-9F03796613D5}"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2798055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4CB35-85B4-49F0-9D60-9F03796613D5}"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825490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04CB35-85B4-49F0-9D60-9F03796613D5}"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31514035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04CB35-85B4-49F0-9D60-9F03796613D5}" type="datetimeFigureOut">
              <a:rPr lang="en-US" smtClean="0"/>
              <a:pPr/>
              <a:t>5/20/2015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36322775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C04CB35-85B4-49F0-9D60-9F03796613D5}"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161001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04CB35-85B4-49F0-9D60-9F03796613D5}" type="datetimeFigureOut">
              <a:rPr lang="en-US" smtClean="0"/>
              <a:pPr/>
              <a:t>5/20/2015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4160394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C04CB35-85B4-49F0-9D60-9F03796613D5}" type="datetimeFigureOut">
              <a:rPr lang="en-US" smtClean="0"/>
              <a:pPr/>
              <a:t>5/20/2015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1962283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04CB35-85B4-49F0-9D60-9F03796613D5}" type="datetimeFigureOut">
              <a:rPr lang="en-US" smtClean="0"/>
              <a:pPr/>
              <a:t>5/20/2015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29184725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4CB35-85B4-49F0-9D60-9F03796613D5}"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2740585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04CB35-85B4-49F0-9D60-9F03796613D5}" type="datetimeFigureOut">
              <a:rPr lang="en-US" smtClean="0"/>
              <a:pPr/>
              <a:t>5/20/2015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3747059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04CB35-85B4-49F0-9D60-9F03796613D5}" type="datetimeFigureOut">
              <a:rPr lang="en-US" smtClean="0"/>
              <a:pPr/>
              <a:t>5/20/2015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C3166A-41DD-410C-B5B5-A7D31E327FC3}" type="slidenum">
              <a:rPr lang="en-US" smtClean="0"/>
              <a:pPr/>
              <a:t>‹#›</a:t>
            </a:fld>
            <a:endParaRPr lang="en-US"/>
          </a:p>
        </p:txBody>
      </p:sp>
    </p:spTree>
    <p:extLst>
      <p:ext uri="{BB962C8B-B14F-4D97-AF65-F5344CB8AC3E}">
        <p14:creationId xmlns="" xmlns:p14="http://schemas.microsoft.com/office/powerpoint/2010/main" val="3991909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athgoodies.com/calculators/random_no_custom.html"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mhlc7peGlGg"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288215" y="8560"/>
            <a:ext cx="3903785" cy="1914025"/>
          </a:xfrm>
          <a:ln>
            <a:solidFill>
              <a:schemeClr val="accent1"/>
            </a:solidFill>
          </a:ln>
        </p:spPr>
        <p:txBody>
          <a:bodyPr>
            <a:noAutofit/>
          </a:bodyPr>
          <a:lstStyle/>
          <a:p>
            <a:pPr algn="l"/>
            <a:r>
              <a:rPr lang="en-US" sz="3000" b="1" u="sng" dirty="0" smtClean="0">
                <a:solidFill>
                  <a:srgbClr val="0070C0"/>
                </a:solidFill>
              </a:rPr>
              <a:t>ANNOUNCEMENTS</a:t>
            </a:r>
            <a:br>
              <a:rPr lang="en-US" sz="3000" b="1" u="sng" dirty="0" smtClean="0">
                <a:solidFill>
                  <a:srgbClr val="0070C0"/>
                </a:solidFill>
              </a:rPr>
            </a:br>
            <a:r>
              <a:rPr lang="en-US" sz="3000" dirty="0" smtClean="0">
                <a:solidFill>
                  <a:srgbClr val="0070C0"/>
                </a:solidFill>
              </a:rPr>
              <a:t>-NO CALCULATORS!</a:t>
            </a:r>
            <a:br>
              <a:rPr lang="en-US" sz="3000" dirty="0" smtClean="0">
                <a:solidFill>
                  <a:srgbClr val="0070C0"/>
                </a:solidFill>
              </a:rPr>
            </a:br>
            <a:r>
              <a:rPr lang="en-US" sz="3000" dirty="0" smtClean="0">
                <a:solidFill>
                  <a:srgbClr val="0070C0"/>
                </a:solidFill>
              </a:rPr>
              <a:t>-Take out HW to </a:t>
            </a:r>
            <a:r>
              <a:rPr lang="en-US" sz="3000" dirty="0" smtClean="0">
                <a:solidFill>
                  <a:srgbClr val="0070C0"/>
                </a:solidFill>
              </a:rPr>
              <a:t>stamp</a:t>
            </a:r>
            <a:br>
              <a:rPr lang="en-US" sz="3000" dirty="0" smtClean="0">
                <a:solidFill>
                  <a:srgbClr val="0070C0"/>
                </a:solidFill>
              </a:rPr>
            </a:br>
            <a:r>
              <a:rPr lang="en-US" sz="3000" dirty="0" smtClean="0">
                <a:solidFill>
                  <a:srgbClr val="0070C0"/>
                </a:solidFill>
              </a:rPr>
              <a:t>-Media Center Today!</a:t>
            </a:r>
            <a:endParaRPr lang="en-US" sz="3000" b="1" i="1" dirty="0">
              <a:solidFill>
                <a:srgbClr val="00B050"/>
              </a:solidFill>
            </a:endParaRPr>
          </a:p>
        </p:txBody>
      </p:sp>
      <p:sp>
        <p:nvSpPr>
          <p:cNvPr id="5" name="Content Placeholder 4"/>
          <p:cNvSpPr>
            <a:spLocks noGrp="1"/>
          </p:cNvSpPr>
          <p:nvPr>
            <p:ph idx="1"/>
          </p:nvPr>
        </p:nvSpPr>
        <p:spPr>
          <a:xfrm>
            <a:off x="1526667" y="-92533"/>
            <a:ext cx="6100688" cy="631415"/>
          </a:xfrm>
        </p:spPr>
        <p:txBody>
          <a:bodyPr>
            <a:noAutofit/>
          </a:bodyPr>
          <a:lstStyle/>
          <a:p>
            <a:pPr marL="0" indent="0" algn="ctr">
              <a:buNone/>
            </a:pPr>
            <a:r>
              <a:rPr lang="en-US" sz="5400" b="1" dirty="0">
                <a:solidFill>
                  <a:srgbClr val="FF0000"/>
                </a:solidFill>
              </a:rPr>
              <a:t>WARM </a:t>
            </a:r>
            <a:r>
              <a:rPr lang="en-US" sz="5400" b="1" dirty="0" smtClean="0">
                <a:solidFill>
                  <a:srgbClr val="FF0000"/>
                </a:solidFill>
              </a:rPr>
              <a:t>UP</a:t>
            </a:r>
            <a:endParaRPr lang="en-US" sz="5400" b="1" dirty="0">
              <a:solidFill>
                <a:srgbClr val="FF0000"/>
              </a:solidFill>
            </a:endParaRPr>
          </a:p>
        </p:txBody>
      </p:sp>
      <p:sp>
        <p:nvSpPr>
          <p:cNvPr id="7" name="TextBox 6"/>
          <p:cNvSpPr txBox="1"/>
          <p:nvPr/>
        </p:nvSpPr>
        <p:spPr>
          <a:xfrm>
            <a:off x="0" y="734042"/>
            <a:ext cx="8665029" cy="646331"/>
          </a:xfrm>
          <a:prstGeom prst="rect">
            <a:avLst/>
          </a:prstGeom>
          <a:noFill/>
        </p:spPr>
        <p:txBody>
          <a:bodyPr wrap="square" rtlCol="0">
            <a:spAutoFit/>
          </a:bodyPr>
          <a:lstStyle/>
          <a:p>
            <a:pPr marL="514350" indent="-514350">
              <a:buFont typeface="+mj-lt"/>
              <a:buAutoNum type="arabicPeriod"/>
            </a:pPr>
            <a:endParaRPr lang="en-US" sz="3600" dirty="0" smtClean="0">
              <a:solidFill>
                <a:srgbClr val="FF0000"/>
              </a:solidFill>
            </a:endParaRPr>
          </a:p>
        </p:txBody>
      </p:sp>
      <p:sp>
        <p:nvSpPr>
          <p:cNvPr id="6" name="TextBox 5"/>
          <p:cNvSpPr txBox="1"/>
          <p:nvPr/>
        </p:nvSpPr>
        <p:spPr>
          <a:xfrm>
            <a:off x="29030" y="671691"/>
            <a:ext cx="12162970" cy="3539430"/>
          </a:xfrm>
          <a:prstGeom prst="rect">
            <a:avLst/>
          </a:prstGeom>
          <a:noFill/>
        </p:spPr>
        <p:txBody>
          <a:bodyPr wrap="square" rtlCol="0">
            <a:spAutoFit/>
          </a:bodyPr>
          <a:lstStyle/>
          <a:p>
            <a:pPr marL="514350" indent="-514350">
              <a:buFont typeface="+mj-lt"/>
              <a:buAutoNum type="arabicPeriod"/>
            </a:pPr>
            <a:r>
              <a:rPr lang="en-US" sz="3200" dirty="0" smtClean="0">
                <a:solidFill>
                  <a:srgbClr val="FF0000"/>
                </a:solidFill>
              </a:rPr>
              <a:t>Copy the following into your Vocab Section</a:t>
            </a:r>
            <a:br>
              <a:rPr lang="en-US" sz="3200" dirty="0" smtClean="0">
                <a:solidFill>
                  <a:srgbClr val="FF0000"/>
                </a:solidFill>
              </a:rPr>
            </a:br>
            <a:r>
              <a:rPr lang="en-US" sz="3200" dirty="0" smtClean="0">
                <a:solidFill>
                  <a:srgbClr val="FF0000"/>
                </a:solidFill>
              </a:rPr>
              <a:t>(Purple tab!)</a:t>
            </a:r>
          </a:p>
          <a:p>
            <a:pPr marL="514350" indent="-514350">
              <a:buFont typeface="+mj-lt"/>
              <a:buAutoNum type="arabicPeriod"/>
            </a:pPr>
            <a:endParaRPr lang="en-US" sz="3200" dirty="0">
              <a:solidFill>
                <a:srgbClr val="FF0000"/>
              </a:solidFill>
            </a:endParaRPr>
          </a:p>
          <a:p>
            <a:pPr marL="514350" indent="-514350">
              <a:buFont typeface="Arial" panose="020B0604020202020204" pitchFamily="34" charset="0"/>
              <a:buChar char="•"/>
            </a:pPr>
            <a:r>
              <a:rPr lang="en-US" sz="3200" b="1" dirty="0" smtClean="0">
                <a:solidFill>
                  <a:srgbClr val="00B050"/>
                </a:solidFill>
              </a:rPr>
              <a:t>Conditional Probability </a:t>
            </a:r>
            <a:r>
              <a:rPr lang="en-US" sz="3200" dirty="0" smtClean="0"/>
              <a:t>– contains a condition </a:t>
            </a:r>
            <a:r>
              <a:rPr lang="en-US" sz="3200" dirty="0" smtClean="0"/>
              <a:t>that may </a:t>
            </a:r>
            <a:r>
              <a:rPr lang="en-US" sz="3200" dirty="0" smtClean="0"/>
              <a:t>limit the sample space for an event</a:t>
            </a:r>
            <a:endParaRPr lang="en-US" sz="3200" dirty="0" smtClean="0">
              <a:solidFill>
                <a:srgbClr val="FF0000"/>
              </a:solidFill>
            </a:endParaRPr>
          </a:p>
          <a:p>
            <a:pPr marL="514350" indent="-514350">
              <a:buFont typeface="+mj-lt"/>
              <a:buAutoNum type="arabicPeriod" startAt="2"/>
            </a:pPr>
            <a:endParaRPr lang="en-US" sz="3200" dirty="0" smtClean="0">
              <a:solidFill>
                <a:srgbClr val="FF0000"/>
              </a:solidFill>
            </a:endParaRPr>
          </a:p>
          <a:p>
            <a:pPr marL="514350" indent="-514350">
              <a:buFont typeface="+mj-lt"/>
              <a:buAutoNum type="arabicPeriod" startAt="2"/>
            </a:pPr>
            <a:r>
              <a:rPr lang="en-US" sz="3200" dirty="0" smtClean="0">
                <a:solidFill>
                  <a:srgbClr val="FF0000"/>
                </a:solidFill>
              </a:rPr>
              <a:t>Update your TOC</a:t>
            </a:r>
            <a:r>
              <a:rPr lang="en-US" sz="3200" dirty="0" smtClean="0">
                <a:solidFill>
                  <a:srgbClr val="FF0000"/>
                </a:solidFill>
              </a:rPr>
              <a:t>.</a:t>
            </a:r>
            <a:endParaRPr lang="en-US" sz="3200" dirty="0">
              <a:solidFill>
                <a:srgbClr val="FF0000"/>
              </a:solidFill>
            </a:endParaRPr>
          </a:p>
        </p:txBody>
      </p:sp>
    </p:spTree>
    <p:extLst>
      <p:ext uri="{BB962C8B-B14F-4D97-AF65-F5344CB8AC3E}">
        <p14:creationId xmlns="" xmlns:p14="http://schemas.microsoft.com/office/powerpoint/2010/main" val="39260189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470"/>
            <a:ext cx="12192000" cy="1409189"/>
          </a:xfrm>
        </p:spPr>
        <p:txBody>
          <a:bodyPr>
            <a:noAutofit/>
          </a:bodyPr>
          <a:lstStyle/>
          <a:p>
            <a:r>
              <a:rPr lang="en-US" sz="3600" u="sng" dirty="0" smtClean="0"/>
              <a:t>Example 3</a:t>
            </a:r>
            <a:r>
              <a:rPr lang="en-US" sz="3600" dirty="0" smtClean="0"/>
              <a:t>: </a:t>
            </a:r>
            <a:r>
              <a:rPr lang="en-US" sz="3600" i="1" dirty="0" smtClean="0"/>
              <a:t>Statistics - </a:t>
            </a:r>
            <a:r>
              <a:rPr lang="en-US" sz="3600" dirty="0" smtClean="0"/>
              <a:t>Americans recycle increasing amounts through municipal waste collection. The table shows the collection data for 2007.</a:t>
            </a:r>
            <a:endParaRPr lang="en-US" sz="3600" dirty="0"/>
          </a:p>
        </p:txBody>
      </p:sp>
      <p:sp>
        <p:nvSpPr>
          <p:cNvPr id="4" name="Content Placeholder 3"/>
          <p:cNvSpPr>
            <a:spLocks noGrp="1"/>
          </p:cNvSpPr>
          <p:nvPr>
            <p:ph sz="half" idx="1"/>
          </p:nvPr>
        </p:nvSpPr>
        <p:spPr>
          <a:xfrm>
            <a:off x="-10950" y="2055166"/>
            <a:ext cx="6930190" cy="4060502"/>
          </a:xfrm>
        </p:spPr>
        <p:txBody>
          <a:bodyPr>
            <a:noAutofit/>
          </a:bodyPr>
          <a:lstStyle/>
          <a:p>
            <a:r>
              <a:rPr lang="en-US" sz="2800" dirty="0" smtClean="0"/>
              <a:t>What is the probability that a sample of recycled waste is paper?</a:t>
            </a:r>
          </a:p>
          <a:p>
            <a:endParaRPr lang="en-US" sz="2800" dirty="0" smtClean="0"/>
          </a:p>
          <a:p>
            <a:pPr marL="0" indent="0">
              <a:buNone/>
            </a:pPr>
            <a:endParaRPr lang="en-US" sz="2800" dirty="0" smtClean="0"/>
          </a:p>
          <a:p>
            <a:r>
              <a:rPr lang="en-US" sz="2800" dirty="0" smtClean="0"/>
              <a:t>What is the probability that a sample of </a:t>
            </a:r>
            <a:br>
              <a:rPr lang="en-US" sz="2800" dirty="0" smtClean="0"/>
            </a:br>
            <a:r>
              <a:rPr lang="en-US" sz="2800" dirty="0" smtClean="0"/>
              <a:t>non-recycled waste is plastic?</a:t>
            </a:r>
            <a:endParaRPr lang="en-US" sz="2800" dirty="0"/>
          </a:p>
        </p:txBody>
      </p:sp>
      <p:graphicFrame>
        <p:nvGraphicFramePr>
          <p:cNvPr id="6" name="Content Placeholder 5"/>
          <p:cNvGraphicFramePr>
            <a:graphicFrameLocks noGrp="1"/>
          </p:cNvGraphicFramePr>
          <p:nvPr>
            <p:ph sz="half" idx="2"/>
            <p:extLst>
              <p:ext uri="{D42A27DB-BD31-4B8C-83A1-F6EECF244321}">
                <p14:modId xmlns="" xmlns:p14="http://schemas.microsoft.com/office/powerpoint/2010/main" val="495588466"/>
              </p:ext>
            </p:extLst>
          </p:nvPr>
        </p:nvGraphicFramePr>
        <p:xfrm>
          <a:off x="6453509" y="932515"/>
          <a:ext cx="5085347" cy="3535680"/>
        </p:xfrm>
        <a:graphic>
          <a:graphicData uri="http://schemas.openxmlformats.org/drawingml/2006/table">
            <a:tbl>
              <a:tblPr firstRow="1" bandRow="1">
                <a:tableStyleId>{5C22544A-7EE6-4342-B048-85BDC9FD1C3A}</a:tableStyleId>
              </a:tblPr>
              <a:tblGrid>
                <a:gridCol w="1667326"/>
                <a:gridCol w="1717559"/>
                <a:gridCol w="1700462"/>
              </a:tblGrid>
              <a:tr h="370840">
                <a:tc>
                  <a:txBody>
                    <a:bodyPr/>
                    <a:lstStyle/>
                    <a:p>
                      <a:pPr algn="ctr"/>
                      <a:r>
                        <a:rPr lang="en-US" sz="2800" dirty="0" smtClean="0"/>
                        <a:t>Material</a:t>
                      </a:r>
                      <a:endParaRPr lang="en-US" sz="2800" dirty="0"/>
                    </a:p>
                  </a:txBody>
                  <a:tcPr anchor="ctr"/>
                </a:tc>
                <a:tc>
                  <a:txBody>
                    <a:bodyPr/>
                    <a:lstStyle/>
                    <a:p>
                      <a:pPr algn="ctr"/>
                      <a:r>
                        <a:rPr lang="en-US" sz="2800" dirty="0" smtClean="0"/>
                        <a:t>Recycled</a:t>
                      </a:r>
                    </a:p>
                  </a:txBody>
                  <a:tcPr anchor="ctr"/>
                </a:tc>
                <a:tc>
                  <a:txBody>
                    <a:bodyPr/>
                    <a:lstStyle/>
                    <a:p>
                      <a:pPr algn="ctr"/>
                      <a:r>
                        <a:rPr lang="en-US" sz="2800" dirty="0" smtClean="0"/>
                        <a:t>Not Recycled</a:t>
                      </a:r>
                    </a:p>
                  </a:txBody>
                  <a:tcPr anchor="ctr"/>
                </a:tc>
              </a:tr>
              <a:tr h="370840">
                <a:tc>
                  <a:txBody>
                    <a:bodyPr/>
                    <a:lstStyle/>
                    <a:p>
                      <a:pPr algn="ctr"/>
                      <a:r>
                        <a:rPr lang="en-US" sz="2800" b="1" dirty="0" smtClean="0"/>
                        <a:t>Paper</a:t>
                      </a:r>
                      <a:endParaRPr lang="en-US" sz="2800" b="1" dirty="0"/>
                    </a:p>
                  </a:txBody>
                  <a:tcPr anchor="ctr"/>
                </a:tc>
                <a:tc>
                  <a:txBody>
                    <a:bodyPr/>
                    <a:lstStyle/>
                    <a:p>
                      <a:pPr algn="ctr"/>
                      <a:r>
                        <a:rPr lang="en-US" sz="2800" dirty="0" smtClean="0"/>
                        <a:t>45.2</a:t>
                      </a:r>
                      <a:endParaRPr lang="en-US" sz="2800" dirty="0"/>
                    </a:p>
                  </a:txBody>
                  <a:tcPr anchor="ctr"/>
                </a:tc>
                <a:tc>
                  <a:txBody>
                    <a:bodyPr/>
                    <a:lstStyle/>
                    <a:p>
                      <a:pPr algn="ctr"/>
                      <a:r>
                        <a:rPr lang="en-US" sz="2800" dirty="0" smtClean="0"/>
                        <a:t>37.8</a:t>
                      </a:r>
                      <a:endParaRPr lang="en-US" sz="2800" dirty="0"/>
                    </a:p>
                  </a:txBody>
                  <a:tcPr anchor="ctr"/>
                </a:tc>
              </a:tr>
              <a:tr h="370840">
                <a:tc>
                  <a:txBody>
                    <a:bodyPr/>
                    <a:lstStyle/>
                    <a:p>
                      <a:pPr algn="ctr"/>
                      <a:r>
                        <a:rPr lang="en-US" sz="2800" b="1" dirty="0" smtClean="0"/>
                        <a:t>Metal</a:t>
                      </a:r>
                      <a:endParaRPr lang="en-US" sz="2800" b="1" dirty="0"/>
                    </a:p>
                  </a:txBody>
                  <a:tcPr anchor="ctr"/>
                </a:tc>
                <a:tc>
                  <a:txBody>
                    <a:bodyPr/>
                    <a:lstStyle/>
                    <a:p>
                      <a:pPr algn="ctr"/>
                      <a:r>
                        <a:rPr lang="en-US" sz="2800" dirty="0" smtClean="0"/>
                        <a:t>7.2</a:t>
                      </a:r>
                      <a:endParaRPr lang="en-US" sz="2800" dirty="0"/>
                    </a:p>
                  </a:txBody>
                  <a:tcPr anchor="ctr"/>
                </a:tc>
                <a:tc>
                  <a:txBody>
                    <a:bodyPr/>
                    <a:lstStyle/>
                    <a:p>
                      <a:pPr algn="ctr"/>
                      <a:r>
                        <a:rPr lang="en-US" sz="2800" dirty="0" smtClean="0"/>
                        <a:t>13.6</a:t>
                      </a:r>
                      <a:endParaRPr lang="en-US" sz="2800" dirty="0"/>
                    </a:p>
                  </a:txBody>
                  <a:tcPr anchor="ctr"/>
                </a:tc>
              </a:tr>
              <a:tr h="370840">
                <a:tc>
                  <a:txBody>
                    <a:bodyPr/>
                    <a:lstStyle/>
                    <a:p>
                      <a:pPr algn="ctr"/>
                      <a:r>
                        <a:rPr lang="en-US" sz="2800" b="1" dirty="0" smtClean="0"/>
                        <a:t>Glass</a:t>
                      </a:r>
                      <a:endParaRPr lang="en-US" sz="2800" b="1" dirty="0"/>
                    </a:p>
                  </a:txBody>
                  <a:tcPr anchor="ctr"/>
                </a:tc>
                <a:tc>
                  <a:txBody>
                    <a:bodyPr/>
                    <a:lstStyle/>
                    <a:p>
                      <a:pPr algn="ctr"/>
                      <a:r>
                        <a:rPr lang="en-US" sz="2800" dirty="0" smtClean="0"/>
                        <a:t>3.2</a:t>
                      </a:r>
                      <a:endParaRPr lang="en-US" sz="2800" dirty="0"/>
                    </a:p>
                  </a:txBody>
                  <a:tcPr anchor="ctr"/>
                </a:tc>
                <a:tc>
                  <a:txBody>
                    <a:bodyPr/>
                    <a:lstStyle/>
                    <a:p>
                      <a:pPr algn="ctr"/>
                      <a:r>
                        <a:rPr lang="en-US" sz="2800" dirty="0" smtClean="0"/>
                        <a:t>10.4</a:t>
                      </a:r>
                      <a:endParaRPr lang="en-US" sz="2800" dirty="0"/>
                    </a:p>
                  </a:txBody>
                  <a:tcPr anchor="ctr"/>
                </a:tc>
              </a:tr>
              <a:tr h="370840">
                <a:tc>
                  <a:txBody>
                    <a:bodyPr/>
                    <a:lstStyle/>
                    <a:p>
                      <a:pPr algn="ctr"/>
                      <a:r>
                        <a:rPr lang="en-US" sz="2800" b="1" dirty="0" smtClean="0"/>
                        <a:t>Plastic</a:t>
                      </a:r>
                      <a:endParaRPr lang="en-US" sz="2800" b="1" dirty="0"/>
                    </a:p>
                  </a:txBody>
                  <a:tcPr anchor="ctr"/>
                </a:tc>
                <a:tc>
                  <a:txBody>
                    <a:bodyPr/>
                    <a:lstStyle/>
                    <a:p>
                      <a:pPr algn="ctr"/>
                      <a:r>
                        <a:rPr lang="en-US" sz="2800" dirty="0" smtClean="0"/>
                        <a:t>2.1</a:t>
                      </a:r>
                      <a:endParaRPr lang="en-US" sz="2800" dirty="0"/>
                    </a:p>
                  </a:txBody>
                  <a:tcPr anchor="ctr"/>
                </a:tc>
                <a:tc>
                  <a:txBody>
                    <a:bodyPr/>
                    <a:lstStyle/>
                    <a:p>
                      <a:pPr algn="ctr"/>
                      <a:r>
                        <a:rPr lang="en-US" sz="2800" dirty="0" smtClean="0"/>
                        <a:t>28.6</a:t>
                      </a:r>
                      <a:endParaRPr lang="en-US" sz="2800" dirty="0"/>
                    </a:p>
                  </a:txBody>
                  <a:tcPr anchor="ctr"/>
                </a:tc>
              </a:tr>
              <a:tr h="370840">
                <a:tc>
                  <a:txBody>
                    <a:bodyPr/>
                    <a:lstStyle/>
                    <a:p>
                      <a:pPr algn="ctr"/>
                      <a:r>
                        <a:rPr lang="en-US" sz="2800" b="1" dirty="0" smtClean="0"/>
                        <a:t>Other</a:t>
                      </a:r>
                      <a:endParaRPr lang="en-US" sz="2800" b="1" dirty="0"/>
                    </a:p>
                  </a:txBody>
                  <a:tcPr anchor="ctr"/>
                </a:tc>
                <a:tc>
                  <a:txBody>
                    <a:bodyPr/>
                    <a:lstStyle/>
                    <a:p>
                      <a:pPr algn="ctr"/>
                      <a:r>
                        <a:rPr lang="en-US" sz="2800" dirty="0" smtClean="0"/>
                        <a:t>21.7</a:t>
                      </a:r>
                      <a:endParaRPr lang="en-US" sz="2800" dirty="0"/>
                    </a:p>
                  </a:txBody>
                  <a:tcPr anchor="ctr"/>
                </a:tc>
                <a:tc>
                  <a:txBody>
                    <a:bodyPr/>
                    <a:lstStyle/>
                    <a:p>
                      <a:pPr algn="ctr"/>
                      <a:r>
                        <a:rPr lang="en-US" sz="2800" dirty="0" smtClean="0"/>
                        <a:t>46.3</a:t>
                      </a:r>
                      <a:endParaRPr lang="en-US" sz="2800" dirty="0"/>
                    </a:p>
                  </a:txBody>
                  <a:tcPr anchor="ctr"/>
                </a:tc>
              </a:tr>
            </a:tbl>
          </a:graphicData>
        </a:graphic>
      </p:graphicFrame>
      <mc:AlternateContent xmlns:mc="http://schemas.openxmlformats.org/markup-compatibility/2006">
        <mc:Choice xmlns="" xmlns:a14="http://schemas.microsoft.com/office/drawing/2010/main" Requires="a14">
          <p:sp>
            <p:nvSpPr>
              <p:cNvPr id="7" name="TextBox 6"/>
              <p:cNvSpPr txBox="1"/>
              <p:nvPr/>
            </p:nvSpPr>
            <p:spPr>
              <a:xfrm>
                <a:off x="3203262" y="2739326"/>
                <a:ext cx="2748124" cy="76437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rgbClr val="00B050"/>
                              </a:solidFill>
                              <a:latin typeface="Cambria Math" panose="02040503050406030204" pitchFamily="18" charset="0"/>
                            </a:rPr>
                          </m:ctrlPr>
                        </m:fPr>
                        <m:num>
                          <m:r>
                            <a:rPr lang="en-US" sz="2400" b="0" i="1" smtClean="0">
                              <a:solidFill>
                                <a:srgbClr val="00B050"/>
                              </a:solidFill>
                              <a:latin typeface="Cambria Math" panose="02040503050406030204" pitchFamily="18" charset="0"/>
                            </a:rPr>
                            <m:t>𝑝𝑎𝑝𝑒𝑟</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𝑎𝑛𝑑</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𝑟𝑒𝑐𝑦𝑐𝑙𝑒𝑑</m:t>
                          </m:r>
                        </m:num>
                        <m:den>
                          <m:r>
                            <a:rPr lang="en-US" sz="2400" b="0" i="1" smtClean="0">
                              <a:solidFill>
                                <a:srgbClr val="00B050"/>
                              </a:solidFill>
                              <a:latin typeface="Cambria Math" panose="02040503050406030204" pitchFamily="18" charset="0"/>
                            </a:rPr>
                            <m:t>𝑡𝑜𝑡𝑎𝑙</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𝑟𝑒𝑐𝑦𝑐𝑙𝑒𝑑</m:t>
                          </m:r>
                        </m:den>
                      </m:f>
                    </m:oMath>
                  </m:oMathPara>
                </a14:m>
                <a:endParaRPr lang="en-US" sz="2400" dirty="0">
                  <a:solidFill>
                    <a:srgbClr val="00B050"/>
                  </a:solidFill>
                </a:endParaRPr>
              </a:p>
            </p:txBody>
          </p:sp>
        </mc:Choice>
        <mc:Fallback>
          <p:sp>
            <p:nvSpPr>
              <p:cNvPr id="7" name="TextBox 6"/>
              <p:cNvSpPr txBox="1">
                <a:spLocks noRot="1" noChangeAspect="1" noMove="1" noResize="1" noEditPoints="1" noAdjustHandles="1" noChangeArrowheads="1" noChangeShapeType="1" noTextEdit="1"/>
              </p:cNvSpPr>
              <p:nvPr/>
            </p:nvSpPr>
            <p:spPr>
              <a:xfrm>
                <a:off x="3203262" y="2739326"/>
                <a:ext cx="2748124" cy="764376"/>
              </a:xfrm>
              <a:prstGeom prst="rect">
                <a:avLst/>
              </a:prstGeom>
              <a:blipFill rotWithShape="0">
                <a:blip r:embed="rId3" cstate="print"/>
                <a:stretch>
                  <a:fillRect/>
                </a:stretch>
              </a:blipFill>
            </p:spPr>
            <p:txBody>
              <a:bodyPr/>
              <a:lstStyle/>
              <a:p>
                <a:r>
                  <a:rPr lang="en-US">
                    <a:noFill/>
                  </a:rPr>
                  <a:t> </a:t>
                </a:r>
              </a:p>
            </p:txBody>
          </p:sp>
        </mc:Fallback>
      </mc:AlternateContent>
      <p:sp>
        <p:nvSpPr>
          <p:cNvPr id="8" name="TextBox 7"/>
          <p:cNvSpPr txBox="1"/>
          <p:nvPr/>
        </p:nvSpPr>
        <p:spPr>
          <a:xfrm>
            <a:off x="2006646" y="3503702"/>
            <a:ext cx="2630907" cy="523220"/>
          </a:xfrm>
          <a:prstGeom prst="rect">
            <a:avLst/>
          </a:prstGeom>
          <a:noFill/>
        </p:spPr>
        <p:txBody>
          <a:bodyPr wrap="square" rtlCol="0">
            <a:spAutoFit/>
          </a:bodyPr>
          <a:lstStyle/>
          <a:p>
            <a:r>
              <a:rPr lang="en-US" sz="2800" dirty="0" smtClean="0">
                <a:solidFill>
                  <a:srgbClr val="00B050"/>
                </a:solidFill>
              </a:rPr>
              <a:t>= .57 = 57%</a:t>
            </a:r>
            <a:endParaRPr lang="en-US" sz="2800" dirty="0">
              <a:solidFill>
                <a:srgbClr val="00B050"/>
              </a:solidFill>
            </a:endParaRPr>
          </a:p>
        </p:txBody>
      </p:sp>
      <mc:AlternateContent xmlns:mc="http://schemas.openxmlformats.org/markup-compatibility/2006">
        <mc:Choice xmlns="" xmlns:a14="http://schemas.microsoft.com/office/drawing/2010/main" Requires="a14">
          <p:sp>
            <p:nvSpPr>
              <p:cNvPr id="9" name="Rectangle 8"/>
              <p:cNvSpPr/>
              <p:nvPr/>
            </p:nvSpPr>
            <p:spPr>
              <a:xfrm>
                <a:off x="320943" y="5646791"/>
                <a:ext cx="1142881" cy="901785"/>
              </a:xfrm>
              <a:prstGeom prst="rect">
                <a:avLst/>
              </a:prstGeom>
            </p:spPr>
            <p:txBody>
              <a:bodyPr wrap="square">
                <a:spAutoFit/>
              </a:bodyPr>
              <a:lstStyle/>
              <a:p>
                <a:pPr/>
                <a14:m>
                  <m:oMathPara xmlns:m="http://schemas.openxmlformats.org/officeDocument/2006/math">
                    <m:oMathParaPr>
                      <m:jc m:val="centerGroup"/>
                    </m:oMathParaPr>
                    <m:oMath xmlns:m="http://schemas.openxmlformats.org/officeDocument/2006/math">
                      <m:f>
                        <m:fPr>
                          <m:ctrlPr>
                            <a:rPr lang="en-US" sz="2800" i="1" smtClean="0">
                              <a:solidFill>
                                <a:srgbClr val="00B050"/>
                              </a:solidFill>
                              <a:latin typeface="Cambria Math" panose="02040503050406030204" pitchFamily="18" charset="0"/>
                            </a:rPr>
                          </m:ctrlPr>
                        </m:fPr>
                        <m:num>
                          <m:r>
                            <a:rPr lang="en-US" sz="2800" b="0" i="1" smtClean="0">
                              <a:solidFill>
                                <a:srgbClr val="00B050"/>
                              </a:solidFill>
                              <a:latin typeface="Cambria Math" panose="02040503050406030204" pitchFamily="18" charset="0"/>
                            </a:rPr>
                            <m:t>28.6</m:t>
                          </m:r>
                        </m:num>
                        <m:den>
                          <m:r>
                            <a:rPr lang="en-US" sz="2800" b="0" i="1" smtClean="0">
                              <a:solidFill>
                                <a:srgbClr val="00B050"/>
                              </a:solidFill>
                              <a:latin typeface="Cambria Math" panose="02040503050406030204" pitchFamily="18" charset="0"/>
                            </a:rPr>
                            <m:t>136.7</m:t>
                          </m:r>
                        </m:den>
                      </m:f>
                    </m:oMath>
                  </m:oMathPara>
                </a14:m>
                <a:endParaRPr lang="en-US" sz="2800" dirty="0">
                  <a:solidFill>
                    <a:srgbClr val="00B050"/>
                  </a:solidFill>
                </a:endParaRPr>
              </a:p>
            </p:txBody>
          </p:sp>
        </mc:Choice>
        <mc:Fallback>
          <p:sp>
            <p:nvSpPr>
              <p:cNvPr id="9" name="Rectangle 8"/>
              <p:cNvSpPr>
                <a:spLocks noRot="1" noChangeAspect="1" noMove="1" noResize="1" noEditPoints="1" noAdjustHandles="1" noChangeArrowheads="1" noChangeShapeType="1" noTextEdit="1"/>
              </p:cNvSpPr>
              <p:nvPr/>
            </p:nvSpPr>
            <p:spPr>
              <a:xfrm>
                <a:off x="320943" y="5646791"/>
                <a:ext cx="1142881" cy="901785"/>
              </a:xfrm>
              <a:prstGeom prst="rect">
                <a:avLst/>
              </a:prstGeom>
              <a:blipFill rotWithShape="0">
                <a:blip r:embed="rId4" cstate="print"/>
                <a:stretch>
                  <a:fillRect/>
                </a:stretch>
              </a:blipFill>
            </p:spPr>
            <p:txBody>
              <a:bodyPr/>
              <a:lstStyle/>
              <a:p>
                <a:r>
                  <a:rPr lang="en-US">
                    <a:noFill/>
                  </a:rPr>
                  <a:t> </a:t>
                </a:r>
              </a:p>
            </p:txBody>
          </p:sp>
        </mc:Fallback>
      </mc:AlternateContent>
      <p:sp>
        <p:nvSpPr>
          <p:cNvPr id="10" name="Rectangle 9"/>
          <p:cNvSpPr/>
          <p:nvPr/>
        </p:nvSpPr>
        <p:spPr>
          <a:xfrm>
            <a:off x="1261566" y="5849033"/>
            <a:ext cx="2626040" cy="584775"/>
          </a:xfrm>
          <a:prstGeom prst="rect">
            <a:avLst/>
          </a:prstGeom>
        </p:spPr>
        <p:txBody>
          <a:bodyPr wrap="none">
            <a:spAutoFit/>
          </a:bodyPr>
          <a:lstStyle/>
          <a:p>
            <a:r>
              <a:rPr lang="en-US" sz="3200" dirty="0">
                <a:solidFill>
                  <a:srgbClr val="00B050"/>
                </a:solidFill>
              </a:rPr>
              <a:t>= </a:t>
            </a:r>
            <a:r>
              <a:rPr lang="en-US" sz="3200" dirty="0" smtClean="0">
                <a:solidFill>
                  <a:srgbClr val="00B050"/>
                </a:solidFill>
              </a:rPr>
              <a:t>.209 </a:t>
            </a:r>
            <a:r>
              <a:rPr lang="en-US" sz="3200" dirty="0">
                <a:solidFill>
                  <a:srgbClr val="00B050"/>
                </a:solidFill>
              </a:rPr>
              <a:t>= </a:t>
            </a:r>
            <a:r>
              <a:rPr lang="en-US" sz="3200" dirty="0" smtClean="0">
                <a:solidFill>
                  <a:srgbClr val="00B050"/>
                </a:solidFill>
              </a:rPr>
              <a:t>20.9%</a:t>
            </a:r>
            <a:endParaRPr lang="en-US" sz="3200" dirty="0">
              <a:solidFill>
                <a:srgbClr val="00B050"/>
              </a:solidFill>
            </a:endParaRPr>
          </a:p>
        </p:txBody>
      </p:sp>
      <p:sp>
        <p:nvSpPr>
          <p:cNvPr id="5" name="TextBox 4"/>
          <p:cNvSpPr txBox="1"/>
          <p:nvPr/>
        </p:nvSpPr>
        <p:spPr>
          <a:xfrm>
            <a:off x="34457" y="2795067"/>
            <a:ext cx="3691211" cy="461665"/>
          </a:xfrm>
          <a:prstGeom prst="rect">
            <a:avLst/>
          </a:prstGeom>
          <a:noFill/>
        </p:spPr>
        <p:txBody>
          <a:bodyPr wrap="square" rtlCol="0">
            <a:spAutoFit/>
          </a:bodyPr>
          <a:lstStyle/>
          <a:p>
            <a:r>
              <a:rPr lang="en-US" sz="2400" dirty="0" smtClean="0">
                <a:solidFill>
                  <a:srgbClr val="00B050"/>
                </a:solidFill>
              </a:rPr>
              <a:t>P(Paper | Rec. Waste) = </a:t>
            </a:r>
            <a:endParaRPr lang="en-US" sz="2400" dirty="0">
              <a:solidFill>
                <a:srgbClr val="00B050"/>
              </a:solidFill>
            </a:endParaRPr>
          </a:p>
        </p:txBody>
      </p:sp>
      <p:sp>
        <p:nvSpPr>
          <p:cNvPr id="11" name="TextBox 10"/>
          <p:cNvSpPr txBox="1"/>
          <p:nvPr/>
        </p:nvSpPr>
        <p:spPr>
          <a:xfrm>
            <a:off x="-25448" y="5007168"/>
            <a:ext cx="3691211" cy="453970"/>
          </a:xfrm>
          <a:prstGeom prst="rect">
            <a:avLst/>
          </a:prstGeom>
          <a:noFill/>
        </p:spPr>
        <p:txBody>
          <a:bodyPr wrap="square" rtlCol="0">
            <a:spAutoFit/>
          </a:bodyPr>
          <a:lstStyle/>
          <a:p>
            <a:r>
              <a:rPr lang="en-US" sz="2350" dirty="0" smtClean="0">
                <a:solidFill>
                  <a:srgbClr val="00B050"/>
                </a:solidFill>
              </a:rPr>
              <a:t>P(Plastic | Not Rec. Waste) = </a:t>
            </a:r>
            <a:endParaRPr lang="en-US" sz="2350" dirty="0">
              <a:solidFill>
                <a:srgbClr val="00B050"/>
              </a:solidFill>
            </a:endParaRPr>
          </a:p>
        </p:txBody>
      </p:sp>
      <p:sp>
        <p:nvSpPr>
          <p:cNvPr id="3" name="TextBox 2"/>
          <p:cNvSpPr txBox="1"/>
          <p:nvPr/>
        </p:nvSpPr>
        <p:spPr>
          <a:xfrm>
            <a:off x="34457" y="1433453"/>
            <a:ext cx="5283200" cy="523220"/>
          </a:xfrm>
          <a:prstGeom prst="rect">
            <a:avLst/>
          </a:prstGeom>
          <a:noFill/>
        </p:spPr>
        <p:txBody>
          <a:bodyPr wrap="square" rtlCol="0">
            <a:spAutoFit/>
          </a:bodyPr>
          <a:lstStyle/>
          <a:p>
            <a:r>
              <a:rPr lang="en-US" sz="2800" dirty="0" smtClean="0">
                <a:solidFill>
                  <a:schemeClr val="tx2"/>
                </a:solidFill>
              </a:rPr>
              <a:t>First, calculate the totals!</a:t>
            </a:r>
            <a:endParaRPr lang="en-US" sz="2800" dirty="0">
              <a:solidFill>
                <a:schemeClr val="tx2"/>
              </a:solidFill>
            </a:endParaRPr>
          </a:p>
        </p:txBody>
      </p:sp>
      <p:sp>
        <p:nvSpPr>
          <p:cNvPr id="12" name="TextBox 11"/>
          <p:cNvSpPr txBox="1"/>
          <p:nvPr/>
        </p:nvSpPr>
        <p:spPr>
          <a:xfrm>
            <a:off x="8054376" y="4428194"/>
            <a:ext cx="1771795" cy="523220"/>
          </a:xfrm>
          <a:prstGeom prst="rect">
            <a:avLst/>
          </a:prstGeom>
          <a:noFill/>
        </p:spPr>
        <p:txBody>
          <a:bodyPr wrap="square" rtlCol="0">
            <a:spAutoFit/>
          </a:bodyPr>
          <a:lstStyle/>
          <a:p>
            <a:r>
              <a:rPr lang="en-US" sz="2800" dirty="0" smtClean="0">
                <a:solidFill>
                  <a:schemeClr val="tx2"/>
                </a:solidFill>
              </a:rPr>
              <a:t>      79.4</a:t>
            </a:r>
            <a:endParaRPr lang="en-US" sz="2800" dirty="0">
              <a:solidFill>
                <a:schemeClr val="tx2"/>
              </a:solidFill>
            </a:endParaRPr>
          </a:p>
        </p:txBody>
      </p:sp>
      <p:sp>
        <p:nvSpPr>
          <p:cNvPr id="13" name="TextBox 12"/>
          <p:cNvSpPr txBox="1"/>
          <p:nvPr/>
        </p:nvSpPr>
        <p:spPr>
          <a:xfrm>
            <a:off x="9826171" y="4428194"/>
            <a:ext cx="1771795" cy="523220"/>
          </a:xfrm>
          <a:prstGeom prst="rect">
            <a:avLst/>
          </a:prstGeom>
          <a:noFill/>
        </p:spPr>
        <p:txBody>
          <a:bodyPr wrap="square" rtlCol="0">
            <a:spAutoFit/>
          </a:bodyPr>
          <a:lstStyle/>
          <a:p>
            <a:pPr algn="ctr"/>
            <a:r>
              <a:rPr lang="en-US" sz="2800" dirty="0" smtClean="0">
                <a:solidFill>
                  <a:schemeClr val="tx2"/>
                </a:solidFill>
              </a:rPr>
              <a:t>136.7</a:t>
            </a:r>
            <a:endParaRPr lang="en-US" sz="2800" dirty="0">
              <a:solidFill>
                <a:schemeClr val="tx2"/>
              </a:solidFill>
            </a:endParaRPr>
          </a:p>
        </p:txBody>
      </p:sp>
      <p:grpSp>
        <p:nvGrpSpPr>
          <p:cNvPr id="22" name="Group 21"/>
          <p:cNvGrpSpPr/>
          <p:nvPr/>
        </p:nvGrpSpPr>
        <p:grpSpPr>
          <a:xfrm>
            <a:off x="6312515" y="1728951"/>
            <a:ext cx="5004157" cy="2738710"/>
            <a:chOff x="4589786" y="1689484"/>
            <a:chExt cx="5004157" cy="2738710"/>
          </a:xfrm>
        </p:grpSpPr>
        <p:cxnSp>
          <p:nvCxnSpPr>
            <p:cNvPr id="23" name="Straight Arrow Connector 22"/>
            <p:cNvCxnSpPr>
              <a:stCxn id="26" idx="2"/>
            </p:cNvCxnSpPr>
            <p:nvPr/>
          </p:nvCxnSpPr>
          <p:spPr>
            <a:xfrm>
              <a:off x="6612949" y="2197196"/>
              <a:ext cx="1636218" cy="202872"/>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4589786" y="1689484"/>
              <a:ext cx="5004157" cy="2738710"/>
              <a:chOff x="4589786" y="1689484"/>
              <a:chExt cx="5004157" cy="2738710"/>
            </a:xfrm>
          </p:grpSpPr>
          <p:sp>
            <p:nvSpPr>
              <p:cNvPr id="25" name="Oval 24"/>
              <p:cNvSpPr/>
              <p:nvPr/>
            </p:nvSpPr>
            <p:spPr>
              <a:xfrm>
                <a:off x="8266638" y="1828800"/>
                <a:ext cx="1327305" cy="259939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rot="19045717">
                <a:off x="4589786" y="1689484"/>
                <a:ext cx="3650720" cy="584775"/>
              </a:xfrm>
              <a:prstGeom prst="rect">
                <a:avLst/>
              </a:prstGeom>
              <a:noFill/>
            </p:spPr>
            <p:txBody>
              <a:bodyPr wrap="square" rtlCol="0">
                <a:spAutoFit/>
              </a:bodyPr>
              <a:lstStyle/>
              <a:p>
                <a:r>
                  <a:rPr lang="en-US" sz="3200" b="1" dirty="0" smtClean="0">
                    <a:solidFill>
                      <a:srgbClr val="FF0000"/>
                    </a:solidFill>
                  </a:rPr>
                  <a:t>Now, add these up!</a:t>
                </a:r>
                <a:endParaRPr lang="en-US" sz="3200" b="1" dirty="0">
                  <a:solidFill>
                    <a:srgbClr val="FF0000"/>
                  </a:solidFill>
                </a:endParaRPr>
              </a:p>
            </p:txBody>
          </p:sp>
        </p:grpSp>
      </p:grpSp>
      <p:grpSp>
        <p:nvGrpSpPr>
          <p:cNvPr id="28" name="Group 27"/>
          <p:cNvGrpSpPr/>
          <p:nvPr/>
        </p:nvGrpSpPr>
        <p:grpSpPr>
          <a:xfrm>
            <a:off x="6232619" y="942899"/>
            <a:ext cx="4900528" cy="1461216"/>
            <a:chOff x="5329460" y="1598504"/>
            <a:chExt cx="4900528" cy="1461216"/>
          </a:xfrm>
        </p:grpSpPr>
        <p:cxnSp>
          <p:nvCxnSpPr>
            <p:cNvPr id="29" name="Straight Arrow Connector 28"/>
            <p:cNvCxnSpPr>
              <a:stCxn id="32" idx="2"/>
            </p:cNvCxnSpPr>
            <p:nvPr/>
          </p:nvCxnSpPr>
          <p:spPr>
            <a:xfrm>
              <a:off x="6936711" y="2106216"/>
              <a:ext cx="1329927" cy="48423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5329460" y="1598504"/>
              <a:ext cx="4900528" cy="1461216"/>
              <a:chOff x="5329460" y="1598504"/>
              <a:chExt cx="4900528" cy="1461216"/>
            </a:xfrm>
          </p:grpSpPr>
          <p:sp>
            <p:nvSpPr>
              <p:cNvPr id="31" name="Oval 30"/>
              <p:cNvSpPr/>
              <p:nvPr/>
            </p:nvSpPr>
            <p:spPr>
              <a:xfrm rot="16200000">
                <a:off x="8632853" y="1462586"/>
                <a:ext cx="594875" cy="259939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p:cNvSpPr txBox="1"/>
              <p:nvPr/>
            </p:nvSpPr>
            <p:spPr>
              <a:xfrm rot="19045717">
                <a:off x="5329460" y="1598504"/>
                <a:ext cx="2818897" cy="584775"/>
              </a:xfrm>
              <a:prstGeom prst="rect">
                <a:avLst/>
              </a:prstGeom>
              <a:noFill/>
            </p:spPr>
            <p:txBody>
              <a:bodyPr wrap="square" rtlCol="0">
                <a:spAutoFit/>
              </a:bodyPr>
              <a:lstStyle/>
              <a:p>
                <a:r>
                  <a:rPr lang="en-US" sz="3200" b="1" dirty="0" smtClean="0">
                    <a:solidFill>
                      <a:srgbClr val="FF0000"/>
                    </a:solidFill>
                  </a:rPr>
                  <a:t>Add these up!</a:t>
                </a:r>
                <a:endParaRPr lang="en-US" sz="3200" b="1" dirty="0">
                  <a:solidFill>
                    <a:srgbClr val="FF0000"/>
                  </a:solidFill>
                </a:endParaRPr>
              </a:p>
            </p:txBody>
          </p:sp>
        </p:grpSp>
      </p:grpSp>
      <p:sp>
        <p:nvSpPr>
          <p:cNvPr id="33" name="TextBox 32"/>
          <p:cNvSpPr txBox="1"/>
          <p:nvPr/>
        </p:nvSpPr>
        <p:spPr>
          <a:xfrm>
            <a:off x="11479869" y="1837440"/>
            <a:ext cx="610532" cy="523220"/>
          </a:xfrm>
          <a:prstGeom prst="rect">
            <a:avLst/>
          </a:prstGeom>
          <a:noFill/>
        </p:spPr>
        <p:txBody>
          <a:bodyPr wrap="square" rtlCol="0">
            <a:spAutoFit/>
          </a:bodyPr>
          <a:lstStyle/>
          <a:p>
            <a:r>
              <a:rPr lang="en-US" sz="2800" dirty="0" smtClean="0">
                <a:solidFill>
                  <a:schemeClr val="tx2"/>
                </a:solidFill>
              </a:rPr>
              <a:t>83</a:t>
            </a:r>
            <a:endParaRPr lang="en-US" sz="2800" dirty="0">
              <a:solidFill>
                <a:schemeClr val="tx2"/>
              </a:solidFill>
            </a:endParaRPr>
          </a:p>
        </p:txBody>
      </p:sp>
      <p:grpSp>
        <p:nvGrpSpPr>
          <p:cNvPr id="34" name="Group 33"/>
          <p:cNvGrpSpPr/>
          <p:nvPr/>
        </p:nvGrpSpPr>
        <p:grpSpPr>
          <a:xfrm>
            <a:off x="6232619" y="1472914"/>
            <a:ext cx="4900528" cy="1461216"/>
            <a:chOff x="5329460" y="1598504"/>
            <a:chExt cx="4900528" cy="1461216"/>
          </a:xfrm>
        </p:grpSpPr>
        <p:cxnSp>
          <p:nvCxnSpPr>
            <p:cNvPr id="35" name="Straight Arrow Connector 34"/>
            <p:cNvCxnSpPr>
              <a:stCxn id="38" idx="2"/>
            </p:cNvCxnSpPr>
            <p:nvPr/>
          </p:nvCxnSpPr>
          <p:spPr>
            <a:xfrm>
              <a:off x="6936711" y="2106216"/>
              <a:ext cx="1329927" cy="48423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36" name="Group 35"/>
            <p:cNvGrpSpPr/>
            <p:nvPr/>
          </p:nvGrpSpPr>
          <p:grpSpPr>
            <a:xfrm>
              <a:off x="5329460" y="1598504"/>
              <a:ext cx="4900528" cy="1461216"/>
              <a:chOff x="5329460" y="1598504"/>
              <a:chExt cx="4900528" cy="1461216"/>
            </a:xfrm>
          </p:grpSpPr>
          <p:sp>
            <p:nvSpPr>
              <p:cNvPr id="37" name="Oval 36"/>
              <p:cNvSpPr/>
              <p:nvPr/>
            </p:nvSpPr>
            <p:spPr>
              <a:xfrm rot="16200000">
                <a:off x="8632853" y="1462586"/>
                <a:ext cx="594875" cy="259939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rot="19045717">
                <a:off x="5329460" y="1598504"/>
                <a:ext cx="2818897" cy="584775"/>
              </a:xfrm>
              <a:prstGeom prst="rect">
                <a:avLst/>
              </a:prstGeom>
              <a:noFill/>
            </p:spPr>
            <p:txBody>
              <a:bodyPr wrap="square" rtlCol="0">
                <a:spAutoFit/>
              </a:bodyPr>
              <a:lstStyle/>
              <a:p>
                <a:r>
                  <a:rPr lang="en-US" sz="3200" b="1" dirty="0" smtClean="0">
                    <a:solidFill>
                      <a:srgbClr val="FF0000"/>
                    </a:solidFill>
                  </a:rPr>
                  <a:t>Add these up!</a:t>
                </a:r>
                <a:endParaRPr lang="en-US" sz="3200" b="1" dirty="0">
                  <a:solidFill>
                    <a:srgbClr val="FF0000"/>
                  </a:solidFill>
                </a:endParaRPr>
              </a:p>
            </p:txBody>
          </p:sp>
        </p:grpSp>
      </p:grpSp>
      <p:sp>
        <p:nvSpPr>
          <p:cNvPr id="39" name="TextBox 38"/>
          <p:cNvSpPr txBox="1"/>
          <p:nvPr/>
        </p:nvSpPr>
        <p:spPr>
          <a:xfrm>
            <a:off x="11442577" y="2375083"/>
            <a:ext cx="860779" cy="523220"/>
          </a:xfrm>
          <a:prstGeom prst="rect">
            <a:avLst/>
          </a:prstGeom>
          <a:noFill/>
        </p:spPr>
        <p:txBody>
          <a:bodyPr wrap="square" rtlCol="0">
            <a:spAutoFit/>
          </a:bodyPr>
          <a:lstStyle/>
          <a:p>
            <a:r>
              <a:rPr lang="en-US" sz="2800" dirty="0" smtClean="0">
                <a:solidFill>
                  <a:schemeClr val="tx2"/>
                </a:solidFill>
              </a:rPr>
              <a:t>20.8</a:t>
            </a:r>
            <a:endParaRPr lang="en-US" sz="2800" dirty="0">
              <a:solidFill>
                <a:schemeClr val="tx2"/>
              </a:solidFill>
            </a:endParaRPr>
          </a:p>
        </p:txBody>
      </p:sp>
      <p:grpSp>
        <p:nvGrpSpPr>
          <p:cNvPr id="40" name="Group 39"/>
          <p:cNvGrpSpPr/>
          <p:nvPr/>
        </p:nvGrpSpPr>
        <p:grpSpPr>
          <a:xfrm>
            <a:off x="6246667" y="1989521"/>
            <a:ext cx="4900528" cy="1461216"/>
            <a:chOff x="5329460" y="1598504"/>
            <a:chExt cx="4900528" cy="1461216"/>
          </a:xfrm>
        </p:grpSpPr>
        <p:cxnSp>
          <p:nvCxnSpPr>
            <p:cNvPr id="41" name="Straight Arrow Connector 40"/>
            <p:cNvCxnSpPr>
              <a:stCxn id="44" idx="2"/>
            </p:cNvCxnSpPr>
            <p:nvPr/>
          </p:nvCxnSpPr>
          <p:spPr>
            <a:xfrm>
              <a:off x="6936711" y="2106216"/>
              <a:ext cx="1329927" cy="48423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42" name="Group 41"/>
            <p:cNvGrpSpPr/>
            <p:nvPr/>
          </p:nvGrpSpPr>
          <p:grpSpPr>
            <a:xfrm>
              <a:off x="5329460" y="1598504"/>
              <a:ext cx="4900528" cy="1461216"/>
              <a:chOff x="5329460" y="1598504"/>
              <a:chExt cx="4900528" cy="1461216"/>
            </a:xfrm>
          </p:grpSpPr>
          <p:sp>
            <p:nvSpPr>
              <p:cNvPr id="43" name="Oval 42"/>
              <p:cNvSpPr/>
              <p:nvPr/>
            </p:nvSpPr>
            <p:spPr>
              <a:xfrm rot="16200000">
                <a:off x="8632853" y="1462586"/>
                <a:ext cx="594875" cy="259939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rot="19045717">
                <a:off x="5329460" y="1598504"/>
                <a:ext cx="2818897" cy="584775"/>
              </a:xfrm>
              <a:prstGeom prst="rect">
                <a:avLst/>
              </a:prstGeom>
              <a:noFill/>
            </p:spPr>
            <p:txBody>
              <a:bodyPr wrap="square" rtlCol="0">
                <a:spAutoFit/>
              </a:bodyPr>
              <a:lstStyle/>
              <a:p>
                <a:r>
                  <a:rPr lang="en-US" sz="3200" b="1" dirty="0" smtClean="0">
                    <a:solidFill>
                      <a:srgbClr val="FF0000"/>
                    </a:solidFill>
                  </a:rPr>
                  <a:t>Add these up!</a:t>
                </a:r>
                <a:endParaRPr lang="en-US" sz="3200" b="1" dirty="0">
                  <a:solidFill>
                    <a:srgbClr val="FF0000"/>
                  </a:solidFill>
                </a:endParaRPr>
              </a:p>
            </p:txBody>
          </p:sp>
        </p:grpSp>
      </p:grpSp>
      <p:sp>
        <p:nvSpPr>
          <p:cNvPr id="45" name="TextBox 44"/>
          <p:cNvSpPr txBox="1"/>
          <p:nvPr/>
        </p:nvSpPr>
        <p:spPr>
          <a:xfrm>
            <a:off x="11428358" y="2878418"/>
            <a:ext cx="860779" cy="523220"/>
          </a:xfrm>
          <a:prstGeom prst="rect">
            <a:avLst/>
          </a:prstGeom>
          <a:noFill/>
        </p:spPr>
        <p:txBody>
          <a:bodyPr wrap="square" rtlCol="0">
            <a:spAutoFit/>
          </a:bodyPr>
          <a:lstStyle/>
          <a:p>
            <a:r>
              <a:rPr lang="en-US" sz="2800" dirty="0" smtClean="0">
                <a:solidFill>
                  <a:schemeClr val="tx2"/>
                </a:solidFill>
              </a:rPr>
              <a:t>13.6</a:t>
            </a:r>
            <a:endParaRPr lang="en-US" sz="2800" dirty="0">
              <a:solidFill>
                <a:schemeClr val="tx2"/>
              </a:solidFill>
            </a:endParaRPr>
          </a:p>
        </p:txBody>
      </p:sp>
      <p:grpSp>
        <p:nvGrpSpPr>
          <p:cNvPr id="46" name="Group 45"/>
          <p:cNvGrpSpPr/>
          <p:nvPr/>
        </p:nvGrpSpPr>
        <p:grpSpPr>
          <a:xfrm>
            <a:off x="6246667" y="2548965"/>
            <a:ext cx="4900528" cy="1461216"/>
            <a:chOff x="5329460" y="1598504"/>
            <a:chExt cx="4900528" cy="1461216"/>
          </a:xfrm>
        </p:grpSpPr>
        <p:cxnSp>
          <p:nvCxnSpPr>
            <p:cNvPr id="47" name="Straight Arrow Connector 46"/>
            <p:cNvCxnSpPr>
              <a:stCxn id="50" idx="2"/>
            </p:cNvCxnSpPr>
            <p:nvPr/>
          </p:nvCxnSpPr>
          <p:spPr>
            <a:xfrm>
              <a:off x="6936711" y="2106216"/>
              <a:ext cx="1329927" cy="48423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a:xfrm>
              <a:off x="5329460" y="1598504"/>
              <a:ext cx="4900528" cy="1461216"/>
              <a:chOff x="5329460" y="1598504"/>
              <a:chExt cx="4900528" cy="1461216"/>
            </a:xfrm>
          </p:grpSpPr>
          <p:sp>
            <p:nvSpPr>
              <p:cNvPr id="49" name="Oval 48"/>
              <p:cNvSpPr/>
              <p:nvPr/>
            </p:nvSpPr>
            <p:spPr>
              <a:xfrm rot="16200000">
                <a:off x="8632853" y="1462586"/>
                <a:ext cx="594875" cy="259939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rot="19045717">
                <a:off x="5329460" y="1598504"/>
                <a:ext cx="2818897" cy="584775"/>
              </a:xfrm>
              <a:prstGeom prst="rect">
                <a:avLst/>
              </a:prstGeom>
              <a:noFill/>
            </p:spPr>
            <p:txBody>
              <a:bodyPr wrap="square" rtlCol="0">
                <a:spAutoFit/>
              </a:bodyPr>
              <a:lstStyle/>
              <a:p>
                <a:r>
                  <a:rPr lang="en-US" sz="3200" b="1" dirty="0" smtClean="0">
                    <a:solidFill>
                      <a:srgbClr val="FF0000"/>
                    </a:solidFill>
                  </a:rPr>
                  <a:t>Add these up!</a:t>
                </a:r>
                <a:endParaRPr lang="en-US" sz="3200" b="1" dirty="0">
                  <a:solidFill>
                    <a:srgbClr val="FF0000"/>
                  </a:solidFill>
                </a:endParaRPr>
              </a:p>
            </p:txBody>
          </p:sp>
        </p:grpSp>
      </p:grpSp>
      <p:sp>
        <p:nvSpPr>
          <p:cNvPr id="51" name="TextBox 50"/>
          <p:cNvSpPr txBox="1"/>
          <p:nvPr/>
        </p:nvSpPr>
        <p:spPr>
          <a:xfrm>
            <a:off x="11435467" y="3366484"/>
            <a:ext cx="860779" cy="523220"/>
          </a:xfrm>
          <a:prstGeom prst="rect">
            <a:avLst/>
          </a:prstGeom>
          <a:noFill/>
        </p:spPr>
        <p:txBody>
          <a:bodyPr wrap="square" rtlCol="0">
            <a:spAutoFit/>
          </a:bodyPr>
          <a:lstStyle/>
          <a:p>
            <a:r>
              <a:rPr lang="en-US" sz="2800" dirty="0" smtClean="0">
                <a:solidFill>
                  <a:schemeClr val="tx2"/>
                </a:solidFill>
              </a:rPr>
              <a:t>30.7</a:t>
            </a:r>
            <a:endParaRPr lang="en-US" sz="2800" dirty="0">
              <a:solidFill>
                <a:schemeClr val="tx2"/>
              </a:solidFill>
            </a:endParaRPr>
          </a:p>
        </p:txBody>
      </p:sp>
      <p:grpSp>
        <p:nvGrpSpPr>
          <p:cNvPr id="52" name="Group 51"/>
          <p:cNvGrpSpPr/>
          <p:nvPr/>
        </p:nvGrpSpPr>
        <p:grpSpPr>
          <a:xfrm>
            <a:off x="6207129" y="3052221"/>
            <a:ext cx="4900528" cy="1461216"/>
            <a:chOff x="5329460" y="1598504"/>
            <a:chExt cx="4900528" cy="1461216"/>
          </a:xfrm>
        </p:grpSpPr>
        <p:cxnSp>
          <p:nvCxnSpPr>
            <p:cNvPr id="53" name="Straight Arrow Connector 52"/>
            <p:cNvCxnSpPr>
              <a:stCxn id="56" idx="2"/>
            </p:cNvCxnSpPr>
            <p:nvPr/>
          </p:nvCxnSpPr>
          <p:spPr>
            <a:xfrm>
              <a:off x="6936711" y="2106216"/>
              <a:ext cx="1329927" cy="48423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54" name="Group 53"/>
            <p:cNvGrpSpPr/>
            <p:nvPr/>
          </p:nvGrpSpPr>
          <p:grpSpPr>
            <a:xfrm>
              <a:off x="5329460" y="1598504"/>
              <a:ext cx="4900528" cy="1461216"/>
              <a:chOff x="5329460" y="1598504"/>
              <a:chExt cx="4900528" cy="1461216"/>
            </a:xfrm>
          </p:grpSpPr>
          <p:sp>
            <p:nvSpPr>
              <p:cNvPr id="55" name="Oval 54"/>
              <p:cNvSpPr/>
              <p:nvPr/>
            </p:nvSpPr>
            <p:spPr>
              <a:xfrm rot="16200000">
                <a:off x="8632853" y="1462586"/>
                <a:ext cx="594875" cy="259939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TextBox 55"/>
              <p:cNvSpPr txBox="1"/>
              <p:nvPr/>
            </p:nvSpPr>
            <p:spPr>
              <a:xfrm rot="19045717">
                <a:off x="5329460" y="1598504"/>
                <a:ext cx="2818897" cy="584775"/>
              </a:xfrm>
              <a:prstGeom prst="rect">
                <a:avLst/>
              </a:prstGeom>
              <a:noFill/>
            </p:spPr>
            <p:txBody>
              <a:bodyPr wrap="square" rtlCol="0">
                <a:spAutoFit/>
              </a:bodyPr>
              <a:lstStyle/>
              <a:p>
                <a:r>
                  <a:rPr lang="en-US" sz="3200" b="1" dirty="0" smtClean="0">
                    <a:solidFill>
                      <a:srgbClr val="FF0000"/>
                    </a:solidFill>
                  </a:rPr>
                  <a:t>Add these up!</a:t>
                </a:r>
                <a:endParaRPr lang="en-US" sz="3200" b="1" dirty="0">
                  <a:solidFill>
                    <a:srgbClr val="FF0000"/>
                  </a:solidFill>
                </a:endParaRPr>
              </a:p>
            </p:txBody>
          </p:sp>
        </p:grpSp>
      </p:grpSp>
      <p:sp>
        <p:nvSpPr>
          <p:cNvPr id="57" name="TextBox 56"/>
          <p:cNvSpPr txBox="1"/>
          <p:nvPr/>
        </p:nvSpPr>
        <p:spPr>
          <a:xfrm>
            <a:off x="11428357" y="3908286"/>
            <a:ext cx="860779" cy="523220"/>
          </a:xfrm>
          <a:prstGeom prst="rect">
            <a:avLst/>
          </a:prstGeom>
          <a:noFill/>
        </p:spPr>
        <p:txBody>
          <a:bodyPr wrap="square" rtlCol="0">
            <a:spAutoFit/>
          </a:bodyPr>
          <a:lstStyle/>
          <a:p>
            <a:r>
              <a:rPr lang="en-US" sz="2800" dirty="0" smtClean="0">
                <a:solidFill>
                  <a:schemeClr val="tx2"/>
                </a:solidFill>
              </a:rPr>
              <a:t>68</a:t>
            </a:r>
            <a:endParaRPr lang="en-US" sz="2800" dirty="0">
              <a:solidFill>
                <a:schemeClr val="tx2"/>
              </a:solidFill>
            </a:endParaRPr>
          </a:p>
        </p:txBody>
      </p:sp>
      <mc:AlternateContent xmlns:mc="http://schemas.openxmlformats.org/markup-compatibility/2006">
        <mc:Choice xmlns="" xmlns:a14="http://schemas.microsoft.com/office/drawing/2010/main" Requires="a14">
          <p:sp>
            <p:nvSpPr>
              <p:cNvPr id="58" name="TextBox 57"/>
              <p:cNvSpPr txBox="1"/>
              <p:nvPr/>
            </p:nvSpPr>
            <p:spPr>
              <a:xfrm>
                <a:off x="1213605" y="3283591"/>
                <a:ext cx="641201" cy="70134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rgbClr val="00B050"/>
                              </a:solidFill>
                              <a:latin typeface="Cambria Math" panose="02040503050406030204" pitchFamily="18" charset="0"/>
                            </a:rPr>
                          </m:ctrlPr>
                        </m:fPr>
                        <m:num>
                          <m:r>
                            <a:rPr lang="en-US" sz="2400" b="0" i="1" smtClean="0">
                              <a:solidFill>
                                <a:srgbClr val="00B050"/>
                              </a:solidFill>
                              <a:latin typeface="Cambria Math" panose="02040503050406030204" pitchFamily="18" charset="0"/>
                            </a:rPr>
                            <m:t>45.2</m:t>
                          </m:r>
                        </m:num>
                        <m:den>
                          <m:r>
                            <a:rPr lang="en-US" sz="2400" b="0" i="1" smtClean="0">
                              <a:solidFill>
                                <a:srgbClr val="00B050"/>
                              </a:solidFill>
                              <a:latin typeface="Cambria Math" panose="02040503050406030204" pitchFamily="18" charset="0"/>
                            </a:rPr>
                            <m:t>79.4</m:t>
                          </m:r>
                        </m:den>
                      </m:f>
                    </m:oMath>
                  </m:oMathPara>
                </a14:m>
                <a:endParaRPr lang="en-US" sz="2400" dirty="0">
                  <a:solidFill>
                    <a:srgbClr val="00B050"/>
                  </a:solidFill>
                </a:endParaRPr>
              </a:p>
            </p:txBody>
          </p:sp>
        </mc:Choice>
        <mc:Fallback>
          <p:sp>
            <p:nvSpPr>
              <p:cNvPr id="58" name="TextBox 57"/>
              <p:cNvSpPr txBox="1">
                <a:spLocks noRot="1" noChangeAspect="1" noMove="1" noResize="1" noEditPoints="1" noAdjustHandles="1" noChangeArrowheads="1" noChangeShapeType="1" noTextEdit="1"/>
              </p:cNvSpPr>
              <p:nvPr/>
            </p:nvSpPr>
            <p:spPr>
              <a:xfrm>
                <a:off x="1213605" y="3283591"/>
                <a:ext cx="641201" cy="701346"/>
              </a:xfrm>
              <a:prstGeom prst="rect">
                <a:avLst/>
              </a:prstGeom>
              <a:blipFill rotWithShape="0">
                <a:blip r:embed="rId5" cstate="print"/>
                <a:stretch>
                  <a:fillRect/>
                </a:stretch>
              </a:blipFill>
            </p:spPr>
            <p:txBody>
              <a:bodyPr/>
              <a:lstStyle/>
              <a:p>
                <a:r>
                  <a:rPr lang="en-US">
                    <a:noFill/>
                  </a:rPr>
                  <a:t> </a:t>
                </a:r>
              </a:p>
            </p:txBody>
          </p:sp>
        </mc:Fallback>
      </mc:AlternateContent>
      <p:sp>
        <p:nvSpPr>
          <p:cNvPr id="59" name="Oval 58"/>
          <p:cNvSpPr/>
          <p:nvPr/>
        </p:nvSpPr>
        <p:spPr>
          <a:xfrm>
            <a:off x="8480010" y="1815566"/>
            <a:ext cx="956901" cy="596424"/>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8514545" y="4391214"/>
            <a:ext cx="956901" cy="596424"/>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4673" y="2092410"/>
            <a:ext cx="6263986" cy="7841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p:cNvGrpSpPr/>
          <p:nvPr/>
        </p:nvGrpSpPr>
        <p:grpSpPr>
          <a:xfrm>
            <a:off x="5329460" y="1598504"/>
            <a:ext cx="4264483" cy="2829690"/>
            <a:chOff x="5329460" y="1598504"/>
            <a:chExt cx="4264483" cy="2829690"/>
          </a:xfrm>
        </p:grpSpPr>
        <p:cxnSp>
          <p:nvCxnSpPr>
            <p:cNvPr id="16" name="Straight Arrow Connector 15"/>
            <p:cNvCxnSpPr>
              <a:stCxn id="18" idx="2"/>
            </p:cNvCxnSpPr>
            <p:nvPr/>
          </p:nvCxnSpPr>
          <p:spPr>
            <a:xfrm>
              <a:off x="6936711" y="2106216"/>
              <a:ext cx="1329927" cy="484239"/>
            </a:xfrm>
            <a:prstGeom prst="straightConnector1">
              <a:avLst/>
            </a:prstGeom>
            <a:ln w="762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20" name="Group 19"/>
            <p:cNvGrpSpPr/>
            <p:nvPr/>
          </p:nvGrpSpPr>
          <p:grpSpPr>
            <a:xfrm>
              <a:off x="5329460" y="1598504"/>
              <a:ext cx="4264483" cy="2829690"/>
              <a:chOff x="5329460" y="1598504"/>
              <a:chExt cx="4264483" cy="2829690"/>
            </a:xfrm>
          </p:grpSpPr>
          <p:sp>
            <p:nvSpPr>
              <p:cNvPr id="14" name="Oval 13"/>
              <p:cNvSpPr/>
              <p:nvPr/>
            </p:nvSpPr>
            <p:spPr>
              <a:xfrm>
                <a:off x="8266638" y="1828800"/>
                <a:ext cx="1327305" cy="259939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rot="19045717">
                <a:off x="5329460" y="1598504"/>
                <a:ext cx="2818897" cy="584775"/>
              </a:xfrm>
              <a:prstGeom prst="rect">
                <a:avLst/>
              </a:prstGeom>
              <a:noFill/>
            </p:spPr>
            <p:txBody>
              <a:bodyPr wrap="square" rtlCol="0">
                <a:spAutoFit/>
              </a:bodyPr>
              <a:lstStyle/>
              <a:p>
                <a:r>
                  <a:rPr lang="en-US" sz="3200" b="1" dirty="0" smtClean="0">
                    <a:solidFill>
                      <a:srgbClr val="FF0000"/>
                    </a:solidFill>
                  </a:rPr>
                  <a:t>Add these up!</a:t>
                </a:r>
                <a:endParaRPr lang="en-US" sz="3200" b="1" dirty="0">
                  <a:solidFill>
                    <a:srgbClr val="FF0000"/>
                  </a:solidFill>
                </a:endParaRPr>
              </a:p>
            </p:txBody>
          </p:sp>
        </p:grpSp>
      </p:grpSp>
      <p:sp>
        <p:nvSpPr>
          <p:cNvPr id="62" name="Rectangle 61"/>
          <p:cNvSpPr/>
          <p:nvPr/>
        </p:nvSpPr>
        <p:spPr>
          <a:xfrm>
            <a:off x="3200411" y="2795067"/>
            <a:ext cx="2784972" cy="29472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83945" y="2876532"/>
            <a:ext cx="3030471" cy="35260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3209121" y="3092860"/>
            <a:ext cx="2784972" cy="486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1170898" y="3128497"/>
            <a:ext cx="667069" cy="486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1220782" y="3671487"/>
            <a:ext cx="667069" cy="3820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2073985" y="3534685"/>
            <a:ext cx="792813" cy="46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2880846" y="3540916"/>
            <a:ext cx="991556" cy="46194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 xmlns:a14="http://schemas.microsoft.com/office/drawing/2010/main" Requires="a14">
          <p:sp>
            <p:nvSpPr>
              <p:cNvPr id="69" name="Rectangle 68"/>
              <p:cNvSpPr/>
              <p:nvPr/>
            </p:nvSpPr>
            <p:spPr>
              <a:xfrm>
                <a:off x="3576169" y="4746319"/>
                <a:ext cx="4353499" cy="98398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i="1" smtClean="0">
                              <a:solidFill>
                                <a:srgbClr val="00B050"/>
                              </a:solidFill>
                              <a:latin typeface="Cambria Math" panose="02040503050406030204" pitchFamily="18" charset="0"/>
                            </a:rPr>
                          </m:ctrlPr>
                        </m:fPr>
                        <m:num>
                          <m:r>
                            <a:rPr lang="en-US" sz="2800" b="0" i="1" smtClean="0">
                              <a:solidFill>
                                <a:srgbClr val="00B050"/>
                              </a:solidFill>
                              <a:latin typeface="Cambria Math" panose="02040503050406030204" pitchFamily="18" charset="0"/>
                            </a:rPr>
                            <m:t>𝑝𝑙𝑎𝑠𝑡𝑖𝑐𝑒</m:t>
                          </m:r>
                          <m:r>
                            <a:rPr lang="en-US" sz="2800" b="0" i="1" smtClean="0">
                              <a:solidFill>
                                <a:srgbClr val="00B050"/>
                              </a:solidFill>
                              <a:latin typeface="Cambria Math" panose="02040503050406030204" pitchFamily="18" charset="0"/>
                            </a:rPr>
                            <m:t> </m:t>
                          </m:r>
                          <m:r>
                            <a:rPr lang="en-US" sz="2800" b="0" i="1" smtClean="0">
                              <a:solidFill>
                                <a:srgbClr val="00B050"/>
                              </a:solidFill>
                              <a:latin typeface="Cambria Math" panose="02040503050406030204" pitchFamily="18" charset="0"/>
                            </a:rPr>
                            <m:t>𝑎𝑛𝑑</m:t>
                          </m:r>
                          <m:r>
                            <a:rPr lang="en-US" sz="2800" b="0" i="1" smtClean="0">
                              <a:solidFill>
                                <a:srgbClr val="00B050"/>
                              </a:solidFill>
                              <a:latin typeface="Cambria Math" panose="02040503050406030204" pitchFamily="18" charset="0"/>
                            </a:rPr>
                            <m:t> </m:t>
                          </m:r>
                          <m:r>
                            <a:rPr lang="en-US" sz="2800" b="0" i="1" smtClean="0">
                              <a:solidFill>
                                <a:srgbClr val="00B050"/>
                              </a:solidFill>
                              <a:latin typeface="Cambria Math" panose="02040503050406030204" pitchFamily="18" charset="0"/>
                            </a:rPr>
                            <m:t>𝑛𝑜𝑡</m:t>
                          </m:r>
                          <m:r>
                            <a:rPr lang="en-US" sz="2800" b="0" i="1" smtClean="0">
                              <a:solidFill>
                                <a:srgbClr val="00B050"/>
                              </a:solidFill>
                              <a:latin typeface="Cambria Math" panose="02040503050406030204" pitchFamily="18" charset="0"/>
                            </a:rPr>
                            <m:t> </m:t>
                          </m:r>
                          <m:r>
                            <a:rPr lang="en-US" sz="2800" b="0" i="1" smtClean="0">
                              <a:solidFill>
                                <a:srgbClr val="00B050"/>
                              </a:solidFill>
                              <a:latin typeface="Cambria Math" panose="02040503050406030204" pitchFamily="18" charset="0"/>
                            </a:rPr>
                            <m:t>𝑟𝑒𝑐𝑦𝑐𝑙𝑒𝑑</m:t>
                          </m:r>
                        </m:num>
                        <m:den>
                          <m:r>
                            <a:rPr lang="en-US" sz="2800" b="0" i="1" smtClean="0">
                              <a:solidFill>
                                <a:srgbClr val="00B050"/>
                              </a:solidFill>
                              <a:latin typeface="Cambria Math" panose="02040503050406030204" pitchFamily="18" charset="0"/>
                            </a:rPr>
                            <m:t>𝑛𝑜𝑡</m:t>
                          </m:r>
                          <m:r>
                            <a:rPr lang="en-US" sz="2800" b="0" i="1" smtClean="0">
                              <a:solidFill>
                                <a:srgbClr val="00B050"/>
                              </a:solidFill>
                              <a:latin typeface="Cambria Math" panose="02040503050406030204" pitchFamily="18" charset="0"/>
                            </a:rPr>
                            <m:t> </m:t>
                          </m:r>
                          <m:r>
                            <a:rPr lang="en-US" sz="2800" b="0" i="1" smtClean="0">
                              <a:solidFill>
                                <a:srgbClr val="00B050"/>
                              </a:solidFill>
                              <a:latin typeface="Cambria Math" panose="02040503050406030204" pitchFamily="18" charset="0"/>
                            </a:rPr>
                            <m:t>𝑟𝑒𝑐𝑦𝑐𝑙𝑒𝑑</m:t>
                          </m:r>
                        </m:den>
                      </m:f>
                    </m:oMath>
                  </m:oMathPara>
                </a14:m>
                <a:endParaRPr lang="en-US" sz="2800" dirty="0">
                  <a:solidFill>
                    <a:srgbClr val="00B050"/>
                  </a:solidFill>
                </a:endParaRPr>
              </a:p>
            </p:txBody>
          </p:sp>
        </mc:Choice>
        <mc:Fallback>
          <p:sp>
            <p:nvSpPr>
              <p:cNvPr id="69" name="Rectangle 68"/>
              <p:cNvSpPr>
                <a:spLocks noRot="1" noChangeAspect="1" noMove="1" noResize="1" noEditPoints="1" noAdjustHandles="1" noChangeArrowheads="1" noChangeShapeType="1" noTextEdit="1"/>
              </p:cNvSpPr>
              <p:nvPr/>
            </p:nvSpPr>
            <p:spPr>
              <a:xfrm>
                <a:off x="3576169" y="4746319"/>
                <a:ext cx="4353499" cy="983987"/>
              </a:xfrm>
              <a:prstGeom prst="rect">
                <a:avLst/>
              </a:prstGeom>
              <a:blipFill rotWithShape="0">
                <a:blip r:embed="rId6" cstate="print"/>
                <a:stretch>
                  <a:fillRect/>
                </a:stretch>
              </a:blipFill>
            </p:spPr>
            <p:txBody>
              <a:bodyPr/>
              <a:lstStyle/>
              <a:p>
                <a:r>
                  <a:rPr lang="en-US">
                    <a:noFill/>
                  </a:rPr>
                  <a:t> </a:t>
                </a:r>
              </a:p>
            </p:txBody>
          </p:sp>
        </mc:Fallback>
      </mc:AlternateContent>
      <p:sp>
        <p:nvSpPr>
          <p:cNvPr id="70" name="Rectangle 69"/>
          <p:cNvSpPr/>
          <p:nvPr/>
        </p:nvSpPr>
        <p:spPr>
          <a:xfrm>
            <a:off x="52936" y="4043214"/>
            <a:ext cx="6263986" cy="72951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16425" y="5050895"/>
            <a:ext cx="3665763" cy="466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676713" y="4753224"/>
            <a:ext cx="4214467" cy="4666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10176246" y="3397703"/>
            <a:ext cx="956901" cy="596424"/>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544535" y="5602629"/>
            <a:ext cx="719045" cy="486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3687663" y="5095037"/>
            <a:ext cx="4214467" cy="5517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10244213" y="4427961"/>
            <a:ext cx="956901" cy="596424"/>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458798" y="6115668"/>
            <a:ext cx="973575" cy="486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1255621" y="5905253"/>
            <a:ext cx="1141192" cy="486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408678" y="5910407"/>
            <a:ext cx="1463723" cy="486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520822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barn(inVertical)">
                                      <p:cBhvr>
                                        <p:cTn id="12" dur="500"/>
                                        <p:tgtEl>
                                          <p:spTgt spid="2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nodeType="clickEffect">
                                  <p:stCondLst>
                                    <p:cond delay="0"/>
                                  </p:stCondLst>
                                  <p:childTnLst>
                                    <p:animEffect transition="out" filter="randombar(horizontal)">
                                      <p:cBhvr>
                                        <p:cTn id="21" dur="500"/>
                                        <p:tgtEl>
                                          <p:spTgt spid="21"/>
                                        </p:tgtEl>
                                      </p:cBhvr>
                                    </p:animEffect>
                                    <p:set>
                                      <p:cBhvr>
                                        <p:cTn id="22" dur="1" fill="hold">
                                          <p:stCondLst>
                                            <p:cond delay="499"/>
                                          </p:stCondLst>
                                        </p:cTn>
                                        <p:tgtEl>
                                          <p:spTgt spid="2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22"/>
                                        </p:tgtEl>
                                        <p:attrNameLst>
                                          <p:attrName>style.visibility</p:attrName>
                                        </p:attrNameLst>
                                      </p:cBhvr>
                                      <p:to>
                                        <p:strVal val="visible"/>
                                      </p:to>
                                    </p:set>
                                    <p:animEffect transition="in" filter="barn(inVertical)">
                                      <p:cBhvr>
                                        <p:cTn id="27" dur="500"/>
                                        <p:tgtEl>
                                          <p:spTgt spid="22"/>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13"/>
                                        </p:tgtEl>
                                        <p:attrNameLst>
                                          <p:attrName>style.visibility</p:attrName>
                                        </p:attrNameLst>
                                      </p:cBhvr>
                                      <p:to>
                                        <p:strVal val="visible"/>
                                      </p:to>
                                    </p:set>
                                    <p:animEffect transition="in" filter="barn(inVertical)">
                                      <p:cBhvr>
                                        <p:cTn id="32" dur="500"/>
                                        <p:tgtEl>
                                          <p:spTgt spid="13"/>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xit" presetSubtype="10" fill="hold" nodeType="clickEffect">
                                  <p:stCondLst>
                                    <p:cond delay="0"/>
                                  </p:stCondLst>
                                  <p:childTnLst>
                                    <p:animEffect transition="out" filter="randombar(horizontal)">
                                      <p:cBhvr>
                                        <p:cTn id="36" dur="500"/>
                                        <p:tgtEl>
                                          <p:spTgt spid="22"/>
                                        </p:tgtEl>
                                      </p:cBhvr>
                                    </p:animEffect>
                                    <p:set>
                                      <p:cBhvr>
                                        <p:cTn id="37" dur="1" fill="hold">
                                          <p:stCondLst>
                                            <p:cond delay="499"/>
                                          </p:stCondLst>
                                        </p:cTn>
                                        <p:tgtEl>
                                          <p:spTgt spid="22"/>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28"/>
                                        </p:tgtEl>
                                        <p:attrNameLst>
                                          <p:attrName>style.visibility</p:attrName>
                                        </p:attrNameLst>
                                      </p:cBhvr>
                                      <p:to>
                                        <p:strVal val="visible"/>
                                      </p:to>
                                    </p:set>
                                    <p:animEffect transition="in" filter="barn(inVertical)">
                                      <p:cBhvr>
                                        <p:cTn id="42" dur="500"/>
                                        <p:tgtEl>
                                          <p:spTgt spid="28"/>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grpId="0" nodeType="click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barn(inVertical)">
                                      <p:cBhvr>
                                        <p:cTn id="47" dur="500"/>
                                        <p:tgtEl>
                                          <p:spTgt spid="33"/>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xit" presetSubtype="10" fill="hold" nodeType="clickEffect">
                                  <p:stCondLst>
                                    <p:cond delay="0"/>
                                  </p:stCondLst>
                                  <p:childTnLst>
                                    <p:animEffect transition="out" filter="randombar(horizontal)">
                                      <p:cBhvr>
                                        <p:cTn id="51" dur="500"/>
                                        <p:tgtEl>
                                          <p:spTgt spid="28"/>
                                        </p:tgtEl>
                                      </p:cBhvr>
                                    </p:animEffect>
                                    <p:set>
                                      <p:cBhvr>
                                        <p:cTn id="52" dur="1" fill="hold">
                                          <p:stCondLst>
                                            <p:cond delay="499"/>
                                          </p:stCondLst>
                                        </p:cTn>
                                        <p:tgtEl>
                                          <p:spTgt spid="2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6" presetClass="entr" presetSubtype="21" fill="hold" nodeType="clickEffect">
                                  <p:stCondLst>
                                    <p:cond delay="0"/>
                                  </p:stCondLst>
                                  <p:childTnLst>
                                    <p:set>
                                      <p:cBhvr>
                                        <p:cTn id="56" dur="1" fill="hold">
                                          <p:stCondLst>
                                            <p:cond delay="0"/>
                                          </p:stCondLst>
                                        </p:cTn>
                                        <p:tgtEl>
                                          <p:spTgt spid="34"/>
                                        </p:tgtEl>
                                        <p:attrNameLst>
                                          <p:attrName>style.visibility</p:attrName>
                                        </p:attrNameLst>
                                      </p:cBhvr>
                                      <p:to>
                                        <p:strVal val="visible"/>
                                      </p:to>
                                    </p:set>
                                    <p:animEffect transition="in" filter="barn(inVertical)">
                                      <p:cBhvr>
                                        <p:cTn id="57" dur="500"/>
                                        <p:tgtEl>
                                          <p:spTgt spid="34"/>
                                        </p:tgtEl>
                                      </p:cBhvr>
                                    </p:animEffect>
                                  </p:childTnLst>
                                </p:cTn>
                              </p:par>
                            </p:childTnLst>
                          </p:cTn>
                        </p:par>
                      </p:childTnLst>
                    </p:cTn>
                  </p:par>
                  <p:par>
                    <p:cTn id="58" fill="hold">
                      <p:stCondLst>
                        <p:cond delay="indefinite"/>
                      </p:stCondLst>
                      <p:childTnLst>
                        <p:par>
                          <p:cTn id="59" fill="hold">
                            <p:stCondLst>
                              <p:cond delay="0"/>
                            </p:stCondLst>
                            <p:childTnLst>
                              <p:par>
                                <p:cTn id="60" presetID="16" presetClass="entr" presetSubtype="21" fill="hold" grpId="0" nodeType="clickEffect">
                                  <p:stCondLst>
                                    <p:cond delay="0"/>
                                  </p:stCondLst>
                                  <p:childTnLst>
                                    <p:set>
                                      <p:cBhvr>
                                        <p:cTn id="61" dur="1" fill="hold">
                                          <p:stCondLst>
                                            <p:cond delay="0"/>
                                          </p:stCondLst>
                                        </p:cTn>
                                        <p:tgtEl>
                                          <p:spTgt spid="39"/>
                                        </p:tgtEl>
                                        <p:attrNameLst>
                                          <p:attrName>style.visibility</p:attrName>
                                        </p:attrNameLst>
                                      </p:cBhvr>
                                      <p:to>
                                        <p:strVal val="visible"/>
                                      </p:to>
                                    </p:set>
                                    <p:animEffect transition="in" filter="barn(inVertical)">
                                      <p:cBhvr>
                                        <p:cTn id="62" dur="500"/>
                                        <p:tgtEl>
                                          <p:spTgt spid="39"/>
                                        </p:tgtEl>
                                      </p:cBhvr>
                                    </p:animEffect>
                                  </p:childTnLst>
                                </p:cTn>
                              </p:par>
                            </p:childTnLst>
                          </p:cTn>
                        </p:par>
                      </p:childTnLst>
                    </p:cTn>
                  </p:par>
                  <p:par>
                    <p:cTn id="63" fill="hold">
                      <p:stCondLst>
                        <p:cond delay="indefinite"/>
                      </p:stCondLst>
                      <p:childTnLst>
                        <p:par>
                          <p:cTn id="64" fill="hold">
                            <p:stCondLst>
                              <p:cond delay="0"/>
                            </p:stCondLst>
                            <p:childTnLst>
                              <p:par>
                                <p:cTn id="65" presetID="14" presetClass="exit" presetSubtype="10" fill="hold" nodeType="clickEffect">
                                  <p:stCondLst>
                                    <p:cond delay="0"/>
                                  </p:stCondLst>
                                  <p:childTnLst>
                                    <p:animEffect transition="out" filter="randombar(horizontal)">
                                      <p:cBhvr>
                                        <p:cTn id="66" dur="500"/>
                                        <p:tgtEl>
                                          <p:spTgt spid="34"/>
                                        </p:tgtEl>
                                      </p:cBhvr>
                                    </p:animEffect>
                                    <p:set>
                                      <p:cBhvr>
                                        <p:cTn id="67" dur="1" fill="hold">
                                          <p:stCondLst>
                                            <p:cond delay="499"/>
                                          </p:stCondLst>
                                        </p:cTn>
                                        <p:tgtEl>
                                          <p:spTgt spid="34"/>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6" presetClass="entr" presetSubtype="21" fill="hold" nodeType="clickEffect">
                                  <p:stCondLst>
                                    <p:cond delay="0"/>
                                  </p:stCondLst>
                                  <p:childTnLst>
                                    <p:set>
                                      <p:cBhvr>
                                        <p:cTn id="71" dur="1" fill="hold">
                                          <p:stCondLst>
                                            <p:cond delay="0"/>
                                          </p:stCondLst>
                                        </p:cTn>
                                        <p:tgtEl>
                                          <p:spTgt spid="40"/>
                                        </p:tgtEl>
                                        <p:attrNameLst>
                                          <p:attrName>style.visibility</p:attrName>
                                        </p:attrNameLst>
                                      </p:cBhvr>
                                      <p:to>
                                        <p:strVal val="visible"/>
                                      </p:to>
                                    </p:set>
                                    <p:animEffect transition="in" filter="barn(inVertical)">
                                      <p:cBhvr>
                                        <p:cTn id="72" dur="500"/>
                                        <p:tgtEl>
                                          <p:spTgt spid="40"/>
                                        </p:tgtEl>
                                      </p:cBhvr>
                                    </p:animEffect>
                                  </p:childTnLst>
                                </p:cTn>
                              </p:par>
                            </p:childTnLst>
                          </p:cTn>
                        </p:par>
                      </p:childTnLst>
                    </p:cTn>
                  </p:par>
                  <p:par>
                    <p:cTn id="73" fill="hold">
                      <p:stCondLst>
                        <p:cond delay="indefinite"/>
                      </p:stCondLst>
                      <p:childTnLst>
                        <p:par>
                          <p:cTn id="74" fill="hold">
                            <p:stCondLst>
                              <p:cond delay="0"/>
                            </p:stCondLst>
                            <p:childTnLst>
                              <p:par>
                                <p:cTn id="75" presetID="16" presetClass="entr" presetSubtype="21" fill="hold" grpId="0" nodeType="clickEffect">
                                  <p:stCondLst>
                                    <p:cond delay="0"/>
                                  </p:stCondLst>
                                  <p:childTnLst>
                                    <p:set>
                                      <p:cBhvr>
                                        <p:cTn id="76" dur="1" fill="hold">
                                          <p:stCondLst>
                                            <p:cond delay="0"/>
                                          </p:stCondLst>
                                        </p:cTn>
                                        <p:tgtEl>
                                          <p:spTgt spid="45"/>
                                        </p:tgtEl>
                                        <p:attrNameLst>
                                          <p:attrName>style.visibility</p:attrName>
                                        </p:attrNameLst>
                                      </p:cBhvr>
                                      <p:to>
                                        <p:strVal val="visible"/>
                                      </p:to>
                                    </p:set>
                                    <p:animEffect transition="in" filter="barn(inVertical)">
                                      <p:cBhvr>
                                        <p:cTn id="77" dur="500"/>
                                        <p:tgtEl>
                                          <p:spTgt spid="45"/>
                                        </p:tgtEl>
                                      </p:cBhvr>
                                    </p:animEffect>
                                  </p:childTnLst>
                                </p:cTn>
                              </p:par>
                            </p:childTnLst>
                          </p:cTn>
                        </p:par>
                      </p:childTnLst>
                    </p:cTn>
                  </p:par>
                  <p:par>
                    <p:cTn id="78" fill="hold">
                      <p:stCondLst>
                        <p:cond delay="indefinite"/>
                      </p:stCondLst>
                      <p:childTnLst>
                        <p:par>
                          <p:cTn id="79" fill="hold">
                            <p:stCondLst>
                              <p:cond delay="0"/>
                            </p:stCondLst>
                            <p:childTnLst>
                              <p:par>
                                <p:cTn id="80" presetID="14" presetClass="exit" presetSubtype="10" fill="hold" nodeType="clickEffect">
                                  <p:stCondLst>
                                    <p:cond delay="0"/>
                                  </p:stCondLst>
                                  <p:childTnLst>
                                    <p:animEffect transition="out" filter="randombar(horizontal)">
                                      <p:cBhvr>
                                        <p:cTn id="81" dur="500"/>
                                        <p:tgtEl>
                                          <p:spTgt spid="40"/>
                                        </p:tgtEl>
                                      </p:cBhvr>
                                    </p:animEffect>
                                    <p:set>
                                      <p:cBhvr>
                                        <p:cTn id="82" dur="1" fill="hold">
                                          <p:stCondLst>
                                            <p:cond delay="499"/>
                                          </p:stCondLst>
                                        </p:cTn>
                                        <p:tgtEl>
                                          <p:spTgt spid="40"/>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16" presetClass="entr" presetSubtype="21" fill="hold" nodeType="clickEffect">
                                  <p:stCondLst>
                                    <p:cond delay="0"/>
                                  </p:stCondLst>
                                  <p:childTnLst>
                                    <p:set>
                                      <p:cBhvr>
                                        <p:cTn id="86" dur="1" fill="hold">
                                          <p:stCondLst>
                                            <p:cond delay="0"/>
                                          </p:stCondLst>
                                        </p:cTn>
                                        <p:tgtEl>
                                          <p:spTgt spid="46"/>
                                        </p:tgtEl>
                                        <p:attrNameLst>
                                          <p:attrName>style.visibility</p:attrName>
                                        </p:attrNameLst>
                                      </p:cBhvr>
                                      <p:to>
                                        <p:strVal val="visible"/>
                                      </p:to>
                                    </p:set>
                                    <p:animEffect transition="in" filter="barn(inVertical)">
                                      <p:cBhvr>
                                        <p:cTn id="87" dur="500"/>
                                        <p:tgtEl>
                                          <p:spTgt spid="46"/>
                                        </p:tgtEl>
                                      </p:cBhvr>
                                    </p:animEffect>
                                  </p:childTnLst>
                                </p:cTn>
                              </p:par>
                            </p:childTnLst>
                          </p:cTn>
                        </p:par>
                      </p:childTnLst>
                    </p:cTn>
                  </p:par>
                  <p:par>
                    <p:cTn id="88" fill="hold">
                      <p:stCondLst>
                        <p:cond delay="indefinite"/>
                      </p:stCondLst>
                      <p:childTnLst>
                        <p:par>
                          <p:cTn id="89" fill="hold">
                            <p:stCondLst>
                              <p:cond delay="0"/>
                            </p:stCondLst>
                            <p:childTnLst>
                              <p:par>
                                <p:cTn id="90" presetID="16" presetClass="entr" presetSubtype="21" fill="hold" grpId="0" nodeType="clickEffect">
                                  <p:stCondLst>
                                    <p:cond delay="0"/>
                                  </p:stCondLst>
                                  <p:childTnLst>
                                    <p:set>
                                      <p:cBhvr>
                                        <p:cTn id="91" dur="1" fill="hold">
                                          <p:stCondLst>
                                            <p:cond delay="0"/>
                                          </p:stCondLst>
                                        </p:cTn>
                                        <p:tgtEl>
                                          <p:spTgt spid="51"/>
                                        </p:tgtEl>
                                        <p:attrNameLst>
                                          <p:attrName>style.visibility</p:attrName>
                                        </p:attrNameLst>
                                      </p:cBhvr>
                                      <p:to>
                                        <p:strVal val="visible"/>
                                      </p:to>
                                    </p:set>
                                    <p:animEffect transition="in" filter="barn(inVertical)">
                                      <p:cBhvr>
                                        <p:cTn id="92" dur="500"/>
                                        <p:tgtEl>
                                          <p:spTgt spid="51"/>
                                        </p:tgtEl>
                                      </p:cBhvr>
                                    </p:animEffect>
                                  </p:childTnLst>
                                </p:cTn>
                              </p:par>
                            </p:childTnLst>
                          </p:cTn>
                        </p:par>
                      </p:childTnLst>
                    </p:cTn>
                  </p:par>
                  <p:par>
                    <p:cTn id="93" fill="hold">
                      <p:stCondLst>
                        <p:cond delay="indefinite"/>
                      </p:stCondLst>
                      <p:childTnLst>
                        <p:par>
                          <p:cTn id="94" fill="hold">
                            <p:stCondLst>
                              <p:cond delay="0"/>
                            </p:stCondLst>
                            <p:childTnLst>
                              <p:par>
                                <p:cTn id="95" presetID="14" presetClass="exit" presetSubtype="10" fill="hold" nodeType="clickEffect">
                                  <p:stCondLst>
                                    <p:cond delay="0"/>
                                  </p:stCondLst>
                                  <p:childTnLst>
                                    <p:animEffect transition="out" filter="randombar(horizontal)">
                                      <p:cBhvr>
                                        <p:cTn id="96" dur="500"/>
                                        <p:tgtEl>
                                          <p:spTgt spid="46"/>
                                        </p:tgtEl>
                                      </p:cBhvr>
                                    </p:animEffect>
                                    <p:set>
                                      <p:cBhvr>
                                        <p:cTn id="97" dur="1" fill="hold">
                                          <p:stCondLst>
                                            <p:cond delay="499"/>
                                          </p:stCondLst>
                                        </p:cTn>
                                        <p:tgtEl>
                                          <p:spTgt spid="46"/>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6" presetClass="entr" presetSubtype="21" fill="hold" nodeType="clickEffect">
                                  <p:stCondLst>
                                    <p:cond delay="0"/>
                                  </p:stCondLst>
                                  <p:childTnLst>
                                    <p:set>
                                      <p:cBhvr>
                                        <p:cTn id="101" dur="1" fill="hold">
                                          <p:stCondLst>
                                            <p:cond delay="0"/>
                                          </p:stCondLst>
                                        </p:cTn>
                                        <p:tgtEl>
                                          <p:spTgt spid="52"/>
                                        </p:tgtEl>
                                        <p:attrNameLst>
                                          <p:attrName>style.visibility</p:attrName>
                                        </p:attrNameLst>
                                      </p:cBhvr>
                                      <p:to>
                                        <p:strVal val="visible"/>
                                      </p:to>
                                    </p:set>
                                    <p:animEffect transition="in" filter="barn(inVertical)">
                                      <p:cBhvr>
                                        <p:cTn id="102" dur="500"/>
                                        <p:tgtEl>
                                          <p:spTgt spid="52"/>
                                        </p:tgtEl>
                                      </p:cBhvr>
                                    </p:animEffect>
                                  </p:childTnLst>
                                </p:cTn>
                              </p:par>
                            </p:childTnLst>
                          </p:cTn>
                        </p:par>
                      </p:childTnLst>
                    </p:cTn>
                  </p:par>
                  <p:par>
                    <p:cTn id="103" fill="hold">
                      <p:stCondLst>
                        <p:cond delay="indefinite"/>
                      </p:stCondLst>
                      <p:childTnLst>
                        <p:par>
                          <p:cTn id="104" fill="hold">
                            <p:stCondLst>
                              <p:cond delay="0"/>
                            </p:stCondLst>
                            <p:childTnLst>
                              <p:par>
                                <p:cTn id="105" presetID="16" presetClass="entr" presetSubtype="21" fill="hold" grpId="0" nodeType="clickEffect">
                                  <p:stCondLst>
                                    <p:cond delay="0"/>
                                  </p:stCondLst>
                                  <p:childTnLst>
                                    <p:set>
                                      <p:cBhvr>
                                        <p:cTn id="106" dur="1" fill="hold">
                                          <p:stCondLst>
                                            <p:cond delay="0"/>
                                          </p:stCondLst>
                                        </p:cTn>
                                        <p:tgtEl>
                                          <p:spTgt spid="57"/>
                                        </p:tgtEl>
                                        <p:attrNameLst>
                                          <p:attrName>style.visibility</p:attrName>
                                        </p:attrNameLst>
                                      </p:cBhvr>
                                      <p:to>
                                        <p:strVal val="visible"/>
                                      </p:to>
                                    </p:set>
                                    <p:animEffect transition="in" filter="barn(inVertical)">
                                      <p:cBhvr>
                                        <p:cTn id="107" dur="500"/>
                                        <p:tgtEl>
                                          <p:spTgt spid="57"/>
                                        </p:tgtEl>
                                      </p:cBhvr>
                                    </p:animEffect>
                                  </p:childTnLst>
                                </p:cTn>
                              </p:par>
                            </p:childTnLst>
                          </p:cTn>
                        </p:par>
                      </p:childTnLst>
                    </p:cTn>
                  </p:par>
                  <p:par>
                    <p:cTn id="108" fill="hold">
                      <p:stCondLst>
                        <p:cond delay="indefinite"/>
                      </p:stCondLst>
                      <p:childTnLst>
                        <p:par>
                          <p:cTn id="109" fill="hold">
                            <p:stCondLst>
                              <p:cond delay="0"/>
                            </p:stCondLst>
                            <p:childTnLst>
                              <p:par>
                                <p:cTn id="110" presetID="14" presetClass="exit" presetSubtype="10" fill="hold" nodeType="clickEffect">
                                  <p:stCondLst>
                                    <p:cond delay="0"/>
                                  </p:stCondLst>
                                  <p:childTnLst>
                                    <p:animEffect transition="out" filter="randombar(horizontal)">
                                      <p:cBhvr>
                                        <p:cTn id="111" dur="500"/>
                                        <p:tgtEl>
                                          <p:spTgt spid="52"/>
                                        </p:tgtEl>
                                      </p:cBhvr>
                                    </p:animEffect>
                                    <p:set>
                                      <p:cBhvr>
                                        <p:cTn id="112" dur="1" fill="hold">
                                          <p:stCondLst>
                                            <p:cond delay="499"/>
                                          </p:stCondLst>
                                        </p:cTn>
                                        <p:tgtEl>
                                          <p:spTgt spid="52"/>
                                        </p:tgtEl>
                                        <p:attrNameLst>
                                          <p:attrName>style.visibility</p:attrName>
                                        </p:attrNameLst>
                                      </p:cBhvr>
                                      <p:to>
                                        <p:strVal val="hidden"/>
                                      </p:to>
                                    </p:set>
                                  </p:childTnLst>
                                </p:cTn>
                              </p:par>
                              <p:par>
                                <p:cTn id="113" presetID="14" presetClass="exit" presetSubtype="10" fill="hold" grpId="1" nodeType="withEffect">
                                  <p:stCondLst>
                                    <p:cond delay="0"/>
                                  </p:stCondLst>
                                  <p:childTnLst>
                                    <p:animEffect transition="out" filter="randombar(horizontal)">
                                      <p:cBhvr>
                                        <p:cTn id="114" dur="500"/>
                                        <p:tgtEl>
                                          <p:spTgt spid="3"/>
                                        </p:tgtEl>
                                      </p:cBhvr>
                                    </p:animEffect>
                                    <p:set>
                                      <p:cBhvr>
                                        <p:cTn id="115" dur="1" fill="hold">
                                          <p:stCondLst>
                                            <p:cond delay="499"/>
                                          </p:stCondLst>
                                        </p:cTn>
                                        <p:tgtEl>
                                          <p:spTgt spid="3"/>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14" presetClass="exit" presetSubtype="10" fill="hold" grpId="0" nodeType="clickEffect">
                                  <p:stCondLst>
                                    <p:cond delay="0"/>
                                  </p:stCondLst>
                                  <p:childTnLst>
                                    <p:animEffect transition="out" filter="randombar(horizontal)">
                                      <p:cBhvr>
                                        <p:cTn id="119" dur="500"/>
                                        <p:tgtEl>
                                          <p:spTgt spid="61"/>
                                        </p:tgtEl>
                                      </p:cBhvr>
                                    </p:animEffect>
                                    <p:set>
                                      <p:cBhvr>
                                        <p:cTn id="120" dur="1" fill="hold">
                                          <p:stCondLst>
                                            <p:cond delay="499"/>
                                          </p:stCondLst>
                                        </p:cTn>
                                        <p:tgtEl>
                                          <p:spTgt spid="61"/>
                                        </p:tgtEl>
                                        <p:attrNameLst>
                                          <p:attrName>style.visibility</p:attrName>
                                        </p:attrNameLst>
                                      </p:cBhvr>
                                      <p:to>
                                        <p:strVal val="hidden"/>
                                      </p:to>
                                    </p:set>
                                  </p:childTnLst>
                                </p:cTn>
                              </p:par>
                            </p:childTnLst>
                          </p:cTn>
                        </p:par>
                      </p:childTnLst>
                    </p:cTn>
                  </p:par>
                  <p:par>
                    <p:cTn id="121" fill="hold">
                      <p:stCondLst>
                        <p:cond delay="indefinite"/>
                      </p:stCondLst>
                      <p:childTnLst>
                        <p:par>
                          <p:cTn id="122" fill="hold">
                            <p:stCondLst>
                              <p:cond delay="0"/>
                            </p:stCondLst>
                            <p:childTnLst>
                              <p:par>
                                <p:cTn id="123" presetID="14" presetClass="exit" presetSubtype="10" fill="hold" grpId="0" nodeType="clickEffect">
                                  <p:stCondLst>
                                    <p:cond delay="0"/>
                                  </p:stCondLst>
                                  <p:childTnLst>
                                    <p:animEffect transition="out" filter="randombar(horizontal)">
                                      <p:cBhvr>
                                        <p:cTn id="124" dur="500"/>
                                        <p:tgtEl>
                                          <p:spTgt spid="63"/>
                                        </p:tgtEl>
                                      </p:cBhvr>
                                    </p:animEffect>
                                    <p:set>
                                      <p:cBhvr>
                                        <p:cTn id="125" dur="1" fill="hold">
                                          <p:stCondLst>
                                            <p:cond delay="499"/>
                                          </p:stCondLst>
                                        </p:cTn>
                                        <p:tgtEl>
                                          <p:spTgt spid="63"/>
                                        </p:tgtEl>
                                        <p:attrNameLst>
                                          <p:attrName>style.visibility</p:attrName>
                                        </p:attrNameLst>
                                      </p:cBhvr>
                                      <p:to>
                                        <p:strVal val="hidden"/>
                                      </p:to>
                                    </p:set>
                                  </p:childTnLst>
                                </p:cTn>
                              </p:par>
                            </p:childTnLst>
                          </p:cTn>
                        </p:par>
                      </p:childTnLst>
                    </p:cTn>
                  </p:par>
                  <p:par>
                    <p:cTn id="126" fill="hold">
                      <p:stCondLst>
                        <p:cond delay="indefinite"/>
                      </p:stCondLst>
                      <p:childTnLst>
                        <p:par>
                          <p:cTn id="127" fill="hold">
                            <p:stCondLst>
                              <p:cond delay="0"/>
                            </p:stCondLst>
                            <p:childTnLst>
                              <p:par>
                                <p:cTn id="128" presetID="14" presetClass="exit" presetSubtype="10" fill="hold" grpId="0" nodeType="clickEffect">
                                  <p:stCondLst>
                                    <p:cond delay="0"/>
                                  </p:stCondLst>
                                  <p:childTnLst>
                                    <p:animEffect transition="out" filter="randombar(horizontal)">
                                      <p:cBhvr>
                                        <p:cTn id="129" dur="500"/>
                                        <p:tgtEl>
                                          <p:spTgt spid="62"/>
                                        </p:tgtEl>
                                      </p:cBhvr>
                                    </p:animEffect>
                                    <p:set>
                                      <p:cBhvr>
                                        <p:cTn id="130" dur="1" fill="hold">
                                          <p:stCondLst>
                                            <p:cond delay="499"/>
                                          </p:stCondLst>
                                        </p:cTn>
                                        <p:tgtEl>
                                          <p:spTgt spid="62"/>
                                        </p:tgtEl>
                                        <p:attrNameLst>
                                          <p:attrName>style.visibility</p:attrName>
                                        </p:attrNameLst>
                                      </p:cBhvr>
                                      <p:to>
                                        <p:strVal val="hidden"/>
                                      </p:to>
                                    </p:set>
                                  </p:childTnLst>
                                </p:cTn>
                              </p:par>
                            </p:childTnLst>
                          </p:cTn>
                        </p:par>
                      </p:childTnLst>
                    </p:cTn>
                  </p:par>
                  <p:par>
                    <p:cTn id="131" fill="hold">
                      <p:stCondLst>
                        <p:cond delay="indefinite"/>
                      </p:stCondLst>
                      <p:childTnLst>
                        <p:par>
                          <p:cTn id="132" fill="hold">
                            <p:stCondLst>
                              <p:cond delay="0"/>
                            </p:stCondLst>
                            <p:childTnLst>
                              <p:par>
                                <p:cTn id="133" presetID="21" presetClass="entr" presetSubtype="1" fill="hold" grpId="0" nodeType="clickEffect">
                                  <p:stCondLst>
                                    <p:cond delay="0"/>
                                  </p:stCondLst>
                                  <p:childTnLst>
                                    <p:set>
                                      <p:cBhvr>
                                        <p:cTn id="134" dur="1" fill="hold">
                                          <p:stCondLst>
                                            <p:cond delay="0"/>
                                          </p:stCondLst>
                                        </p:cTn>
                                        <p:tgtEl>
                                          <p:spTgt spid="59"/>
                                        </p:tgtEl>
                                        <p:attrNameLst>
                                          <p:attrName>style.visibility</p:attrName>
                                        </p:attrNameLst>
                                      </p:cBhvr>
                                      <p:to>
                                        <p:strVal val="visible"/>
                                      </p:to>
                                    </p:set>
                                    <p:animEffect transition="in" filter="wheel(1)">
                                      <p:cBhvr>
                                        <p:cTn id="135" dur="2000"/>
                                        <p:tgtEl>
                                          <p:spTgt spid="59"/>
                                        </p:tgtEl>
                                      </p:cBhvr>
                                    </p:animEffect>
                                  </p:childTnLst>
                                </p:cTn>
                              </p:par>
                            </p:childTnLst>
                          </p:cTn>
                        </p:par>
                      </p:childTnLst>
                    </p:cTn>
                  </p:par>
                  <p:par>
                    <p:cTn id="136" fill="hold">
                      <p:stCondLst>
                        <p:cond delay="indefinite"/>
                      </p:stCondLst>
                      <p:childTnLst>
                        <p:par>
                          <p:cTn id="137" fill="hold">
                            <p:stCondLst>
                              <p:cond delay="0"/>
                            </p:stCondLst>
                            <p:childTnLst>
                              <p:par>
                                <p:cTn id="138" presetID="14" presetClass="exit" presetSubtype="10" fill="hold" grpId="0" nodeType="clickEffect">
                                  <p:stCondLst>
                                    <p:cond delay="0"/>
                                  </p:stCondLst>
                                  <p:childTnLst>
                                    <p:animEffect transition="out" filter="randombar(horizontal)">
                                      <p:cBhvr>
                                        <p:cTn id="139" dur="500"/>
                                        <p:tgtEl>
                                          <p:spTgt spid="65"/>
                                        </p:tgtEl>
                                      </p:cBhvr>
                                    </p:animEffect>
                                    <p:set>
                                      <p:cBhvr>
                                        <p:cTn id="140" dur="1" fill="hold">
                                          <p:stCondLst>
                                            <p:cond delay="499"/>
                                          </p:stCondLst>
                                        </p:cTn>
                                        <p:tgtEl>
                                          <p:spTgt spid="65"/>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14" presetClass="exit" presetSubtype="10" fill="hold" grpId="0" nodeType="clickEffect">
                                  <p:stCondLst>
                                    <p:cond delay="0"/>
                                  </p:stCondLst>
                                  <p:childTnLst>
                                    <p:animEffect transition="out" filter="randombar(horizontal)">
                                      <p:cBhvr>
                                        <p:cTn id="144" dur="500"/>
                                        <p:tgtEl>
                                          <p:spTgt spid="64"/>
                                        </p:tgtEl>
                                      </p:cBhvr>
                                    </p:animEffect>
                                    <p:set>
                                      <p:cBhvr>
                                        <p:cTn id="145" dur="1" fill="hold">
                                          <p:stCondLst>
                                            <p:cond delay="499"/>
                                          </p:stCondLst>
                                        </p:cTn>
                                        <p:tgtEl>
                                          <p:spTgt spid="64"/>
                                        </p:tgtEl>
                                        <p:attrNameLst>
                                          <p:attrName>style.visibility</p:attrName>
                                        </p:attrNameLst>
                                      </p:cBhvr>
                                      <p:to>
                                        <p:strVal val="hidden"/>
                                      </p:to>
                                    </p:set>
                                  </p:childTnLst>
                                </p:cTn>
                              </p:par>
                            </p:childTnLst>
                          </p:cTn>
                        </p:par>
                      </p:childTnLst>
                    </p:cTn>
                  </p:par>
                  <p:par>
                    <p:cTn id="146" fill="hold">
                      <p:stCondLst>
                        <p:cond delay="indefinite"/>
                      </p:stCondLst>
                      <p:childTnLst>
                        <p:par>
                          <p:cTn id="147" fill="hold">
                            <p:stCondLst>
                              <p:cond delay="0"/>
                            </p:stCondLst>
                            <p:childTnLst>
                              <p:par>
                                <p:cTn id="148" presetID="21" presetClass="entr" presetSubtype="1" fill="hold" grpId="0" nodeType="clickEffect">
                                  <p:stCondLst>
                                    <p:cond delay="0"/>
                                  </p:stCondLst>
                                  <p:childTnLst>
                                    <p:set>
                                      <p:cBhvr>
                                        <p:cTn id="149" dur="1" fill="hold">
                                          <p:stCondLst>
                                            <p:cond delay="0"/>
                                          </p:stCondLst>
                                        </p:cTn>
                                        <p:tgtEl>
                                          <p:spTgt spid="60"/>
                                        </p:tgtEl>
                                        <p:attrNameLst>
                                          <p:attrName>style.visibility</p:attrName>
                                        </p:attrNameLst>
                                      </p:cBhvr>
                                      <p:to>
                                        <p:strVal val="visible"/>
                                      </p:to>
                                    </p:set>
                                    <p:animEffect transition="in" filter="wheel(1)">
                                      <p:cBhvr>
                                        <p:cTn id="150" dur="2000"/>
                                        <p:tgtEl>
                                          <p:spTgt spid="60"/>
                                        </p:tgtEl>
                                      </p:cBhvr>
                                    </p:animEffect>
                                  </p:childTnLst>
                                </p:cTn>
                              </p:par>
                            </p:childTnLst>
                          </p:cTn>
                        </p:par>
                      </p:childTnLst>
                    </p:cTn>
                  </p:par>
                  <p:par>
                    <p:cTn id="151" fill="hold">
                      <p:stCondLst>
                        <p:cond delay="indefinite"/>
                      </p:stCondLst>
                      <p:childTnLst>
                        <p:par>
                          <p:cTn id="152" fill="hold">
                            <p:stCondLst>
                              <p:cond delay="0"/>
                            </p:stCondLst>
                            <p:childTnLst>
                              <p:par>
                                <p:cTn id="153" presetID="14" presetClass="exit" presetSubtype="10" fill="hold" grpId="0" nodeType="clickEffect">
                                  <p:stCondLst>
                                    <p:cond delay="0"/>
                                  </p:stCondLst>
                                  <p:childTnLst>
                                    <p:animEffect transition="out" filter="randombar(horizontal)">
                                      <p:cBhvr>
                                        <p:cTn id="154" dur="500"/>
                                        <p:tgtEl>
                                          <p:spTgt spid="66"/>
                                        </p:tgtEl>
                                      </p:cBhvr>
                                    </p:animEffect>
                                    <p:set>
                                      <p:cBhvr>
                                        <p:cTn id="155" dur="1" fill="hold">
                                          <p:stCondLst>
                                            <p:cond delay="499"/>
                                          </p:stCondLst>
                                        </p:cTn>
                                        <p:tgtEl>
                                          <p:spTgt spid="66"/>
                                        </p:tgtEl>
                                        <p:attrNameLst>
                                          <p:attrName>style.visibility</p:attrName>
                                        </p:attrNameLst>
                                      </p:cBhvr>
                                      <p:to>
                                        <p:strVal val="hidden"/>
                                      </p:to>
                                    </p:set>
                                  </p:childTnLst>
                                </p:cTn>
                              </p:par>
                            </p:childTnLst>
                          </p:cTn>
                        </p:par>
                      </p:childTnLst>
                    </p:cTn>
                  </p:par>
                  <p:par>
                    <p:cTn id="156" fill="hold">
                      <p:stCondLst>
                        <p:cond delay="indefinite"/>
                      </p:stCondLst>
                      <p:childTnLst>
                        <p:par>
                          <p:cTn id="157" fill="hold">
                            <p:stCondLst>
                              <p:cond delay="0"/>
                            </p:stCondLst>
                            <p:childTnLst>
                              <p:par>
                                <p:cTn id="158" presetID="14" presetClass="exit" presetSubtype="10" fill="hold" grpId="0" nodeType="clickEffect">
                                  <p:stCondLst>
                                    <p:cond delay="0"/>
                                  </p:stCondLst>
                                  <p:childTnLst>
                                    <p:animEffect transition="out" filter="randombar(horizontal)">
                                      <p:cBhvr>
                                        <p:cTn id="159" dur="500"/>
                                        <p:tgtEl>
                                          <p:spTgt spid="67"/>
                                        </p:tgtEl>
                                      </p:cBhvr>
                                    </p:animEffect>
                                    <p:set>
                                      <p:cBhvr>
                                        <p:cTn id="160" dur="1" fill="hold">
                                          <p:stCondLst>
                                            <p:cond delay="499"/>
                                          </p:stCondLst>
                                        </p:cTn>
                                        <p:tgtEl>
                                          <p:spTgt spid="67"/>
                                        </p:tgtEl>
                                        <p:attrNameLst>
                                          <p:attrName>style.visibility</p:attrName>
                                        </p:attrNameLst>
                                      </p:cBhvr>
                                      <p:to>
                                        <p:strVal val="hidden"/>
                                      </p:to>
                                    </p:set>
                                  </p:childTnLst>
                                </p:cTn>
                              </p:par>
                            </p:childTnLst>
                          </p:cTn>
                        </p:par>
                      </p:childTnLst>
                    </p:cTn>
                  </p:par>
                  <p:par>
                    <p:cTn id="161" fill="hold">
                      <p:stCondLst>
                        <p:cond delay="indefinite"/>
                      </p:stCondLst>
                      <p:childTnLst>
                        <p:par>
                          <p:cTn id="162" fill="hold">
                            <p:stCondLst>
                              <p:cond delay="0"/>
                            </p:stCondLst>
                            <p:childTnLst>
                              <p:par>
                                <p:cTn id="163" presetID="14" presetClass="exit" presetSubtype="10" fill="hold" grpId="0" nodeType="clickEffect">
                                  <p:stCondLst>
                                    <p:cond delay="0"/>
                                  </p:stCondLst>
                                  <p:childTnLst>
                                    <p:animEffect transition="out" filter="randombar(horizontal)">
                                      <p:cBhvr>
                                        <p:cTn id="164" dur="500"/>
                                        <p:tgtEl>
                                          <p:spTgt spid="68"/>
                                        </p:tgtEl>
                                      </p:cBhvr>
                                    </p:animEffect>
                                    <p:set>
                                      <p:cBhvr>
                                        <p:cTn id="165" dur="1" fill="hold">
                                          <p:stCondLst>
                                            <p:cond delay="499"/>
                                          </p:stCondLst>
                                        </p:cTn>
                                        <p:tgtEl>
                                          <p:spTgt spid="68"/>
                                        </p:tgtEl>
                                        <p:attrNameLst>
                                          <p:attrName>style.visibility</p:attrName>
                                        </p:attrNameLst>
                                      </p:cBhvr>
                                      <p:to>
                                        <p:strVal val="hidden"/>
                                      </p:to>
                                    </p:set>
                                  </p:childTnLst>
                                </p:cTn>
                              </p:par>
                            </p:childTnLst>
                          </p:cTn>
                        </p:par>
                      </p:childTnLst>
                    </p:cTn>
                  </p:par>
                  <p:par>
                    <p:cTn id="166" fill="hold">
                      <p:stCondLst>
                        <p:cond delay="indefinite"/>
                      </p:stCondLst>
                      <p:childTnLst>
                        <p:par>
                          <p:cTn id="167" fill="hold">
                            <p:stCondLst>
                              <p:cond delay="0"/>
                            </p:stCondLst>
                            <p:childTnLst>
                              <p:par>
                                <p:cTn id="168" presetID="14" presetClass="exit" presetSubtype="10" fill="hold" grpId="1" nodeType="clickEffect">
                                  <p:stCondLst>
                                    <p:cond delay="0"/>
                                  </p:stCondLst>
                                  <p:childTnLst>
                                    <p:animEffect transition="out" filter="randombar(horizontal)">
                                      <p:cBhvr>
                                        <p:cTn id="169" dur="500"/>
                                        <p:tgtEl>
                                          <p:spTgt spid="59"/>
                                        </p:tgtEl>
                                      </p:cBhvr>
                                    </p:animEffect>
                                    <p:set>
                                      <p:cBhvr>
                                        <p:cTn id="170" dur="1" fill="hold">
                                          <p:stCondLst>
                                            <p:cond delay="499"/>
                                          </p:stCondLst>
                                        </p:cTn>
                                        <p:tgtEl>
                                          <p:spTgt spid="59"/>
                                        </p:tgtEl>
                                        <p:attrNameLst>
                                          <p:attrName>style.visibility</p:attrName>
                                        </p:attrNameLst>
                                      </p:cBhvr>
                                      <p:to>
                                        <p:strVal val="hidden"/>
                                      </p:to>
                                    </p:set>
                                  </p:childTnLst>
                                </p:cTn>
                              </p:par>
                              <p:par>
                                <p:cTn id="171" presetID="14" presetClass="exit" presetSubtype="10" fill="hold" grpId="1" nodeType="withEffect">
                                  <p:stCondLst>
                                    <p:cond delay="0"/>
                                  </p:stCondLst>
                                  <p:childTnLst>
                                    <p:animEffect transition="out" filter="randombar(horizontal)">
                                      <p:cBhvr>
                                        <p:cTn id="172" dur="500"/>
                                        <p:tgtEl>
                                          <p:spTgt spid="60"/>
                                        </p:tgtEl>
                                      </p:cBhvr>
                                    </p:animEffect>
                                    <p:set>
                                      <p:cBhvr>
                                        <p:cTn id="173" dur="1" fill="hold">
                                          <p:stCondLst>
                                            <p:cond delay="499"/>
                                          </p:stCondLst>
                                        </p:cTn>
                                        <p:tgtEl>
                                          <p:spTgt spid="60"/>
                                        </p:tgtEl>
                                        <p:attrNameLst>
                                          <p:attrName>style.visibility</p:attrName>
                                        </p:attrNameLst>
                                      </p:cBhvr>
                                      <p:to>
                                        <p:strVal val="hidden"/>
                                      </p:to>
                                    </p:set>
                                  </p:childTnLst>
                                </p:cTn>
                              </p:par>
                            </p:childTnLst>
                          </p:cTn>
                        </p:par>
                      </p:childTnLst>
                    </p:cTn>
                  </p:par>
                  <p:par>
                    <p:cTn id="174" fill="hold">
                      <p:stCondLst>
                        <p:cond delay="indefinite"/>
                      </p:stCondLst>
                      <p:childTnLst>
                        <p:par>
                          <p:cTn id="175" fill="hold">
                            <p:stCondLst>
                              <p:cond delay="0"/>
                            </p:stCondLst>
                            <p:childTnLst>
                              <p:par>
                                <p:cTn id="176" presetID="14" presetClass="exit" presetSubtype="10" fill="hold" grpId="0" nodeType="clickEffect">
                                  <p:stCondLst>
                                    <p:cond delay="0"/>
                                  </p:stCondLst>
                                  <p:childTnLst>
                                    <p:animEffect transition="out" filter="randombar(horizontal)">
                                      <p:cBhvr>
                                        <p:cTn id="177" dur="500"/>
                                        <p:tgtEl>
                                          <p:spTgt spid="70"/>
                                        </p:tgtEl>
                                      </p:cBhvr>
                                    </p:animEffect>
                                    <p:set>
                                      <p:cBhvr>
                                        <p:cTn id="178" dur="1" fill="hold">
                                          <p:stCondLst>
                                            <p:cond delay="499"/>
                                          </p:stCondLst>
                                        </p:cTn>
                                        <p:tgtEl>
                                          <p:spTgt spid="70"/>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14" presetClass="exit" presetSubtype="10" fill="hold" grpId="0" nodeType="clickEffect">
                                  <p:stCondLst>
                                    <p:cond delay="0"/>
                                  </p:stCondLst>
                                  <p:childTnLst>
                                    <p:animEffect transition="out" filter="randombar(horizontal)">
                                      <p:cBhvr>
                                        <p:cTn id="182" dur="500"/>
                                        <p:tgtEl>
                                          <p:spTgt spid="71"/>
                                        </p:tgtEl>
                                      </p:cBhvr>
                                    </p:animEffect>
                                    <p:set>
                                      <p:cBhvr>
                                        <p:cTn id="183" dur="1" fill="hold">
                                          <p:stCondLst>
                                            <p:cond delay="499"/>
                                          </p:stCondLst>
                                        </p:cTn>
                                        <p:tgtEl>
                                          <p:spTgt spid="71"/>
                                        </p:tgtEl>
                                        <p:attrNameLst>
                                          <p:attrName>style.visibility</p:attrName>
                                        </p:attrNameLst>
                                      </p:cBhvr>
                                      <p:to>
                                        <p:strVal val="hidden"/>
                                      </p:to>
                                    </p:set>
                                  </p:childTnLst>
                                </p:cTn>
                              </p:par>
                            </p:childTnLst>
                          </p:cTn>
                        </p:par>
                      </p:childTnLst>
                    </p:cTn>
                  </p:par>
                  <p:par>
                    <p:cTn id="184" fill="hold">
                      <p:stCondLst>
                        <p:cond delay="indefinite"/>
                      </p:stCondLst>
                      <p:childTnLst>
                        <p:par>
                          <p:cTn id="185" fill="hold">
                            <p:stCondLst>
                              <p:cond delay="0"/>
                            </p:stCondLst>
                            <p:childTnLst>
                              <p:par>
                                <p:cTn id="186" presetID="14" presetClass="exit" presetSubtype="10" fill="hold" grpId="0" nodeType="clickEffect">
                                  <p:stCondLst>
                                    <p:cond delay="0"/>
                                  </p:stCondLst>
                                  <p:childTnLst>
                                    <p:animEffect transition="out" filter="randombar(horizontal)">
                                      <p:cBhvr>
                                        <p:cTn id="187" dur="500"/>
                                        <p:tgtEl>
                                          <p:spTgt spid="72"/>
                                        </p:tgtEl>
                                      </p:cBhvr>
                                    </p:animEffect>
                                    <p:set>
                                      <p:cBhvr>
                                        <p:cTn id="188" dur="1" fill="hold">
                                          <p:stCondLst>
                                            <p:cond delay="499"/>
                                          </p:stCondLst>
                                        </p:cTn>
                                        <p:tgtEl>
                                          <p:spTgt spid="72"/>
                                        </p:tgtEl>
                                        <p:attrNameLst>
                                          <p:attrName>style.visibility</p:attrName>
                                        </p:attrNameLst>
                                      </p:cBhvr>
                                      <p:to>
                                        <p:strVal val="hidden"/>
                                      </p:to>
                                    </p:set>
                                  </p:childTnLst>
                                </p:cTn>
                              </p:par>
                            </p:childTnLst>
                          </p:cTn>
                        </p:par>
                      </p:childTnLst>
                    </p:cTn>
                  </p:par>
                  <p:par>
                    <p:cTn id="189" fill="hold">
                      <p:stCondLst>
                        <p:cond delay="indefinite"/>
                      </p:stCondLst>
                      <p:childTnLst>
                        <p:par>
                          <p:cTn id="190" fill="hold">
                            <p:stCondLst>
                              <p:cond delay="0"/>
                            </p:stCondLst>
                            <p:childTnLst>
                              <p:par>
                                <p:cTn id="191" presetID="21" presetClass="entr" presetSubtype="1" fill="hold" grpId="0" nodeType="clickEffect">
                                  <p:stCondLst>
                                    <p:cond delay="0"/>
                                  </p:stCondLst>
                                  <p:childTnLst>
                                    <p:set>
                                      <p:cBhvr>
                                        <p:cTn id="192" dur="1" fill="hold">
                                          <p:stCondLst>
                                            <p:cond delay="0"/>
                                          </p:stCondLst>
                                        </p:cTn>
                                        <p:tgtEl>
                                          <p:spTgt spid="73"/>
                                        </p:tgtEl>
                                        <p:attrNameLst>
                                          <p:attrName>style.visibility</p:attrName>
                                        </p:attrNameLst>
                                      </p:cBhvr>
                                      <p:to>
                                        <p:strVal val="visible"/>
                                      </p:to>
                                    </p:set>
                                    <p:animEffect transition="in" filter="wheel(1)">
                                      <p:cBhvr>
                                        <p:cTn id="193" dur="2000"/>
                                        <p:tgtEl>
                                          <p:spTgt spid="73"/>
                                        </p:tgtEl>
                                      </p:cBhvr>
                                    </p:animEffect>
                                  </p:childTnLst>
                                </p:cTn>
                              </p:par>
                            </p:childTnLst>
                          </p:cTn>
                        </p:par>
                      </p:childTnLst>
                    </p:cTn>
                  </p:par>
                  <p:par>
                    <p:cTn id="194" fill="hold">
                      <p:stCondLst>
                        <p:cond delay="indefinite"/>
                      </p:stCondLst>
                      <p:childTnLst>
                        <p:par>
                          <p:cTn id="195" fill="hold">
                            <p:stCondLst>
                              <p:cond delay="0"/>
                            </p:stCondLst>
                            <p:childTnLst>
                              <p:par>
                                <p:cTn id="196" presetID="14" presetClass="exit" presetSubtype="10" fill="hold" grpId="0" nodeType="clickEffect">
                                  <p:stCondLst>
                                    <p:cond delay="0"/>
                                  </p:stCondLst>
                                  <p:childTnLst>
                                    <p:animEffect transition="out" filter="randombar(horizontal)">
                                      <p:cBhvr>
                                        <p:cTn id="197" dur="500"/>
                                        <p:tgtEl>
                                          <p:spTgt spid="74"/>
                                        </p:tgtEl>
                                      </p:cBhvr>
                                    </p:animEffect>
                                    <p:set>
                                      <p:cBhvr>
                                        <p:cTn id="198" dur="1" fill="hold">
                                          <p:stCondLst>
                                            <p:cond delay="499"/>
                                          </p:stCondLst>
                                        </p:cTn>
                                        <p:tgtEl>
                                          <p:spTgt spid="74"/>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4" presetClass="exit" presetSubtype="10" fill="hold" grpId="0" nodeType="clickEffect">
                                  <p:stCondLst>
                                    <p:cond delay="0"/>
                                  </p:stCondLst>
                                  <p:childTnLst>
                                    <p:animEffect transition="out" filter="randombar(horizontal)">
                                      <p:cBhvr>
                                        <p:cTn id="202" dur="500"/>
                                        <p:tgtEl>
                                          <p:spTgt spid="75"/>
                                        </p:tgtEl>
                                      </p:cBhvr>
                                    </p:animEffect>
                                    <p:set>
                                      <p:cBhvr>
                                        <p:cTn id="203" dur="1" fill="hold">
                                          <p:stCondLst>
                                            <p:cond delay="499"/>
                                          </p:stCondLst>
                                        </p:cTn>
                                        <p:tgtEl>
                                          <p:spTgt spid="75"/>
                                        </p:tgtEl>
                                        <p:attrNameLst>
                                          <p:attrName>style.visibility</p:attrName>
                                        </p:attrNameLst>
                                      </p:cBhvr>
                                      <p:to>
                                        <p:strVal val="hidden"/>
                                      </p:to>
                                    </p:set>
                                  </p:childTnLst>
                                </p:cTn>
                              </p:par>
                            </p:childTnLst>
                          </p:cTn>
                        </p:par>
                      </p:childTnLst>
                    </p:cTn>
                  </p:par>
                  <p:par>
                    <p:cTn id="204" fill="hold">
                      <p:stCondLst>
                        <p:cond delay="indefinite"/>
                      </p:stCondLst>
                      <p:childTnLst>
                        <p:par>
                          <p:cTn id="205" fill="hold">
                            <p:stCondLst>
                              <p:cond delay="0"/>
                            </p:stCondLst>
                            <p:childTnLst>
                              <p:par>
                                <p:cTn id="206" presetID="21" presetClass="entr" presetSubtype="1" fill="hold" grpId="0" nodeType="clickEffect">
                                  <p:stCondLst>
                                    <p:cond delay="0"/>
                                  </p:stCondLst>
                                  <p:childTnLst>
                                    <p:set>
                                      <p:cBhvr>
                                        <p:cTn id="207" dur="1" fill="hold">
                                          <p:stCondLst>
                                            <p:cond delay="0"/>
                                          </p:stCondLst>
                                        </p:cTn>
                                        <p:tgtEl>
                                          <p:spTgt spid="77"/>
                                        </p:tgtEl>
                                        <p:attrNameLst>
                                          <p:attrName>style.visibility</p:attrName>
                                        </p:attrNameLst>
                                      </p:cBhvr>
                                      <p:to>
                                        <p:strVal val="visible"/>
                                      </p:to>
                                    </p:set>
                                    <p:animEffect transition="in" filter="wheel(1)">
                                      <p:cBhvr>
                                        <p:cTn id="208" dur="2000"/>
                                        <p:tgtEl>
                                          <p:spTgt spid="77"/>
                                        </p:tgtEl>
                                      </p:cBhvr>
                                    </p:animEffect>
                                  </p:childTnLst>
                                </p:cTn>
                              </p:par>
                            </p:childTnLst>
                          </p:cTn>
                        </p:par>
                      </p:childTnLst>
                    </p:cTn>
                  </p:par>
                  <p:par>
                    <p:cTn id="209" fill="hold">
                      <p:stCondLst>
                        <p:cond delay="indefinite"/>
                      </p:stCondLst>
                      <p:childTnLst>
                        <p:par>
                          <p:cTn id="210" fill="hold">
                            <p:stCondLst>
                              <p:cond delay="0"/>
                            </p:stCondLst>
                            <p:childTnLst>
                              <p:par>
                                <p:cTn id="211" presetID="14" presetClass="exit" presetSubtype="10" fill="hold" grpId="0" nodeType="clickEffect">
                                  <p:stCondLst>
                                    <p:cond delay="0"/>
                                  </p:stCondLst>
                                  <p:childTnLst>
                                    <p:animEffect transition="out" filter="randombar(horizontal)">
                                      <p:cBhvr>
                                        <p:cTn id="212" dur="500"/>
                                        <p:tgtEl>
                                          <p:spTgt spid="78"/>
                                        </p:tgtEl>
                                      </p:cBhvr>
                                    </p:animEffect>
                                    <p:set>
                                      <p:cBhvr>
                                        <p:cTn id="213" dur="1" fill="hold">
                                          <p:stCondLst>
                                            <p:cond delay="499"/>
                                          </p:stCondLst>
                                        </p:cTn>
                                        <p:tgtEl>
                                          <p:spTgt spid="78"/>
                                        </p:tgtEl>
                                        <p:attrNameLst>
                                          <p:attrName>style.visibility</p:attrName>
                                        </p:attrNameLst>
                                      </p:cBhvr>
                                      <p:to>
                                        <p:strVal val="hidden"/>
                                      </p:to>
                                    </p:set>
                                  </p:childTnLst>
                                </p:cTn>
                              </p:par>
                            </p:childTnLst>
                          </p:cTn>
                        </p:par>
                      </p:childTnLst>
                    </p:cTn>
                  </p:par>
                  <p:par>
                    <p:cTn id="214" fill="hold">
                      <p:stCondLst>
                        <p:cond delay="indefinite"/>
                      </p:stCondLst>
                      <p:childTnLst>
                        <p:par>
                          <p:cTn id="215" fill="hold">
                            <p:stCondLst>
                              <p:cond delay="0"/>
                            </p:stCondLst>
                            <p:childTnLst>
                              <p:par>
                                <p:cTn id="216" presetID="14" presetClass="exit" presetSubtype="10" fill="hold" grpId="0" nodeType="clickEffect">
                                  <p:stCondLst>
                                    <p:cond delay="0"/>
                                  </p:stCondLst>
                                  <p:childTnLst>
                                    <p:animEffect transition="out" filter="randombar(horizontal)">
                                      <p:cBhvr>
                                        <p:cTn id="217" dur="500"/>
                                        <p:tgtEl>
                                          <p:spTgt spid="79"/>
                                        </p:tgtEl>
                                      </p:cBhvr>
                                    </p:animEffect>
                                    <p:set>
                                      <p:cBhvr>
                                        <p:cTn id="218" dur="1" fill="hold">
                                          <p:stCondLst>
                                            <p:cond delay="499"/>
                                          </p:stCondLst>
                                        </p:cTn>
                                        <p:tgtEl>
                                          <p:spTgt spid="79"/>
                                        </p:tgtEl>
                                        <p:attrNameLst>
                                          <p:attrName>style.visibility</p:attrName>
                                        </p:attrNameLst>
                                      </p:cBhvr>
                                      <p:to>
                                        <p:strVal val="hidden"/>
                                      </p:to>
                                    </p:set>
                                  </p:childTnLst>
                                </p:cTn>
                              </p:par>
                            </p:childTnLst>
                          </p:cTn>
                        </p:par>
                      </p:childTnLst>
                    </p:cTn>
                  </p:par>
                  <p:par>
                    <p:cTn id="219" fill="hold">
                      <p:stCondLst>
                        <p:cond delay="indefinite"/>
                      </p:stCondLst>
                      <p:childTnLst>
                        <p:par>
                          <p:cTn id="220" fill="hold">
                            <p:stCondLst>
                              <p:cond delay="0"/>
                            </p:stCondLst>
                            <p:childTnLst>
                              <p:par>
                                <p:cTn id="221" presetID="14" presetClass="exit" presetSubtype="10" fill="hold" grpId="0" nodeType="clickEffect">
                                  <p:stCondLst>
                                    <p:cond delay="0"/>
                                  </p:stCondLst>
                                  <p:childTnLst>
                                    <p:animEffect transition="out" filter="randombar(horizontal)">
                                      <p:cBhvr>
                                        <p:cTn id="222" dur="500"/>
                                        <p:tgtEl>
                                          <p:spTgt spid="80"/>
                                        </p:tgtEl>
                                      </p:cBhvr>
                                    </p:animEffect>
                                    <p:set>
                                      <p:cBhvr>
                                        <p:cTn id="223" dur="1" fill="hold">
                                          <p:stCondLst>
                                            <p:cond delay="499"/>
                                          </p:stCondLst>
                                        </p:cTn>
                                        <p:tgtEl>
                                          <p:spTgt spid="80"/>
                                        </p:tgtEl>
                                        <p:attrNameLst>
                                          <p:attrName>style.visibility</p:attrName>
                                        </p:attrNameLst>
                                      </p:cBhvr>
                                      <p:to>
                                        <p:strVal val="hidden"/>
                                      </p:to>
                                    </p:set>
                                  </p:childTnLst>
                                </p:cTn>
                              </p:par>
                            </p:childTnLst>
                          </p:cTn>
                        </p:par>
                      </p:childTnLst>
                    </p:cTn>
                  </p:par>
                  <p:par>
                    <p:cTn id="224" fill="hold">
                      <p:stCondLst>
                        <p:cond delay="indefinite"/>
                      </p:stCondLst>
                      <p:childTnLst>
                        <p:par>
                          <p:cTn id="225" fill="hold">
                            <p:stCondLst>
                              <p:cond delay="0"/>
                            </p:stCondLst>
                            <p:childTnLst>
                              <p:par>
                                <p:cTn id="226" presetID="14" presetClass="exit" presetSubtype="10" fill="hold" grpId="1" nodeType="clickEffect">
                                  <p:stCondLst>
                                    <p:cond delay="0"/>
                                  </p:stCondLst>
                                  <p:childTnLst>
                                    <p:animEffect transition="out" filter="randombar(horizontal)">
                                      <p:cBhvr>
                                        <p:cTn id="227" dur="500"/>
                                        <p:tgtEl>
                                          <p:spTgt spid="73"/>
                                        </p:tgtEl>
                                      </p:cBhvr>
                                    </p:animEffect>
                                    <p:set>
                                      <p:cBhvr>
                                        <p:cTn id="228" dur="1" fill="hold">
                                          <p:stCondLst>
                                            <p:cond delay="499"/>
                                          </p:stCondLst>
                                        </p:cTn>
                                        <p:tgtEl>
                                          <p:spTgt spid="73"/>
                                        </p:tgtEl>
                                        <p:attrNameLst>
                                          <p:attrName>style.visibility</p:attrName>
                                        </p:attrNameLst>
                                      </p:cBhvr>
                                      <p:to>
                                        <p:strVal val="hidden"/>
                                      </p:to>
                                    </p:set>
                                  </p:childTnLst>
                                </p:cTn>
                              </p:par>
                              <p:par>
                                <p:cTn id="229" presetID="14" presetClass="exit" presetSubtype="10" fill="hold" grpId="1" nodeType="withEffect">
                                  <p:stCondLst>
                                    <p:cond delay="0"/>
                                  </p:stCondLst>
                                  <p:childTnLst>
                                    <p:animEffect transition="out" filter="randombar(horizontal)">
                                      <p:cBhvr>
                                        <p:cTn id="230" dur="500"/>
                                        <p:tgtEl>
                                          <p:spTgt spid="77"/>
                                        </p:tgtEl>
                                      </p:cBhvr>
                                    </p:animEffect>
                                    <p:set>
                                      <p:cBhvr>
                                        <p:cTn id="231" dur="1" fill="hold">
                                          <p:stCondLst>
                                            <p:cond delay="499"/>
                                          </p:stCondLst>
                                        </p:cTn>
                                        <p:tgtEl>
                                          <p:spTgt spid="7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12" grpId="0"/>
      <p:bldP spid="13" grpId="0"/>
      <p:bldP spid="33" grpId="0"/>
      <p:bldP spid="39" grpId="0"/>
      <p:bldP spid="45" grpId="0"/>
      <p:bldP spid="51" grpId="0"/>
      <p:bldP spid="57" grpId="0"/>
      <p:bldP spid="59" grpId="0" animBg="1"/>
      <p:bldP spid="59" grpId="1" animBg="1"/>
      <p:bldP spid="60" grpId="0" animBg="1"/>
      <p:bldP spid="60" grpId="1" animBg="1"/>
      <p:bldP spid="61" grpId="0" animBg="1"/>
      <p:bldP spid="62" grpId="0" animBg="1"/>
      <p:bldP spid="63" grpId="0" animBg="1"/>
      <p:bldP spid="64" grpId="0" animBg="1"/>
      <p:bldP spid="65" grpId="0" animBg="1"/>
      <p:bldP spid="66" grpId="0" animBg="1"/>
      <p:bldP spid="67" grpId="0" animBg="1"/>
      <p:bldP spid="68" grpId="0" animBg="1"/>
      <p:bldP spid="70" grpId="0" animBg="1"/>
      <p:bldP spid="71" grpId="0" animBg="1"/>
      <p:bldP spid="72" grpId="0" animBg="1"/>
      <p:bldP spid="73" grpId="0" animBg="1"/>
      <p:bldP spid="73" grpId="1" animBg="1"/>
      <p:bldP spid="74" grpId="0" animBg="1"/>
      <p:bldP spid="75" grpId="0" animBg="1"/>
      <p:bldP spid="77" grpId="0" animBg="1"/>
      <p:bldP spid="77" grpId="1" animBg="1"/>
      <p:bldP spid="78" grpId="0" animBg="1"/>
      <p:bldP spid="79" grpId="0" animBg="1"/>
      <p:bldP spid="8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BRAIN BREAK #2</a:t>
            </a:r>
            <a:endParaRPr lang="en-US" b="1" dirty="0"/>
          </a:p>
        </p:txBody>
      </p:sp>
      <p:pic>
        <p:nvPicPr>
          <p:cNvPr id="3" name="Picture 2" descr="http://www.leeabbamonte.com/wp-content/uploads/2007/12/cellphone.bmp"/>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94600" y="1868012"/>
            <a:ext cx="4492625" cy="4842352"/>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Picture 2" descr="http://interestingengineering.com/wp-content/uploads/2014/02/1024px-Gray728.svg_.png"/>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215899" y="1690688"/>
            <a:ext cx="6883401" cy="491383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131848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1799771"/>
          </a:xfrm>
        </p:spPr>
        <p:txBody>
          <a:bodyPr>
            <a:noAutofit/>
          </a:bodyPr>
          <a:lstStyle/>
          <a:p>
            <a:r>
              <a:rPr lang="en-US" sz="3200" u="sng" dirty="0" smtClean="0"/>
              <a:t>Practice Problem #1:</a:t>
            </a:r>
            <a:r>
              <a:rPr lang="en-US" sz="3200" dirty="0" smtClean="0"/>
              <a:t> </a:t>
            </a:r>
            <a:r>
              <a:rPr lang="en-US" sz="3200" i="1" dirty="0" smtClean="0"/>
              <a:t>Market Research.</a:t>
            </a:r>
            <a:r>
              <a:rPr lang="en-US" sz="3200" dirty="0" smtClean="0"/>
              <a:t> A utility company asked 50 of its customers whether they pay their bills online or by mail. What is the probability that a customer pays the bill online, given the customer is male?</a:t>
            </a:r>
            <a:endParaRPr lang="en-US" sz="3200" u="sng" dirty="0"/>
          </a:p>
        </p:txBody>
      </p:sp>
      <p:graphicFrame>
        <p:nvGraphicFramePr>
          <p:cNvPr id="3" name="Content Placeholder 5"/>
          <p:cNvGraphicFramePr>
            <a:graphicFrameLocks/>
          </p:cNvGraphicFramePr>
          <p:nvPr>
            <p:extLst>
              <p:ext uri="{D42A27DB-BD31-4B8C-83A1-F6EECF244321}">
                <p14:modId xmlns="" xmlns:p14="http://schemas.microsoft.com/office/powerpoint/2010/main" val="2028006611"/>
              </p:ext>
            </p:extLst>
          </p:nvPr>
        </p:nvGraphicFramePr>
        <p:xfrm>
          <a:off x="7089082" y="1545751"/>
          <a:ext cx="4876800" cy="1554480"/>
        </p:xfrm>
        <a:graphic>
          <a:graphicData uri="http://schemas.openxmlformats.org/drawingml/2006/table">
            <a:tbl>
              <a:tblPr firstRow="1" bandRow="1">
                <a:tableStyleId>{5C22544A-7EE6-4342-B048-85BDC9FD1C3A}</a:tableStyleId>
              </a:tblPr>
              <a:tblGrid>
                <a:gridCol w="1716505"/>
                <a:gridCol w="1524752"/>
                <a:gridCol w="1635543"/>
              </a:tblGrid>
              <a:tr h="0">
                <a:tc>
                  <a:txBody>
                    <a:bodyPr/>
                    <a:lstStyle/>
                    <a:p>
                      <a:pPr algn="ctr"/>
                      <a:endParaRPr lang="en-US" sz="2800" dirty="0"/>
                    </a:p>
                  </a:txBody>
                  <a:tcPr anchor="ctr"/>
                </a:tc>
                <a:tc>
                  <a:txBody>
                    <a:bodyPr/>
                    <a:lstStyle/>
                    <a:p>
                      <a:pPr algn="ctr"/>
                      <a:r>
                        <a:rPr lang="en-US" sz="2800" dirty="0" smtClean="0"/>
                        <a:t>Online</a:t>
                      </a:r>
                    </a:p>
                  </a:txBody>
                  <a:tcPr anchor="ctr"/>
                </a:tc>
                <a:tc>
                  <a:txBody>
                    <a:bodyPr/>
                    <a:lstStyle/>
                    <a:p>
                      <a:pPr algn="ctr"/>
                      <a:r>
                        <a:rPr lang="en-US" sz="2800" dirty="0" smtClean="0"/>
                        <a:t>By Mail</a:t>
                      </a:r>
                    </a:p>
                  </a:txBody>
                  <a:tcPr anchor="ctr"/>
                </a:tc>
              </a:tr>
              <a:tr h="370840">
                <a:tc>
                  <a:txBody>
                    <a:bodyPr/>
                    <a:lstStyle/>
                    <a:p>
                      <a:pPr algn="ctr"/>
                      <a:r>
                        <a:rPr lang="en-US" sz="2800" b="1" dirty="0" smtClean="0"/>
                        <a:t>Male</a:t>
                      </a:r>
                      <a:endParaRPr lang="en-US" sz="2800" b="1" dirty="0"/>
                    </a:p>
                  </a:txBody>
                  <a:tcPr anchor="ctr"/>
                </a:tc>
                <a:tc>
                  <a:txBody>
                    <a:bodyPr/>
                    <a:lstStyle/>
                    <a:p>
                      <a:pPr algn="ctr"/>
                      <a:r>
                        <a:rPr lang="en-US" sz="2800" dirty="0" smtClean="0"/>
                        <a:t>12</a:t>
                      </a:r>
                      <a:endParaRPr lang="en-US" sz="2800" dirty="0"/>
                    </a:p>
                  </a:txBody>
                  <a:tcPr anchor="ctr"/>
                </a:tc>
                <a:tc>
                  <a:txBody>
                    <a:bodyPr/>
                    <a:lstStyle/>
                    <a:p>
                      <a:pPr algn="ctr"/>
                      <a:r>
                        <a:rPr lang="en-US" sz="2800" dirty="0" smtClean="0"/>
                        <a:t>8</a:t>
                      </a:r>
                      <a:endParaRPr lang="en-US" sz="2800" dirty="0"/>
                    </a:p>
                  </a:txBody>
                  <a:tcPr anchor="ctr"/>
                </a:tc>
              </a:tr>
              <a:tr h="370840">
                <a:tc>
                  <a:txBody>
                    <a:bodyPr/>
                    <a:lstStyle/>
                    <a:p>
                      <a:pPr algn="ctr"/>
                      <a:r>
                        <a:rPr lang="en-US" sz="2800" b="1" dirty="0" smtClean="0"/>
                        <a:t>Female</a:t>
                      </a:r>
                      <a:endParaRPr lang="en-US" sz="2800" b="1" dirty="0"/>
                    </a:p>
                  </a:txBody>
                  <a:tcPr anchor="ctr"/>
                </a:tc>
                <a:tc>
                  <a:txBody>
                    <a:bodyPr/>
                    <a:lstStyle/>
                    <a:p>
                      <a:pPr algn="ctr"/>
                      <a:r>
                        <a:rPr lang="en-US" sz="2800" dirty="0" smtClean="0"/>
                        <a:t>24</a:t>
                      </a:r>
                      <a:endParaRPr lang="en-US" sz="2800" dirty="0"/>
                    </a:p>
                  </a:txBody>
                  <a:tcPr anchor="ctr"/>
                </a:tc>
                <a:tc>
                  <a:txBody>
                    <a:bodyPr/>
                    <a:lstStyle/>
                    <a:p>
                      <a:pPr algn="ctr"/>
                      <a:r>
                        <a:rPr lang="en-US" sz="2800" dirty="0" smtClean="0"/>
                        <a:t>6</a:t>
                      </a:r>
                      <a:endParaRPr lang="en-US" sz="2800" dirty="0"/>
                    </a:p>
                  </a:txBody>
                  <a:tcPr anchor="ctr"/>
                </a:tc>
              </a:tr>
            </a:tbl>
          </a:graphicData>
        </a:graphic>
      </p:graphicFrame>
      <p:sp>
        <p:nvSpPr>
          <p:cNvPr id="4" name="TextBox 3"/>
          <p:cNvSpPr txBox="1"/>
          <p:nvPr/>
        </p:nvSpPr>
        <p:spPr>
          <a:xfrm>
            <a:off x="0" y="1799771"/>
            <a:ext cx="5283200" cy="523220"/>
          </a:xfrm>
          <a:prstGeom prst="rect">
            <a:avLst/>
          </a:prstGeom>
          <a:noFill/>
        </p:spPr>
        <p:txBody>
          <a:bodyPr wrap="square" rtlCol="0">
            <a:spAutoFit/>
          </a:bodyPr>
          <a:lstStyle/>
          <a:p>
            <a:r>
              <a:rPr lang="en-US" sz="2800" dirty="0" smtClean="0">
                <a:solidFill>
                  <a:schemeClr val="tx2"/>
                </a:solidFill>
              </a:rPr>
              <a:t>First, calculate the totals!</a:t>
            </a:r>
            <a:endParaRPr lang="en-US" sz="2800" dirty="0">
              <a:solidFill>
                <a:schemeClr val="tx2"/>
              </a:solidFill>
            </a:endParaRPr>
          </a:p>
        </p:txBody>
      </p:sp>
      <mc:AlternateContent xmlns:mc="http://schemas.openxmlformats.org/markup-compatibility/2006">
        <mc:Choice xmlns="" xmlns:a14="http://schemas.microsoft.com/office/drawing/2010/main" Requires="a14">
          <p:sp>
            <p:nvSpPr>
              <p:cNvPr id="5" name="TextBox 4"/>
              <p:cNvSpPr txBox="1"/>
              <p:nvPr/>
            </p:nvSpPr>
            <p:spPr>
              <a:xfrm>
                <a:off x="0" y="2322991"/>
                <a:ext cx="6487886" cy="1671868"/>
              </a:xfrm>
              <a:prstGeom prst="rect">
                <a:avLst/>
              </a:prstGeom>
              <a:noFill/>
            </p:spPr>
            <p:txBody>
              <a:bodyPr wrap="square" rtlCol="0">
                <a:spAutoFit/>
              </a:bodyPr>
              <a:lstStyle/>
              <a:p>
                <a:r>
                  <a:rPr lang="en-US" sz="2800" dirty="0" smtClean="0">
                    <a:solidFill>
                      <a:schemeClr val="tx2"/>
                    </a:solidFill>
                  </a:rPr>
                  <a:t>Second, fill in the formula!</a:t>
                </a:r>
              </a:p>
              <a:p>
                <a:r>
                  <a:rPr lang="en-US" sz="2800" i="1" dirty="0" smtClean="0">
                    <a:solidFill>
                      <a:schemeClr val="accent1">
                        <a:lumMod val="75000"/>
                      </a:schemeClr>
                    </a:solidFill>
                  </a:rPr>
                  <a:t>P</a:t>
                </a:r>
                <a:r>
                  <a:rPr lang="en-US" sz="2800" dirty="0" smtClean="0">
                    <a:solidFill>
                      <a:schemeClr val="accent1">
                        <a:lumMod val="75000"/>
                      </a:schemeClr>
                    </a:solidFill>
                  </a:rPr>
                  <a:t>(</a:t>
                </a:r>
                <a:r>
                  <a:rPr lang="en-US" sz="2800" dirty="0" err="1" smtClean="0">
                    <a:solidFill>
                      <a:schemeClr val="accent1">
                        <a:lumMod val="75000"/>
                      </a:schemeClr>
                    </a:solidFill>
                  </a:rPr>
                  <a:t>online|male</a:t>
                </a:r>
                <a:r>
                  <a:rPr lang="en-US" sz="2800" dirty="0" smtClean="0">
                    <a:solidFill>
                      <a:schemeClr val="accent1">
                        <a:lumMod val="75000"/>
                      </a:schemeClr>
                    </a:solidFill>
                  </a:rPr>
                  <a:t>) = </a:t>
                </a:r>
                <a14:m>
                  <m:oMath xmlns:m="http://schemas.openxmlformats.org/officeDocument/2006/math">
                    <m:f>
                      <m:fPr>
                        <m:ctrlPr>
                          <a:rPr lang="en-US" sz="2800" i="1" smtClean="0">
                            <a:solidFill>
                              <a:schemeClr val="accent1">
                                <a:lumMod val="75000"/>
                              </a:schemeClr>
                            </a:solidFill>
                            <a:latin typeface="Cambria Math" panose="02040503050406030204" pitchFamily="18" charset="0"/>
                          </a:rPr>
                        </m:ctrlPr>
                      </m:fPr>
                      <m:num>
                        <m:r>
                          <a:rPr lang="en-US" sz="2800" b="0" i="1" smtClean="0">
                            <a:solidFill>
                              <a:schemeClr val="accent1">
                                <a:lumMod val="75000"/>
                              </a:schemeClr>
                            </a:solidFill>
                            <a:latin typeface="Cambria Math" panose="02040503050406030204" pitchFamily="18" charset="0"/>
                          </a:rPr>
                          <m:t>𝑚𝑎𝑙𝑒</m:t>
                        </m:r>
                        <m:r>
                          <a:rPr lang="en-US" sz="2800" b="0" i="1" smtClean="0">
                            <a:solidFill>
                              <a:schemeClr val="accent1">
                                <a:lumMod val="75000"/>
                              </a:schemeClr>
                            </a:solidFill>
                            <a:latin typeface="Cambria Math" panose="02040503050406030204" pitchFamily="18" charset="0"/>
                          </a:rPr>
                          <m:t> </m:t>
                        </m:r>
                        <m:r>
                          <a:rPr lang="en-US" sz="2800" b="0" i="1" smtClean="0">
                            <a:solidFill>
                              <a:schemeClr val="accent1">
                                <a:lumMod val="75000"/>
                              </a:schemeClr>
                            </a:solidFill>
                            <a:latin typeface="Cambria Math" panose="02040503050406030204" pitchFamily="18" charset="0"/>
                          </a:rPr>
                          <m:t>𝑎𝑛𝑑</m:t>
                        </m:r>
                        <m:r>
                          <a:rPr lang="en-US" sz="2800" b="0" i="1" smtClean="0">
                            <a:solidFill>
                              <a:schemeClr val="accent1">
                                <a:lumMod val="75000"/>
                              </a:schemeClr>
                            </a:solidFill>
                            <a:latin typeface="Cambria Math" panose="02040503050406030204" pitchFamily="18" charset="0"/>
                          </a:rPr>
                          <m:t> </m:t>
                        </m:r>
                        <m:r>
                          <a:rPr lang="en-US" sz="2800" b="0" i="1" smtClean="0">
                            <a:solidFill>
                              <a:schemeClr val="accent1">
                                <a:lumMod val="75000"/>
                              </a:schemeClr>
                            </a:solidFill>
                            <a:latin typeface="Cambria Math" panose="02040503050406030204" pitchFamily="18" charset="0"/>
                          </a:rPr>
                          <m:t>𝑜𝑛𝑙𝑖𝑛𝑒</m:t>
                        </m:r>
                      </m:num>
                      <m:den>
                        <m:r>
                          <a:rPr lang="en-US" sz="2800" b="0" i="1" smtClean="0">
                            <a:solidFill>
                              <a:schemeClr val="accent1">
                                <a:lumMod val="75000"/>
                              </a:schemeClr>
                            </a:solidFill>
                            <a:latin typeface="Cambria Math" panose="02040503050406030204" pitchFamily="18" charset="0"/>
                          </a:rPr>
                          <m:t>𝑡𝑜𝑡𝑎𝑙</m:t>
                        </m:r>
                        <m:r>
                          <a:rPr lang="en-US" sz="2800" b="0" i="1" smtClean="0">
                            <a:solidFill>
                              <a:schemeClr val="accent1">
                                <a:lumMod val="75000"/>
                              </a:schemeClr>
                            </a:solidFill>
                            <a:latin typeface="Cambria Math" panose="02040503050406030204" pitchFamily="18" charset="0"/>
                          </a:rPr>
                          <m:t> </m:t>
                        </m:r>
                        <m:r>
                          <a:rPr lang="en-US" sz="2800" b="0" i="1" smtClean="0">
                            <a:solidFill>
                              <a:schemeClr val="accent1">
                                <a:lumMod val="75000"/>
                              </a:schemeClr>
                            </a:solidFill>
                            <a:latin typeface="Cambria Math" panose="02040503050406030204" pitchFamily="18" charset="0"/>
                          </a:rPr>
                          <m:t>𝑚𝑎𝑙𝑒</m:t>
                        </m:r>
                      </m:den>
                    </m:f>
                  </m:oMath>
                </a14:m>
                <a:endParaRPr lang="en-US" sz="2800" dirty="0" smtClean="0">
                  <a:solidFill>
                    <a:schemeClr val="accent1">
                      <a:lumMod val="75000"/>
                    </a:schemeClr>
                  </a:solidFill>
                </a:endParaRPr>
              </a:p>
              <a:p>
                <a:pPr lvl="3"/>
                <a:r>
                  <a:rPr lang="en-US" sz="2800" dirty="0" smtClean="0">
                    <a:solidFill>
                      <a:schemeClr val="accent1">
                        <a:lumMod val="75000"/>
                      </a:schemeClr>
                    </a:solidFill>
                  </a:rPr>
                  <a:t>= </a:t>
                </a:r>
                <a14:m>
                  <m:oMath xmlns:m="http://schemas.openxmlformats.org/officeDocument/2006/math">
                    <m:f>
                      <m:fPr>
                        <m:ctrlPr>
                          <a:rPr lang="en-US" sz="2800" i="1" smtClean="0">
                            <a:solidFill>
                              <a:schemeClr val="accent1">
                                <a:lumMod val="75000"/>
                              </a:schemeClr>
                            </a:solidFill>
                            <a:latin typeface="Cambria Math" panose="02040503050406030204" pitchFamily="18" charset="0"/>
                          </a:rPr>
                        </m:ctrlPr>
                      </m:fPr>
                      <m:num>
                        <m:r>
                          <a:rPr lang="en-US" sz="2800" b="0" i="1" smtClean="0">
                            <a:solidFill>
                              <a:schemeClr val="accent1">
                                <a:lumMod val="75000"/>
                              </a:schemeClr>
                            </a:solidFill>
                            <a:latin typeface="Cambria Math" panose="02040503050406030204" pitchFamily="18" charset="0"/>
                          </a:rPr>
                          <m:t>                           </m:t>
                        </m:r>
                      </m:num>
                      <m:den>
                        <m:r>
                          <a:rPr lang="en-US" sz="2800" b="0" i="1" smtClean="0">
                            <a:solidFill>
                              <a:schemeClr val="accent1">
                                <a:lumMod val="75000"/>
                              </a:schemeClr>
                            </a:solidFill>
                            <a:latin typeface="Cambria Math" panose="02040503050406030204" pitchFamily="18" charset="0"/>
                          </a:rPr>
                          <m:t>                                   </m:t>
                        </m:r>
                      </m:den>
                    </m:f>
                  </m:oMath>
                </a14:m>
                <a:endParaRPr lang="en-US" sz="2800" i="1" dirty="0">
                  <a:solidFill>
                    <a:schemeClr val="accent1">
                      <a:lumMod val="75000"/>
                    </a:schemeClr>
                  </a:solidFill>
                </a:endParaRPr>
              </a:p>
            </p:txBody>
          </p:sp>
        </mc:Choice>
        <mc:Fallback>
          <p:sp>
            <p:nvSpPr>
              <p:cNvPr id="5" name="TextBox 4"/>
              <p:cNvSpPr txBox="1">
                <a:spLocks noRot="1" noChangeAspect="1" noMove="1" noResize="1" noEditPoints="1" noAdjustHandles="1" noChangeArrowheads="1" noChangeShapeType="1" noTextEdit="1"/>
              </p:cNvSpPr>
              <p:nvPr/>
            </p:nvSpPr>
            <p:spPr>
              <a:xfrm>
                <a:off x="0" y="2322991"/>
                <a:ext cx="6487886" cy="1671868"/>
              </a:xfrm>
              <a:prstGeom prst="rect">
                <a:avLst/>
              </a:prstGeom>
              <a:blipFill rotWithShape="0">
                <a:blip r:embed="rId2" cstate="print"/>
                <a:stretch>
                  <a:fillRect l="-1880" t="-3285" b="-4380"/>
                </a:stretch>
              </a:blipFill>
            </p:spPr>
            <p:txBody>
              <a:bodyPr/>
              <a:lstStyle/>
              <a:p>
                <a:r>
                  <a:rPr lang="en-US">
                    <a:noFill/>
                  </a:rPr>
                  <a:t> </a:t>
                </a:r>
              </a:p>
            </p:txBody>
          </p:sp>
        </mc:Fallback>
      </mc:AlternateContent>
      <p:sp>
        <p:nvSpPr>
          <p:cNvPr id="6" name="TextBox 5"/>
          <p:cNvSpPr txBox="1"/>
          <p:nvPr/>
        </p:nvSpPr>
        <p:spPr>
          <a:xfrm>
            <a:off x="0" y="3861152"/>
            <a:ext cx="8737600" cy="2246769"/>
          </a:xfrm>
          <a:prstGeom prst="rect">
            <a:avLst/>
          </a:prstGeom>
          <a:noFill/>
        </p:spPr>
        <p:txBody>
          <a:bodyPr wrap="square" rtlCol="0">
            <a:spAutoFit/>
          </a:bodyPr>
          <a:lstStyle/>
          <a:p>
            <a:r>
              <a:rPr lang="en-US" sz="2800" dirty="0" smtClean="0">
                <a:solidFill>
                  <a:schemeClr val="tx2"/>
                </a:solidFill>
              </a:rPr>
              <a:t>Last, simplify!</a:t>
            </a:r>
          </a:p>
          <a:p>
            <a:pPr marL="457200" indent="-457200">
              <a:buFont typeface="Arial" panose="020B0604020202020204" pitchFamily="34" charset="0"/>
              <a:buChar char="•"/>
            </a:pPr>
            <a:r>
              <a:rPr lang="en-US" sz="2800" dirty="0" smtClean="0">
                <a:solidFill>
                  <a:schemeClr val="tx2"/>
                </a:solidFill>
              </a:rPr>
              <a:t>Divide the fraction to convert it into a decimal.</a:t>
            </a:r>
          </a:p>
          <a:p>
            <a:pPr marL="457200" indent="-457200">
              <a:buFont typeface="Arial" panose="020B0604020202020204" pitchFamily="34" charset="0"/>
              <a:buChar char="•"/>
            </a:pPr>
            <a:r>
              <a:rPr lang="en-US" sz="2800" dirty="0" smtClean="0">
                <a:solidFill>
                  <a:schemeClr val="tx2"/>
                </a:solidFill>
              </a:rPr>
              <a:t>Multiply the decimal by 100 to convert it to a percent.</a:t>
            </a:r>
          </a:p>
          <a:p>
            <a:pPr lvl="2"/>
            <a:r>
              <a:rPr lang="en-US" sz="2800" dirty="0" smtClean="0">
                <a:solidFill>
                  <a:schemeClr val="accent1">
                    <a:lumMod val="75000"/>
                  </a:schemeClr>
                </a:solidFill>
              </a:rPr>
              <a:t>Answer in decimal form = _________</a:t>
            </a:r>
          </a:p>
          <a:p>
            <a:pPr lvl="2"/>
            <a:r>
              <a:rPr lang="en-US" sz="2800" dirty="0" smtClean="0">
                <a:solidFill>
                  <a:schemeClr val="accent1">
                    <a:lumMod val="75000"/>
                  </a:schemeClr>
                </a:solidFill>
              </a:rPr>
              <a:t>Answer in percent form = _________</a:t>
            </a:r>
            <a:endParaRPr lang="en-US" sz="2800" dirty="0">
              <a:solidFill>
                <a:schemeClr val="accent1">
                  <a:lumMod val="75000"/>
                </a:schemeClr>
              </a:solidFill>
            </a:endParaRPr>
          </a:p>
        </p:txBody>
      </p:sp>
      <p:sp>
        <p:nvSpPr>
          <p:cNvPr id="7" name="Rectangle 6"/>
          <p:cNvSpPr/>
          <p:nvPr/>
        </p:nvSpPr>
        <p:spPr>
          <a:xfrm>
            <a:off x="0" y="1799771"/>
            <a:ext cx="3831771" cy="5232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3457" y="2322991"/>
            <a:ext cx="3831771" cy="5232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8057" y="2685171"/>
            <a:ext cx="6371771" cy="10149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3861151"/>
            <a:ext cx="2220686" cy="5074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3456" y="4304520"/>
            <a:ext cx="7551057" cy="5074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3455" y="4804667"/>
            <a:ext cx="8378374" cy="434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59969" y="5181818"/>
            <a:ext cx="5627917" cy="100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125511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0" nodeType="clickEffect">
                                  <p:stCondLst>
                                    <p:cond delay="0"/>
                                  </p:stCondLst>
                                  <p:childTnLst>
                                    <p:animEffect transition="out" filter="randombar(horizontal)">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grpId="0" nodeType="clickEffect">
                                  <p:stCondLst>
                                    <p:cond delay="0"/>
                                  </p:stCondLst>
                                  <p:childTnLst>
                                    <p:animEffect transition="out" filter="randombar(horizontal)">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grpId="0" nodeType="clickEffect">
                                  <p:stCondLst>
                                    <p:cond delay="0"/>
                                  </p:stCondLst>
                                  <p:childTnLst>
                                    <p:animEffect transition="out" filter="randombar(horizontal)">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xit" presetSubtype="10" fill="hold" grpId="0" nodeType="clickEffect">
                                  <p:stCondLst>
                                    <p:cond delay="0"/>
                                  </p:stCondLst>
                                  <p:childTnLst>
                                    <p:animEffect transition="out" filter="randombar(horizontal)">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4" presetClass="exit" presetSubtype="10" fill="hold" grpId="0" nodeType="clickEffect">
                                  <p:stCondLst>
                                    <p:cond delay="0"/>
                                  </p:stCondLst>
                                  <p:childTnLst>
                                    <p:animEffect transition="out" filter="randombar(horizontal)">
                                      <p:cBhvr>
                                        <p:cTn id="31" dur="500"/>
                                        <p:tgtEl>
                                          <p:spTgt spid="13"/>
                                        </p:tgtEl>
                                      </p:cBhvr>
                                    </p:animEffect>
                                    <p:set>
                                      <p:cBhvr>
                                        <p:cTn id="32" dur="1" fill="hold">
                                          <p:stCondLst>
                                            <p:cond delay="499"/>
                                          </p:stCondLst>
                                        </p:cTn>
                                        <p:tgtEl>
                                          <p:spTgt spid="1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4" presetClass="exit" presetSubtype="10" fill="hold" grpId="0" nodeType="clickEffect">
                                  <p:stCondLst>
                                    <p:cond delay="0"/>
                                  </p:stCondLst>
                                  <p:childTnLst>
                                    <p:animEffect transition="out" filter="randombar(horizontal)">
                                      <p:cBhvr>
                                        <p:cTn id="36" dur="500"/>
                                        <p:tgtEl>
                                          <p:spTgt spid="14"/>
                                        </p:tgtEl>
                                      </p:cBhvr>
                                    </p:animEffect>
                                    <p:set>
                                      <p:cBhvr>
                                        <p:cTn id="37"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noChangeArrowheads="1"/>
          </p:cNvPicPr>
          <p:nvPr/>
        </p:nvPicPr>
        <p:blipFill rotWithShape="1">
          <a:blip r:embed="rId2" cstate="print"/>
          <a:srcRect l="53915" t="43333" r="26625" b="44719"/>
          <a:stretch/>
        </p:blipFill>
        <p:spPr bwMode="auto">
          <a:xfrm>
            <a:off x="6809000" y="1618342"/>
            <a:ext cx="5216086" cy="2402115"/>
          </a:xfrm>
          <a:prstGeom prst="rect">
            <a:avLst/>
          </a:prstGeom>
          <a:noFill/>
          <a:ln w="9525">
            <a:noFill/>
            <a:miter lim="800000"/>
            <a:headEnd/>
            <a:tailEnd/>
          </a:ln>
          <a:effectLst/>
        </p:spPr>
      </p:pic>
      <p:sp>
        <p:nvSpPr>
          <p:cNvPr id="4" name="Title 1"/>
          <p:cNvSpPr>
            <a:spLocks noGrp="1"/>
          </p:cNvSpPr>
          <p:nvPr>
            <p:ph type="title"/>
          </p:nvPr>
        </p:nvSpPr>
        <p:spPr>
          <a:xfrm>
            <a:off x="0" y="0"/>
            <a:ext cx="12192000" cy="1799771"/>
          </a:xfrm>
        </p:spPr>
        <p:txBody>
          <a:bodyPr>
            <a:noAutofit/>
          </a:bodyPr>
          <a:lstStyle/>
          <a:p>
            <a:r>
              <a:rPr lang="en-US" sz="3200" u="sng" dirty="0" smtClean="0"/>
              <a:t>Practice Problem #2:</a:t>
            </a:r>
            <a:r>
              <a:rPr lang="en-US" sz="3200" dirty="0" smtClean="0"/>
              <a:t> </a:t>
            </a:r>
            <a:r>
              <a:rPr lang="en-US" sz="3200" i="1" dirty="0" smtClean="0"/>
              <a:t>Market Research.</a:t>
            </a:r>
            <a:r>
              <a:rPr lang="en-US" sz="3200" dirty="0" smtClean="0"/>
              <a:t> Researchers asked shampoo users whether they apply shampoo directly to the head, or indirectly using a hand. What is the probability that a respondent applies shampoo directly to the head, given the respondent is female?</a:t>
            </a:r>
            <a:endParaRPr lang="en-US" sz="3200" u="sng" dirty="0"/>
          </a:p>
        </p:txBody>
      </p:sp>
      <p:sp>
        <p:nvSpPr>
          <p:cNvPr id="5" name="TextBox 4"/>
          <p:cNvSpPr txBox="1"/>
          <p:nvPr/>
        </p:nvSpPr>
        <p:spPr>
          <a:xfrm>
            <a:off x="0" y="1799771"/>
            <a:ext cx="5283200" cy="523220"/>
          </a:xfrm>
          <a:prstGeom prst="rect">
            <a:avLst/>
          </a:prstGeom>
          <a:noFill/>
        </p:spPr>
        <p:txBody>
          <a:bodyPr wrap="square" rtlCol="0">
            <a:spAutoFit/>
          </a:bodyPr>
          <a:lstStyle/>
          <a:p>
            <a:r>
              <a:rPr lang="en-US" sz="2800" dirty="0" smtClean="0">
                <a:solidFill>
                  <a:schemeClr val="tx2"/>
                </a:solidFill>
              </a:rPr>
              <a:t>First, calculate the totals!</a:t>
            </a:r>
            <a:endParaRPr lang="en-US" sz="2800" dirty="0">
              <a:solidFill>
                <a:schemeClr val="tx2"/>
              </a:solidFill>
            </a:endParaRPr>
          </a:p>
        </p:txBody>
      </p:sp>
      <mc:AlternateContent xmlns:mc="http://schemas.openxmlformats.org/markup-compatibility/2006">
        <mc:Choice xmlns="" xmlns:a14="http://schemas.microsoft.com/office/drawing/2010/main" Requires="a14">
          <p:sp>
            <p:nvSpPr>
              <p:cNvPr id="6" name="TextBox 5"/>
              <p:cNvSpPr txBox="1"/>
              <p:nvPr/>
            </p:nvSpPr>
            <p:spPr>
              <a:xfrm>
                <a:off x="0" y="2322991"/>
                <a:ext cx="6809000" cy="1720471"/>
              </a:xfrm>
              <a:prstGeom prst="rect">
                <a:avLst/>
              </a:prstGeom>
              <a:noFill/>
            </p:spPr>
            <p:txBody>
              <a:bodyPr wrap="square" rtlCol="0">
                <a:spAutoFit/>
              </a:bodyPr>
              <a:lstStyle/>
              <a:p>
                <a:r>
                  <a:rPr lang="en-US" sz="2800" dirty="0" smtClean="0">
                    <a:solidFill>
                      <a:schemeClr val="tx2"/>
                    </a:solidFill>
                  </a:rPr>
                  <a:t>Second, fill in the formula!</a:t>
                </a:r>
                <a:endParaRPr lang="en-US" sz="2800" dirty="0" smtClean="0">
                  <a:solidFill>
                    <a:srgbClr val="00B050"/>
                  </a:solidFill>
                </a:endParaRPr>
              </a:p>
              <a:p>
                <a:r>
                  <a:rPr lang="en-US" sz="2800" i="1" dirty="0" smtClean="0">
                    <a:solidFill>
                      <a:srgbClr val="00B050"/>
                    </a:solidFill>
                  </a:rPr>
                  <a:t>P</a:t>
                </a:r>
                <a:r>
                  <a:rPr lang="en-US" sz="2800" dirty="0" smtClean="0">
                    <a:solidFill>
                      <a:srgbClr val="00B050"/>
                    </a:solidFill>
                  </a:rPr>
                  <a:t>(directly on </a:t>
                </a:r>
                <a:r>
                  <a:rPr lang="en-US" sz="2800" dirty="0" err="1" smtClean="0">
                    <a:solidFill>
                      <a:srgbClr val="00B050"/>
                    </a:solidFill>
                  </a:rPr>
                  <a:t>head|female</a:t>
                </a:r>
                <a:r>
                  <a:rPr lang="en-US" sz="2800" dirty="0" smtClean="0">
                    <a:solidFill>
                      <a:srgbClr val="00B050"/>
                    </a:solidFill>
                  </a:rPr>
                  <a:t>) = </a:t>
                </a:r>
                <a14:m>
                  <m:oMath xmlns:m="http://schemas.openxmlformats.org/officeDocument/2006/math">
                    <m:f>
                      <m:fPr>
                        <m:ctrlPr>
                          <a:rPr lang="en-US" sz="2800" i="1" smtClean="0">
                            <a:solidFill>
                              <a:srgbClr val="00B050"/>
                            </a:solidFill>
                            <a:latin typeface="Cambria Math" panose="02040503050406030204" pitchFamily="18" charset="0"/>
                          </a:rPr>
                        </m:ctrlPr>
                      </m:fPr>
                      <m:num>
                        <m:r>
                          <a:rPr lang="en-US" sz="2800" b="0" i="1" smtClean="0">
                            <a:solidFill>
                              <a:srgbClr val="00B050"/>
                            </a:solidFill>
                            <a:latin typeface="Cambria Math" panose="02040503050406030204" pitchFamily="18" charset="0"/>
                          </a:rPr>
                          <m:t>𝑑𝑖𝑟𝑒𝑐𝑡𝑙𝑦</m:t>
                        </m:r>
                        <m:r>
                          <a:rPr lang="en-US" sz="2800" b="0" i="1" smtClean="0">
                            <a:solidFill>
                              <a:srgbClr val="00B050"/>
                            </a:solidFill>
                            <a:latin typeface="Cambria Math" panose="02040503050406030204" pitchFamily="18" charset="0"/>
                          </a:rPr>
                          <m:t> </m:t>
                        </m:r>
                        <m:r>
                          <a:rPr lang="en-US" sz="2800" b="0" i="1" smtClean="0">
                            <a:solidFill>
                              <a:srgbClr val="00B050"/>
                            </a:solidFill>
                            <a:latin typeface="Cambria Math" panose="02040503050406030204" pitchFamily="18" charset="0"/>
                          </a:rPr>
                          <m:t>𝑜𝑛</m:t>
                        </m:r>
                        <m:r>
                          <a:rPr lang="en-US" sz="2800" b="0" i="1" smtClean="0">
                            <a:solidFill>
                              <a:srgbClr val="00B050"/>
                            </a:solidFill>
                            <a:latin typeface="Cambria Math" panose="02040503050406030204" pitchFamily="18" charset="0"/>
                          </a:rPr>
                          <m:t> </m:t>
                        </m:r>
                        <m:r>
                          <a:rPr lang="en-US" sz="2800" b="0" i="1" smtClean="0">
                            <a:solidFill>
                              <a:srgbClr val="00B050"/>
                            </a:solidFill>
                            <a:latin typeface="Cambria Math" panose="02040503050406030204" pitchFamily="18" charset="0"/>
                          </a:rPr>
                          <m:t>h𝑒𝑎𝑑</m:t>
                        </m:r>
                      </m:num>
                      <m:den>
                        <m:r>
                          <a:rPr lang="en-US" sz="2800" b="0" i="1" smtClean="0">
                            <a:solidFill>
                              <a:srgbClr val="00B050"/>
                            </a:solidFill>
                            <a:latin typeface="Cambria Math" panose="02040503050406030204" pitchFamily="18" charset="0"/>
                          </a:rPr>
                          <m:t>𝑡𝑜𝑡𝑎𝑙</m:t>
                        </m:r>
                        <m:r>
                          <a:rPr lang="en-US" sz="2800" b="0" i="1" smtClean="0">
                            <a:solidFill>
                              <a:srgbClr val="00B050"/>
                            </a:solidFill>
                            <a:latin typeface="Cambria Math" panose="02040503050406030204" pitchFamily="18" charset="0"/>
                          </a:rPr>
                          <m:t> </m:t>
                        </m:r>
                        <m:r>
                          <a:rPr lang="en-US" sz="2800" b="0" i="1" smtClean="0">
                            <a:solidFill>
                              <a:srgbClr val="00B050"/>
                            </a:solidFill>
                            <a:latin typeface="Cambria Math" panose="02040503050406030204" pitchFamily="18" charset="0"/>
                          </a:rPr>
                          <m:t>𝑓𝑒𝑚𝑎𝑙𝑒</m:t>
                        </m:r>
                      </m:den>
                    </m:f>
                  </m:oMath>
                </a14:m>
                <a:endParaRPr lang="en-US" sz="2800" dirty="0" smtClean="0">
                  <a:solidFill>
                    <a:srgbClr val="00B050"/>
                  </a:solidFill>
                </a:endParaRPr>
              </a:p>
              <a:p>
                <a:pPr lvl="3"/>
                <a:r>
                  <a:rPr lang="en-US" sz="2800" dirty="0" smtClean="0">
                    <a:solidFill>
                      <a:srgbClr val="00B050"/>
                    </a:solidFill>
                  </a:rPr>
                  <a:t>= </a:t>
                </a:r>
                <a14:m>
                  <m:oMath xmlns:m="http://schemas.openxmlformats.org/officeDocument/2006/math">
                    <m:f>
                      <m:fPr>
                        <m:ctrlPr>
                          <a:rPr lang="en-US" sz="2800" i="1" smtClean="0">
                            <a:solidFill>
                              <a:srgbClr val="00B050"/>
                            </a:solidFill>
                            <a:latin typeface="Cambria Math" panose="02040503050406030204" pitchFamily="18" charset="0"/>
                          </a:rPr>
                        </m:ctrlPr>
                      </m:fPr>
                      <m:num>
                        <m:r>
                          <a:rPr lang="en-US" sz="2800" b="0" i="1" smtClean="0">
                            <a:solidFill>
                              <a:srgbClr val="00B050"/>
                            </a:solidFill>
                            <a:latin typeface="Cambria Math" panose="02040503050406030204" pitchFamily="18" charset="0"/>
                          </a:rPr>
                          <m:t>                           </m:t>
                        </m:r>
                      </m:num>
                      <m:den>
                        <m:r>
                          <a:rPr lang="en-US" sz="2800" b="0" i="1" smtClean="0">
                            <a:solidFill>
                              <a:srgbClr val="00B050"/>
                            </a:solidFill>
                            <a:latin typeface="Cambria Math" panose="02040503050406030204" pitchFamily="18" charset="0"/>
                          </a:rPr>
                          <m:t>                                   </m:t>
                        </m:r>
                      </m:den>
                    </m:f>
                  </m:oMath>
                </a14:m>
                <a:endParaRPr lang="en-US" sz="2800" i="1" dirty="0">
                  <a:solidFill>
                    <a:schemeClr val="accent1">
                      <a:lumMod val="75000"/>
                    </a:schemeClr>
                  </a:solidFill>
                </a:endParaRPr>
              </a:p>
            </p:txBody>
          </p:sp>
        </mc:Choice>
        <mc:Fallback>
          <p:sp>
            <p:nvSpPr>
              <p:cNvPr id="6" name="TextBox 5"/>
              <p:cNvSpPr txBox="1">
                <a:spLocks noRot="1" noChangeAspect="1" noMove="1" noResize="1" noEditPoints="1" noAdjustHandles="1" noChangeArrowheads="1" noChangeShapeType="1" noTextEdit="1"/>
              </p:cNvSpPr>
              <p:nvPr/>
            </p:nvSpPr>
            <p:spPr>
              <a:xfrm>
                <a:off x="0" y="2322991"/>
                <a:ext cx="6809000" cy="1720471"/>
              </a:xfrm>
              <a:prstGeom prst="rect">
                <a:avLst/>
              </a:prstGeom>
              <a:blipFill rotWithShape="0">
                <a:blip r:embed="rId3" cstate="print"/>
                <a:stretch>
                  <a:fillRect l="-1791" t="-3191" b="-4255"/>
                </a:stretch>
              </a:blipFill>
            </p:spPr>
            <p:txBody>
              <a:bodyPr/>
              <a:lstStyle/>
              <a:p>
                <a:r>
                  <a:rPr lang="en-US">
                    <a:noFill/>
                  </a:rPr>
                  <a:t> </a:t>
                </a:r>
              </a:p>
            </p:txBody>
          </p:sp>
        </mc:Fallback>
      </mc:AlternateContent>
      <p:sp>
        <p:nvSpPr>
          <p:cNvPr id="7" name="TextBox 6"/>
          <p:cNvSpPr txBox="1"/>
          <p:nvPr/>
        </p:nvSpPr>
        <p:spPr>
          <a:xfrm>
            <a:off x="0" y="3861152"/>
            <a:ext cx="8737600" cy="2246769"/>
          </a:xfrm>
          <a:prstGeom prst="rect">
            <a:avLst/>
          </a:prstGeom>
          <a:noFill/>
        </p:spPr>
        <p:txBody>
          <a:bodyPr wrap="square" rtlCol="0">
            <a:spAutoFit/>
          </a:bodyPr>
          <a:lstStyle/>
          <a:p>
            <a:r>
              <a:rPr lang="en-US" sz="2800" dirty="0" smtClean="0">
                <a:solidFill>
                  <a:schemeClr val="tx2"/>
                </a:solidFill>
              </a:rPr>
              <a:t>Last, simplify!</a:t>
            </a:r>
          </a:p>
          <a:p>
            <a:pPr marL="457200" indent="-457200">
              <a:buFont typeface="Arial" panose="020B0604020202020204" pitchFamily="34" charset="0"/>
              <a:buChar char="•"/>
            </a:pPr>
            <a:r>
              <a:rPr lang="en-US" sz="2800" dirty="0" smtClean="0">
                <a:solidFill>
                  <a:schemeClr val="tx2"/>
                </a:solidFill>
              </a:rPr>
              <a:t>Divide the fraction to convert it into a decimal.</a:t>
            </a:r>
          </a:p>
          <a:p>
            <a:pPr marL="457200" indent="-457200">
              <a:buFont typeface="Arial" panose="020B0604020202020204" pitchFamily="34" charset="0"/>
              <a:buChar char="•"/>
            </a:pPr>
            <a:r>
              <a:rPr lang="en-US" sz="2800" dirty="0" smtClean="0">
                <a:solidFill>
                  <a:schemeClr val="tx2"/>
                </a:solidFill>
              </a:rPr>
              <a:t>Multiply the decimal by 100 to convert it to a percent.</a:t>
            </a:r>
          </a:p>
          <a:p>
            <a:pPr lvl="2"/>
            <a:r>
              <a:rPr lang="en-US" sz="2800" dirty="0" smtClean="0">
                <a:solidFill>
                  <a:srgbClr val="00B050"/>
                </a:solidFill>
              </a:rPr>
              <a:t>Answer in decimal form = _________</a:t>
            </a:r>
          </a:p>
          <a:p>
            <a:pPr lvl="2"/>
            <a:r>
              <a:rPr lang="en-US" sz="2800" dirty="0" smtClean="0">
                <a:solidFill>
                  <a:srgbClr val="00B050"/>
                </a:solidFill>
              </a:rPr>
              <a:t>Answer in percent form = _________</a:t>
            </a:r>
            <a:endParaRPr lang="en-US" sz="2800" dirty="0">
              <a:solidFill>
                <a:srgbClr val="00B050"/>
              </a:solidFill>
            </a:endParaRPr>
          </a:p>
        </p:txBody>
      </p:sp>
      <p:sp>
        <p:nvSpPr>
          <p:cNvPr id="8" name="Rectangle 7"/>
          <p:cNvSpPr/>
          <p:nvPr/>
        </p:nvSpPr>
        <p:spPr>
          <a:xfrm>
            <a:off x="0" y="1799771"/>
            <a:ext cx="3831771" cy="5232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3457" y="2322991"/>
            <a:ext cx="3831771" cy="5232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0" y="2846212"/>
            <a:ext cx="6642086" cy="101494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0" y="3861151"/>
            <a:ext cx="2220686" cy="5074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3456" y="4304520"/>
            <a:ext cx="7551057" cy="50747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83455" y="4804667"/>
            <a:ext cx="8378374" cy="434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859969" y="5181818"/>
            <a:ext cx="5627917" cy="100135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903762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xit" presetSubtype="10" fill="hold" grpId="0" nodeType="clickEffect">
                                  <p:stCondLst>
                                    <p:cond delay="0"/>
                                  </p:stCondLst>
                                  <p:childTnLst>
                                    <p:animEffect transition="out" filter="randombar(horizontal)">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4" presetClass="exit" presetSubtype="10" fill="hold" grpId="0" nodeType="clickEffect">
                                  <p:stCondLst>
                                    <p:cond delay="0"/>
                                  </p:stCondLst>
                                  <p:childTnLst>
                                    <p:animEffect transition="out" filter="randombar(horizontal)">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4" presetClass="exit" presetSubtype="10" fill="hold" grpId="0" nodeType="clickEffect">
                                  <p:stCondLst>
                                    <p:cond delay="0"/>
                                  </p:stCondLst>
                                  <p:childTnLst>
                                    <p:animEffect transition="out" filter="randombar(horizontal)">
                                      <p:cBhvr>
                                        <p:cTn id="16" dur="500"/>
                                        <p:tgtEl>
                                          <p:spTgt spid="10"/>
                                        </p:tgtEl>
                                      </p:cBhvr>
                                    </p:animEffect>
                                    <p:set>
                                      <p:cBhvr>
                                        <p:cTn id="17" dur="1" fill="hold">
                                          <p:stCondLst>
                                            <p:cond delay="499"/>
                                          </p:stCondLst>
                                        </p:cTn>
                                        <p:tgtEl>
                                          <p:spTgt spid="10"/>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4" presetClass="exit" presetSubtype="10" fill="hold" grpId="0" nodeType="clickEffect">
                                  <p:stCondLst>
                                    <p:cond delay="0"/>
                                  </p:stCondLst>
                                  <p:childTnLst>
                                    <p:animEffect transition="out" filter="randombar(horizontal)">
                                      <p:cBhvr>
                                        <p:cTn id="21" dur="500"/>
                                        <p:tgtEl>
                                          <p:spTgt spid="11"/>
                                        </p:tgtEl>
                                      </p:cBhvr>
                                    </p:animEffect>
                                    <p:set>
                                      <p:cBhvr>
                                        <p:cTn id="22" dur="1" fill="hold">
                                          <p:stCondLst>
                                            <p:cond delay="499"/>
                                          </p:stCondLst>
                                        </p:cTn>
                                        <p:tgtEl>
                                          <p:spTgt spid="11"/>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4" presetClass="exit" presetSubtype="10" fill="hold" grpId="0" nodeType="clickEffect">
                                  <p:stCondLst>
                                    <p:cond delay="0"/>
                                  </p:stCondLst>
                                  <p:childTnLst>
                                    <p:animEffect transition="out" filter="randombar(horizontal)">
                                      <p:cBhvr>
                                        <p:cTn id="26" dur="500"/>
                                        <p:tgtEl>
                                          <p:spTgt spid="12"/>
                                        </p:tgtEl>
                                      </p:cBhvr>
                                    </p:animEffect>
                                    <p:set>
                                      <p:cBhvr>
                                        <p:cTn id="27" dur="1" fill="hold">
                                          <p:stCondLst>
                                            <p:cond delay="499"/>
                                          </p:stCondLst>
                                        </p:cTn>
                                        <p:tgtEl>
                                          <p:spTgt spid="1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4" presetClass="exit" presetSubtype="10" fill="hold" grpId="0" nodeType="clickEffect">
                                  <p:stCondLst>
                                    <p:cond delay="0"/>
                                  </p:stCondLst>
                                  <p:childTnLst>
                                    <p:animEffect transition="out" filter="randombar(horizontal)">
                                      <p:cBhvr>
                                        <p:cTn id="31" dur="500"/>
                                        <p:tgtEl>
                                          <p:spTgt spid="13"/>
                                        </p:tgtEl>
                                      </p:cBhvr>
                                    </p:animEffect>
                                    <p:set>
                                      <p:cBhvr>
                                        <p:cTn id="32" dur="1" fill="hold">
                                          <p:stCondLst>
                                            <p:cond delay="499"/>
                                          </p:stCondLst>
                                        </p:cTn>
                                        <p:tgtEl>
                                          <p:spTgt spid="1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4" presetClass="exit" presetSubtype="10" fill="hold" grpId="0" nodeType="clickEffect">
                                  <p:stCondLst>
                                    <p:cond delay="0"/>
                                  </p:stCondLst>
                                  <p:childTnLst>
                                    <p:animEffect transition="out" filter="randombar(horizontal)">
                                      <p:cBhvr>
                                        <p:cTn id="36" dur="500"/>
                                        <p:tgtEl>
                                          <p:spTgt spid="14"/>
                                        </p:tgtEl>
                                      </p:cBhvr>
                                    </p:animEffect>
                                    <p:set>
                                      <p:cBhvr>
                                        <p:cTn id="37" dur="1" fill="hold">
                                          <p:stCondLst>
                                            <p:cond delay="499"/>
                                          </p:stCondLst>
                                        </p:cTn>
                                        <p:tgtEl>
                                          <p:spTgt spid="1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2858"/>
            <a:ext cx="12192000" cy="1325563"/>
          </a:xfrm>
        </p:spPr>
        <p:txBody>
          <a:bodyPr>
            <a:normAutofit/>
          </a:bodyPr>
          <a:lstStyle/>
          <a:p>
            <a:pPr algn="ctr"/>
            <a:r>
              <a:rPr lang="en-US" sz="4800" u="sng" dirty="0" smtClean="0"/>
              <a:t>Challenge Problems</a:t>
            </a:r>
            <a:endParaRPr lang="en-US" sz="4800" u="sng" dirty="0"/>
          </a:p>
        </p:txBody>
      </p:sp>
      <p:sp>
        <p:nvSpPr>
          <p:cNvPr id="3" name="Content Placeholder 2"/>
          <p:cNvSpPr>
            <a:spLocks noGrp="1"/>
          </p:cNvSpPr>
          <p:nvPr>
            <p:ph sz="half" idx="1"/>
          </p:nvPr>
        </p:nvSpPr>
        <p:spPr>
          <a:xfrm>
            <a:off x="160422" y="1312127"/>
            <a:ext cx="8197514" cy="3465094"/>
          </a:xfrm>
        </p:spPr>
        <p:txBody>
          <a:bodyPr>
            <a:noAutofit/>
          </a:bodyPr>
          <a:lstStyle/>
          <a:p>
            <a:pPr marL="514350" indent="-514350">
              <a:buFont typeface="+mj-lt"/>
              <a:buAutoNum type="arabicPeriod"/>
            </a:pPr>
            <a:r>
              <a:rPr lang="en-US" sz="3200" dirty="0" smtClean="0"/>
              <a:t>Find the probability that a respondent has a pet, given that the respondent has had a pet.</a:t>
            </a:r>
          </a:p>
          <a:p>
            <a:pPr marL="342900" indent="-342900">
              <a:buFont typeface="+mj-lt"/>
              <a:buAutoNum type="arabicPeriod"/>
            </a:pPr>
            <a:endParaRPr lang="en-US" sz="3200" dirty="0" smtClean="0"/>
          </a:p>
          <a:p>
            <a:pPr marL="342900" indent="-342900">
              <a:buFont typeface="+mj-lt"/>
              <a:buAutoNum type="arabicPeriod"/>
            </a:pPr>
            <a:r>
              <a:rPr lang="en-US" sz="3200" dirty="0" smtClean="0"/>
              <a:t>Find the probability that a respondent has never had a pet, given that the respondent does not have a pet now.</a:t>
            </a:r>
          </a:p>
        </p:txBody>
      </p:sp>
      <p:sp>
        <p:nvSpPr>
          <p:cNvPr id="4" name="Content Placeholder 3"/>
          <p:cNvSpPr>
            <a:spLocks noGrp="1"/>
          </p:cNvSpPr>
          <p:nvPr>
            <p:ph sz="half" idx="2"/>
          </p:nvPr>
        </p:nvSpPr>
        <p:spPr>
          <a:xfrm>
            <a:off x="8493624" y="1144174"/>
            <a:ext cx="3766220" cy="3633047"/>
          </a:xfrm>
        </p:spPr>
        <p:txBody>
          <a:bodyPr>
            <a:normAutofit fontScale="92500" lnSpcReduction="10000"/>
          </a:bodyPr>
          <a:lstStyle/>
          <a:p>
            <a:r>
              <a:rPr lang="en-US" sz="3200" dirty="0" smtClean="0">
                <a:solidFill>
                  <a:srgbClr val="00B050"/>
                </a:solidFill>
              </a:rPr>
              <a:t>39% </a:t>
            </a:r>
            <a:r>
              <a:rPr lang="en-US" sz="3200" dirty="0" smtClean="0"/>
              <a:t>have a pet now and have had a pet</a:t>
            </a:r>
          </a:p>
          <a:p>
            <a:r>
              <a:rPr lang="en-US" sz="3200" dirty="0" smtClean="0">
                <a:solidFill>
                  <a:srgbClr val="00B050"/>
                </a:solidFill>
              </a:rPr>
              <a:t>61% </a:t>
            </a:r>
            <a:r>
              <a:rPr lang="en-US" sz="3200" dirty="0" smtClean="0"/>
              <a:t>do not have a pet now</a:t>
            </a:r>
          </a:p>
          <a:p>
            <a:r>
              <a:rPr lang="en-US" sz="3200" dirty="0" smtClean="0">
                <a:solidFill>
                  <a:srgbClr val="00B050"/>
                </a:solidFill>
              </a:rPr>
              <a:t>86% </a:t>
            </a:r>
            <a:r>
              <a:rPr lang="en-US" sz="3200" dirty="0" smtClean="0"/>
              <a:t>have had a pet</a:t>
            </a:r>
          </a:p>
          <a:p>
            <a:r>
              <a:rPr lang="en-US" sz="3200" dirty="0" smtClean="0">
                <a:solidFill>
                  <a:srgbClr val="00B050"/>
                </a:solidFill>
              </a:rPr>
              <a:t>14% </a:t>
            </a:r>
            <a:r>
              <a:rPr lang="en-US" sz="3200" dirty="0" smtClean="0"/>
              <a:t>do not have a pet now and have never had a pet</a:t>
            </a:r>
            <a:endParaRPr lang="en-US" sz="3200" dirty="0"/>
          </a:p>
        </p:txBody>
      </p:sp>
      <p:sp>
        <p:nvSpPr>
          <p:cNvPr id="5" name="Rectangle 4"/>
          <p:cNvSpPr/>
          <p:nvPr/>
        </p:nvSpPr>
        <p:spPr>
          <a:xfrm>
            <a:off x="8425780" y="1041283"/>
            <a:ext cx="3641558" cy="3633047"/>
          </a:xfrm>
          <a:prstGeom prst="rect">
            <a:avLst/>
          </a:prstGeom>
          <a:noFill/>
          <a:ln w="5715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0" y="6173038"/>
            <a:ext cx="12067338" cy="523220"/>
          </a:xfrm>
          <a:prstGeom prst="rect">
            <a:avLst/>
          </a:prstGeom>
          <a:noFill/>
        </p:spPr>
        <p:txBody>
          <a:bodyPr wrap="square" rtlCol="0">
            <a:spAutoFit/>
          </a:bodyPr>
          <a:lstStyle/>
          <a:p>
            <a:r>
              <a:rPr lang="en-US" sz="2800" i="1" dirty="0" smtClean="0">
                <a:solidFill>
                  <a:srgbClr val="00B050"/>
                </a:solidFill>
              </a:rPr>
              <a:t>*You may ask Ms. Santos for help after you’ve attempted this problem</a:t>
            </a:r>
            <a:r>
              <a:rPr lang="en-US" sz="2800" i="1" dirty="0" smtClean="0">
                <a:solidFill>
                  <a:srgbClr val="00B050"/>
                </a:solidFill>
              </a:rPr>
              <a:t>.</a:t>
            </a:r>
            <a:endParaRPr lang="en-US" sz="2800" i="1" dirty="0" smtClean="0">
              <a:solidFill>
                <a:srgbClr val="FF0000"/>
              </a:solidFill>
            </a:endParaRPr>
          </a:p>
        </p:txBody>
      </p:sp>
    </p:spTree>
    <p:extLst>
      <p:ext uri="{BB962C8B-B14F-4D97-AF65-F5344CB8AC3E}">
        <p14:creationId xmlns="" xmlns:p14="http://schemas.microsoft.com/office/powerpoint/2010/main" val="2963838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Homework</a:t>
            </a:r>
            <a:endParaRPr lang="en-US" b="1" dirty="0"/>
          </a:p>
        </p:txBody>
      </p:sp>
      <p:sp>
        <p:nvSpPr>
          <p:cNvPr id="3" name="Content Placeholder 2"/>
          <p:cNvSpPr>
            <a:spLocks noGrp="1"/>
          </p:cNvSpPr>
          <p:nvPr>
            <p:ph idx="1"/>
          </p:nvPr>
        </p:nvSpPr>
        <p:spPr/>
        <p:txBody>
          <a:bodyPr/>
          <a:lstStyle/>
          <a:p>
            <a:r>
              <a:rPr lang="en-US" dirty="0" smtClean="0"/>
              <a:t>#5 in HW Packet (top of page 4 – all)</a:t>
            </a:r>
            <a:endParaRPr lang="en-US" i="1" dirty="0" smtClean="0"/>
          </a:p>
          <a:p>
            <a:endParaRPr lang="en-US" dirty="0"/>
          </a:p>
          <a:p>
            <a:r>
              <a:rPr lang="en-US" dirty="0" smtClean="0"/>
              <a:t>HW Packets due </a:t>
            </a:r>
            <a:r>
              <a:rPr lang="en-US" dirty="0" smtClean="0"/>
              <a:t>Tuesday, 5/26!</a:t>
            </a:r>
            <a:endParaRPr lang="en-US" dirty="0" smtClean="0"/>
          </a:p>
        </p:txBody>
      </p:sp>
    </p:spTree>
    <p:extLst>
      <p:ext uri="{BB962C8B-B14F-4D97-AF65-F5344CB8AC3E}">
        <p14:creationId xmlns="" xmlns:p14="http://schemas.microsoft.com/office/powerpoint/2010/main" val="31400296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32338"/>
          </a:xfrm>
        </p:spPr>
        <p:txBody>
          <a:bodyPr>
            <a:normAutofit fontScale="90000"/>
          </a:bodyPr>
          <a:lstStyle/>
          <a:p>
            <a:r>
              <a:rPr lang="en-US" sz="6000" b="1" u="sng" dirty="0" smtClean="0">
                <a:solidFill>
                  <a:schemeClr val="accent6">
                    <a:lumMod val="50000"/>
                  </a:schemeClr>
                </a:solidFill>
              </a:rPr>
              <a:t>Exit </a:t>
            </a:r>
            <a:r>
              <a:rPr lang="en-US" sz="6000" b="1" u="sng" dirty="0" smtClean="0">
                <a:solidFill>
                  <a:schemeClr val="accent6">
                    <a:lumMod val="50000"/>
                  </a:schemeClr>
                </a:solidFill>
              </a:rPr>
              <a:t>Ticket </a:t>
            </a:r>
            <a:r>
              <a:rPr lang="en-US" sz="6000" b="1" dirty="0" smtClean="0">
                <a:solidFill>
                  <a:schemeClr val="accent6">
                    <a:lumMod val="50000"/>
                  </a:schemeClr>
                </a:solidFill>
              </a:rPr>
              <a:t>– </a:t>
            </a:r>
            <a:r>
              <a:rPr lang="en-US" sz="4900" b="1" dirty="0" smtClean="0">
                <a:solidFill>
                  <a:schemeClr val="accent6">
                    <a:lumMod val="50000"/>
                  </a:schemeClr>
                </a:solidFill>
              </a:rPr>
              <a:t>DO ON THE BACK OF YOUR NOTES!</a:t>
            </a:r>
            <a:endParaRPr lang="en-US" sz="6000" b="1" dirty="0">
              <a:solidFill>
                <a:schemeClr val="accent6">
                  <a:lumMod val="50000"/>
                </a:schemeClr>
              </a:solidFill>
            </a:endParaRPr>
          </a:p>
        </p:txBody>
      </p:sp>
      <p:sp>
        <p:nvSpPr>
          <p:cNvPr id="3" name="Content Placeholder 2"/>
          <p:cNvSpPr>
            <a:spLocks noGrp="1"/>
          </p:cNvSpPr>
          <p:nvPr>
            <p:ph idx="1"/>
          </p:nvPr>
        </p:nvSpPr>
        <p:spPr>
          <a:xfrm>
            <a:off x="0" y="1522775"/>
            <a:ext cx="10515600" cy="4351338"/>
          </a:xfrm>
        </p:spPr>
        <p:txBody>
          <a:bodyPr>
            <a:normAutofit/>
          </a:bodyPr>
          <a:lstStyle/>
          <a:p>
            <a:pPr marL="342900" indent="-342900">
              <a:buFont typeface="+mj-lt"/>
              <a:buAutoNum type="arabicPeriod"/>
            </a:pPr>
            <a:r>
              <a:rPr lang="en-US" sz="3600" dirty="0" smtClean="0">
                <a:solidFill>
                  <a:schemeClr val="accent6">
                    <a:lumMod val="50000"/>
                  </a:schemeClr>
                </a:solidFill>
              </a:rPr>
              <a:t>P(has diploma)</a:t>
            </a:r>
          </a:p>
          <a:p>
            <a:pPr marL="342900" indent="-342900">
              <a:buFont typeface="+mj-lt"/>
              <a:buAutoNum type="arabicPeriod"/>
            </a:pPr>
            <a:endParaRPr lang="en-US" sz="3600" dirty="0" smtClean="0">
              <a:solidFill>
                <a:schemeClr val="accent6">
                  <a:lumMod val="50000"/>
                </a:schemeClr>
              </a:solidFill>
            </a:endParaRPr>
          </a:p>
          <a:p>
            <a:pPr marL="342900" indent="-342900">
              <a:buFont typeface="+mj-lt"/>
              <a:buAutoNum type="arabicPeriod"/>
            </a:pPr>
            <a:r>
              <a:rPr lang="en-US" sz="3600" dirty="0" smtClean="0">
                <a:solidFill>
                  <a:schemeClr val="accent6">
                    <a:lumMod val="50000"/>
                  </a:schemeClr>
                </a:solidFill>
              </a:rPr>
              <a:t>P(has diploma and experience)</a:t>
            </a:r>
          </a:p>
          <a:p>
            <a:pPr marL="342900" indent="-342900">
              <a:buFont typeface="+mj-lt"/>
              <a:buAutoNum type="arabicPeriod"/>
            </a:pPr>
            <a:endParaRPr lang="en-US" sz="3600" dirty="0" smtClean="0">
              <a:solidFill>
                <a:schemeClr val="accent6">
                  <a:lumMod val="50000"/>
                </a:schemeClr>
              </a:solidFill>
            </a:endParaRPr>
          </a:p>
          <a:p>
            <a:pPr marL="342900" indent="-342900">
              <a:buFont typeface="+mj-lt"/>
              <a:buAutoNum type="arabicPeriod"/>
            </a:pPr>
            <a:r>
              <a:rPr lang="en-US" sz="3600" dirty="0" smtClean="0">
                <a:solidFill>
                  <a:schemeClr val="accent6">
                    <a:lumMod val="50000"/>
                  </a:schemeClr>
                </a:solidFill>
              </a:rPr>
              <a:t>P(has experience | has diploma)</a:t>
            </a:r>
          </a:p>
          <a:p>
            <a:pPr marL="342900" indent="-342900">
              <a:buFont typeface="+mj-lt"/>
              <a:buAutoNum type="arabicPeriod"/>
            </a:pPr>
            <a:endParaRPr lang="en-US" sz="3600" dirty="0" smtClean="0">
              <a:solidFill>
                <a:schemeClr val="accent6">
                  <a:lumMod val="50000"/>
                </a:schemeClr>
              </a:solidFill>
            </a:endParaRPr>
          </a:p>
          <a:p>
            <a:pPr marL="342900" indent="-342900">
              <a:buFont typeface="+mj-lt"/>
              <a:buAutoNum type="arabicPeriod"/>
            </a:pPr>
            <a:r>
              <a:rPr lang="en-US" sz="3600" dirty="0" smtClean="0">
                <a:solidFill>
                  <a:schemeClr val="accent6">
                    <a:lumMod val="50000"/>
                  </a:schemeClr>
                </a:solidFill>
              </a:rPr>
              <a:t>P(has no diploma | has experience)</a:t>
            </a:r>
          </a:p>
        </p:txBody>
      </p:sp>
      <p:graphicFrame>
        <p:nvGraphicFramePr>
          <p:cNvPr id="4" name="Content Placeholder 5"/>
          <p:cNvGraphicFramePr>
            <a:graphicFrameLocks/>
          </p:cNvGraphicFramePr>
          <p:nvPr>
            <p:extLst>
              <p:ext uri="{D42A27DB-BD31-4B8C-83A1-F6EECF244321}">
                <p14:modId xmlns="" xmlns:p14="http://schemas.microsoft.com/office/powerpoint/2010/main" val="810189265"/>
              </p:ext>
            </p:extLst>
          </p:nvPr>
        </p:nvGraphicFramePr>
        <p:xfrm>
          <a:off x="6203924" y="696298"/>
          <a:ext cx="5823952" cy="2286000"/>
        </p:xfrm>
        <a:graphic>
          <a:graphicData uri="http://schemas.openxmlformats.org/drawingml/2006/table">
            <a:tbl>
              <a:tblPr firstRow="1" bandRow="1">
                <a:tableStyleId>{08FB837D-C827-4EFA-A057-4D05807E0F7C}</a:tableStyleId>
              </a:tblPr>
              <a:tblGrid>
                <a:gridCol w="1455988"/>
                <a:gridCol w="1455988"/>
                <a:gridCol w="1455988"/>
                <a:gridCol w="1455988"/>
              </a:tblGrid>
              <a:tr h="431430">
                <a:tc gridSpan="4">
                  <a:txBody>
                    <a:bodyPr/>
                    <a:lstStyle/>
                    <a:p>
                      <a:pPr algn="ctr"/>
                      <a:r>
                        <a:rPr lang="en-US" sz="2400" dirty="0" smtClean="0">
                          <a:solidFill>
                            <a:schemeClr val="tx1"/>
                          </a:solidFill>
                        </a:rPr>
                        <a:t>Characteristics</a:t>
                      </a:r>
                      <a:r>
                        <a:rPr lang="en-US" sz="2400" baseline="0" dirty="0" smtClean="0">
                          <a:solidFill>
                            <a:schemeClr val="tx1"/>
                          </a:solidFill>
                        </a:rPr>
                        <a:t> of Job Applicants</a:t>
                      </a:r>
                      <a:endParaRPr lang="en-US" sz="2400" dirty="0">
                        <a:solidFill>
                          <a:schemeClr val="tx1"/>
                        </a:solidFill>
                      </a:endParaRPr>
                    </a:p>
                  </a:txBody>
                  <a:tcPr anchor="ctr">
                    <a:solidFill>
                      <a:srgbClr val="92D050"/>
                    </a:solidFill>
                  </a:tcPr>
                </a:tc>
                <a:tc hMerge="1">
                  <a:txBody>
                    <a:bodyPr/>
                    <a:lstStyle/>
                    <a:p>
                      <a:pPr algn="ctr"/>
                      <a:endParaRPr lang="en-US" dirty="0"/>
                    </a:p>
                  </a:txBody>
                  <a:tcPr anchor="ctr"/>
                </a:tc>
                <a:tc hMerge="1">
                  <a:txBody>
                    <a:bodyPr/>
                    <a:lstStyle/>
                    <a:p>
                      <a:pPr algn="ctr"/>
                      <a:endParaRPr lang="en-US" dirty="0"/>
                    </a:p>
                  </a:txBody>
                  <a:tcPr anchor="ctr"/>
                </a:tc>
                <a:tc hMerge="1">
                  <a:txBody>
                    <a:bodyPr/>
                    <a:lstStyle/>
                    <a:p>
                      <a:pPr algn="ctr"/>
                      <a:endParaRPr lang="en-US" dirty="0"/>
                    </a:p>
                  </a:txBody>
                  <a:tcPr anchor="ctr"/>
                </a:tc>
              </a:tr>
              <a:tr h="431430">
                <a:tc rowSpan="4">
                  <a:txBody>
                    <a:bodyPr/>
                    <a:lstStyle/>
                    <a:p>
                      <a:pPr algn="ctr"/>
                      <a:r>
                        <a:rPr lang="en-US" sz="2400" b="1" dirty="0" smtClean="0">
                          <a:solidFill>
                            <a:schemeClr val="bg1"/>
                          </a:solidFill>
                        </a:rPr>
                        <a:t>Has</a:t>
                      </a:r>
                      <a:r>
                        <a:rPr lang="en-US" sz="2400" b="1" baseline="0" dirty="0" smtClean="0">
                          <a:solidFill>
                            <a:schemeClr val="bg1"/>
                          </a:solidFill>
                        </a:rPr>
                        <a:t> High School Diploma</a:t>
                      </a:r>
                      <a:endParaRPr lang="en-US" sz="2400" b="1" dirty="0">
                        <a:solidFill>
                          <a:schemeClr val="bg1"/>
                        </a:solidFill>
                      </a:endParaRPr>
                    </a:p>
                  </a:txBody>
                  <a:tcPr anchor="ctr">
                    <a:solidFill>
                      <a:schemeClr val="accent6">
                        <a:lumMod val="50000"/>
                        <a:alpha val="40000"/>
                      </a:schemeClr>
                    </a:solidFill>
                  </a:tcPr>
                </a:tc>
                <a:tc gridSpan="3">
                  <a:txBody>
                    <a:bodyPr/>
                    <a:lstStyle/>
                    <a:p>
                      <a:pPr algn="ctr"/>
                      <a:r>
                        <a:rPr lang="en-US" sz="2400" b="1" dirty="0" smtClean="0">
                          <a:solidFill>
                            <a:schemeClr val="bg1"/>
                          </a:solidFill>
                        </a:rPr>
                        <a:t>Has Experience</a:t>
                      </a:r>
                      <a:endParaRPr lang="en-US" sz="2400" b="1" dirty="0">
                        <a:solidFill>
                          <a:schemeClr val="bg1"/>
                        </a:solidFill>
                      </a:endParaRPr>
                    </a:p>
                  </a:txBody>
                  <a:tcPr anchor="ctr">
                    <a:solidFill>
                      <a:schemeClr val="accent6">
                        <a:lumMod val="50000"/>
                        <a:alpha val="40000"/>
                      </a:schemeClr>
                    </a:solidFill>
                  </a:tcPr>
                </a:tc>
                <a:tc hMerge="1">
                  <a:txBody>
                    <a:bodyPr/>
                    <a:lstStyle/>
                    <a:p>
                      <a:pPr algn="ctr"/>
                      <a:endParaRPr lang="en-US" dirty="0"/>
                    </a:p>
                  </a:txBody>
                  <a:tcPr anchor="ctr"/>
                </a:tc>
                <a:tc hMerge="1">
                  <a:txBody>
                    <a:bodyPr/>
                    <a:lstStyle/>
                    <a:p>
                      <a:pPr algn="ctr"/>
                      <a:endParaRPr lang="en-US" dirty="0"/>
                    </a:p>
                  </a:txBody>
                  <a:tcPr anchor="ctr"/>
                </a:tc>
              </a:tr>
              <a:tr h="431430">
                <a:tc vMerge="1">
                  <a:txBody>
                    <a:bodyPr/>
                    <a:lstStyle/>
                    <a:p>
                      <a:endParaRPr lang="en-US" dirty="0"/>
                    </a:p>
                  </a:txBody>
                  <a:tcPr/>
                </a:tc>
                <a:tc>
                  <a:txBody>
                    <a:bodyPr/>
                    <a:lstStyle/>
                    <a:p>
                      <a:pPr algn="ctr"/>
                      <a:endParaRPr lang="en-US" sz="2400" dirty="0"/>
                    </a:p>
                  </a:txBody>
                  <a:tcPr anchor="ctr"/>
                </a:tc>
                <a:tc>
                  <a:txBody>
                    <a:bodyPr/>
                    <a:lstStyle/>
                    <a:p>
                      <a:pPr algn="ctr"/>
                      <a:r>
                        <a:rPr lang="en-US" sz="2400" b="1" dirty="0" smtClean="0"/>
                        <a:t>YES</a:t>
                      </a:r>
                      <a:endParaRPr lang="en-US" sz="2400" b="1" dirty="0"/>
                    </a:p>
                  </a:txBody>
                  <a:tcPr anchor="ctr"/>
                </a:tc>
                <a:tc>
                  <a:txBody>
                    <a:bodyPr/>
                    <a:lstStyle/>
                    <a:p>
                      <a:pPr algn="ctr"/>
                      <a:r>
                        <a:rPr lang="en-US" sz="2400" b="1" dirty="0" smtClean="0"/>
                        <a:t>NO</a:t>
                      </a:r>
                      <a:endParaRPr lang="en-US" sz="2400" b="1" dirty="0"/>
                    </a:p>
                  </a:txBody>
                  <a:tcPr anchor="ctr"/>
                </a:tc>
              </a:tr>
              <a:tr h="431430">
                <a:tc vMerge="1">
                  <a:txBody>
                    <a:bodyPr/>
                    <a:lstStyle/>
                    <a:p>
                      <a:endParaRPr lang="en-US" dirty="0"/>
                    </a:p>
                  </a:txBody>
                  <a:tcPr/>
                </a:tc>
                <a:tc>
                  <a:txBody>
                    <a:bodyPr/>
                    <a:lstStyle/>
                    <a:p>
                      <a:pPr algn="ctr"/>
                      <a:r>
                        <a:rPr lang="en-US" sz="2400" b="1" dirty="0" smtClean="0"/>
                        <a:t>YES</a:t>
                      </a:r>
                      <a:endParaRPr lang="en-US" sz="2400" b="1" dirty="0"/>
                    </a:p>
                  </a:txBody>
                  <a:tcPr anchor="ctr"/>
                </a:tc>
                <a:tc>
                  <a:txBody>
                    <a:bodyPr/>
                    <a:lstStyle/>
                    <a:p>
                      <a:pPr algn="ctr"/>
                      <a:r>
                        <a:rPr lang="en-US" sz="2400" dirty="0" smtClean="0"/>
                        <a:t>54</a:t>
                      </a:r>
                      <a:endParaRPr lang="en-US" sz="2400" dirty="0"/>
                    </a:p>
                  </a:txBody>
                  <a:tcPr anchor="ctr"/>
                </a:tc>
                <a:tc>
                  <a:txBody>
                    <a:bodyPr/>
                    <a:lstStyle/>
                    <a:p>
                      <a:pPr algn="ctr"/>
                      <a:r>
                        <a:rPr lang="en-US" sz="2400" dirty="0" smtClean="0"/>
                        <a:t>27</a:t>
                      </a:r>
                      <a:endParaRPr lang="en-US" sz="2400" dirty="0"/>
                    </a:p>
                  </a:txBody>
                  <a:tcPr anchor="ctr"/>
                </a:tc>
              </a:tr>
              <a:tr h="431430">
                <a:tc vMerge="1">
                  <a:txBody>
                    <a:bodyPr/>
                    <a:lstStyle/>
                    <a:p>
                      <a:endParaRPr lang="en-US" dirty="0"/>
                    </a:p>
                  </a:txBody>
                  <a:tcPr/>
                </a:tc>
                <a:tc>
                  <a:txBody>
                    <a:bodyPr/>
                    <a:lstStyle/>
                    <a:p>
                      <a:pPr algn="ctr"/>
                      <a:r>
                        <a:rPr lang="en-US" sz="2400" b="1" dirty="0" smtClean="0"/>
                        <a:t>NO</a:t>
                      </a:r>
                      <a:endParaRPr lang="en-US" sz="2400" b="1" dirty="0"/>
                    </a:p>
                  </a:txBody>
                  <a:tcPr anchor="ctr"/>
                </a:tc>
                <a:tc>
                  <a:txBody>
                    <a:bodyPr/>
                    <a:lstStyle/>
                    <a:p>
                      <a:pPr algn="ctr"/>
                      <a:r>
                        <a:rPr lang="en-US" sz="2400" dirty="0" smtClean="0"/>
                        <a:t>5</a:t>
                      </a:r>
                      <a:endParaRPr lang="en-US" sz="2400" dirty="0"/>
                    </a:p>
                  </a:txBody>
                  <a:tcPr anchor="ctr"/>
                </a:tc>
                <a:tc>
                  <a:txBody>
                    <a:bodyPr/>
                    <a:lstStyle/>
                    <a:p>
                      <a:pPr algn="ctr"/>
                      <a:r>
                        <a:rPr lang="en-US" sz="2400" dirty="0" smtClean="0"/>
                        <a:t>4</a:t>
                      </a:r>
                      <a:endParaRPr lang="en-US" sz="2400" dirty="0"/>
                    </a:p>
                  </a:txBody>
                  <a:tcPr anchor="ctr"/>
                </a:tc>
              </a:tr>
            </a:tbl>
          </a:graphicData>
        </a:graphic>
      </p:graphicFrame>
      <p:sp>
        <p:nvSpPr>
          <p:cNvPr id="5" name="TextBox 4"/>
          <p:cNvSpPr txBox="1"/>
          <p:nvPr/>
        </p:nvSpPr>
        <p:spPr>
          <a:xfrm>
            <a:off x="0" y="5473005"/>
            <a:ext cx="12067338" cy="1384995"/>
          </a:xfrm>
          <a:prstGeom prst="rect">
            <a:avLst/>
          </a:prstGeom>
          <a:noFill/>
        </p:spPr>
        <p:txBody>
          <a:bodyPr wrap="square" rtlCol="0">
            <a:spAutoFit/>
          </a:bodyPr>
          <a:lstStyle/>
          <a:p>
            <a:endParaRPr lang="en-US" sz="2800" i="1" dirty="0" smtClean="0">
              <a:solidFill>
                <a:srgbClr val="FF0000"/>
              </a:solidFill>
            </a:endParaRPr>
          </a:p>
          <a:p>
            <a:r>
              <a:rPr lang="en-US" sz="2800" i="1" dirty="0" smtClean="0">
                <a:solidFill>
                  <a:srgbClr val="FF0000"/>
                </a:solidFill>
              </a:rPr>
              <a:t>*When you finish this problem, raise your hand to let Ms. Santos know. Then you can begin working on the HW until it is time to go back to the classroom.</a:t>
            </a:r>
          </a:p>
        </p:txBody>
      </p:sp>
    </p:spTree>
    <p:extLst>
      <p:ext uri="{BB962C8B-B14F-4D97-AF65-F5344CB8AC3E}">
        <p14:creationId xmlns="" xmlns:p14="http://schemas.microsoft.com/office/powerpoint/2010/main" val="1851840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Autofit/>
          </a:bodyPr>
          <a:lstStyle/>
          <a:p>
            <a:pPr algn="ctr"/>
            <a:r>
              <a:rPr lang="en-US" sz="6600" b="1" dirty="0" smtClean="0"/>
              <a:t>Has anyone ever heard of the Monty Hall Game Show?</a:t>
            </a:r>
            <a:endParaRPr lang="en-US" sz="6600" b="1" dirty="0"/>
          </a:p>
        </p:txBody>
      </p:sp>
      <p:sp>
        <p:nvSpPr>
          <p:cNvPr id="3" name="TextBox 2"/>
          <p:cNvSpPr txBox="1"/>
          <p:nvPr/>
        </p:nvSpPr>
        <p:spPr>
          <a:xfrm>
            <a:off x="914397" y="1912144"/>
            <a:ext cx="10363201" cy="1384995"/>
          </a:xfrm>
          <a:prstGeom prst="rect">
            <a:avLst/>
          </a:prstGeom>
          <a:noFill/>
        </p:spPr>
        <p:txBody>
          <a:bodyPr wrap="square" rtlCol="0">
            <a:spAutoFit/>
          </a:bodyPr>
          <a:lstStyle/>
          <a:p>
            <a:pPr algn="ctr"/>
            <a:r>
              <a:rPr lang="en-US" sz="2800" dirty="0" smtClean="0">
                <a:solidFill>
                  <a:srgbClr val="0070C0"/>
                </a:solidFill>
              </a:rPr>
              <a:t>The idea is that there are 3 doors. Behind 1 door is a brand new car, and behind the other 2 doors are goats. The contestant gets to choose a door and if the door has the car, the contestant gets to keep it!</a:t>
            </a:r>
            <a:endParaRPr lang="en-US" sz="2800" dirty="0">
              <a:solidFill>
                <a:srgbClr val="0070C0"/>
              </a:solidFill>
            </a:endParaRPr>
          </a:p>
        </p:txBody>
      </p:sp>
      <p:sp>
        <p:nvSpPr>
          <p:cNvPr id="4" name="TextBox 3"/>
          <p:cNvSpPr txBox="1"/>
          <p:nvPr/>
        </p:nvSpPr>
        <p:spPr>
          <a:xfrm>
            <a:off x="0" y="3518595"/>
            <a:ext cx="12191999" cy="954107"/>
          </a:xfrm>
          <a:prstGeom prst="rect">
            <a:avLst/>
          </a:prstGeom>
          <a:noFill/>
        </p:spPr>
        <p:txBody>
          <a:bodyPr wrap="square" rtlCol="0">
            <a:spAutoFit/>
          </a:bodyPr>
          <a:lstStyle/>
          <a:p>
            <a:pPr algn="ctr"/>
            <a:r>
              <a:rPr lang="en-US" sz="2800" b="1" dirty="0" smtClean="0">
                <a:solidFill>
                  <a:srgbClr val="FF0000"/>
                </a:solidFill>
              </a:rPr>
              <a:t>Let’s play this game now! But instead of cars and goats, we’ll use College Credits.</a:t>
            </a:r>
            <a:br>
              <a:rPr lang="en-US" sz="2800" b="1" dirty="0" smtClean="0">
                <a:solidFill>
                  <a:srgbClr val="FF0000"/>
                </a:solidFill>
              </a:rPr>
            </a:br>
            <a:r>
              <a:rPr lang="en-US" sz="2800" dirty="0" smtClean="0">
                <a:solidFill>
                  <a:srgbClr val="FF0000"/>
                </a:solidFill>
              </a:rPr>
              <a:t>I’ll randomly choose a student to play using a </a:t>
            </a:r>
            <a:r>
              <a:rPr lang="en-US" sz="2800" dirty="0" smtClean="0">
                <a:solidFill>
                  <a:srgbClr val="FF0000"/>
                </a:solidFill>
                <a:hlinkClick r:id="rId2"/>
              </a:rPr>
              <a:t>random number generator</a:t>
            </a:r>
            <a:r>
              <a:rPr lang="en-US" sz="2800" dirty="0" smtClean="0">
                <a:solidFill>
                  <a:srgbClr val="FF0000"/>
                </a:solidFill>
              </a:rPr>
              <a:t>.</a:t>
            </a:r>
            <a:endParaRPr lang="en-US" sz="2800" b="1" dirty="0" smtClean="0">
              <a:solidFill>
                <a:srgbClr val="FF0000"/>
              </a:solidFill>
            </a:endParaRPr>
          </a:p>
        </p:txBody>
      </p:sp>
      <p:sp>
        <p:nvSpPr>
          <p:cNvPr id="5" name="TextBox 4"/>
          <p:cNvSpPr txBox="1"/>
          <p:nvPr/>
        </p:nvSpPr>
        <p:spPr>
          <a:xfrm>
            <a:off x="573311" y="4647992"/>
            <a:ext cx="11045371" cy="954107"/>
          </a:xfrm>
          <a:prstGeom prst="rect">
            <a:avLst/>
          </a:prstGeom>
          <a:noFill/>
        </p:spPr>
        <p:txBody>
          <a:bodyPr wrap="square" rtlCol="0">
            <a:spAutoFit/>
          </a:bodyPr>
          <a:lstStyle/>
          <a:p>
            <a:pPr algn="ctr"/>
            <a:r>
              <a:rPr lang="en-US" sz="2800" dirty="0" smtClean="0">
                <a:solidFill>
                  <a:srgbClr val="00B050"/>
                </a:solidFill>
              </a:rPr>
              <a:t>Inside 1 envelope is 5 College Credits. Inside the other 2 envelopes is zilch! If you pick the CC envelope, you win it!</a:t>
            </a:r>
          </a:p>
        </p:txBody>
      </p:sp>
    </p:spTree>
    <p:extLst>
      <p:ext uri="{BB962C8B-B14F-4D97-AF65-F5344CB8AC3E}">
        <p14:creationId xmlns="" xmlns:p14="http://schemas.microsoft.com/office/powerpoint/2010/main" val="379471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hlinkClick r:id="rId2"/>
              </a:rPr>
              <a:t>#4 Conditional Probability</a:t>
            </a:r>
            <a:endParaRPr lang="en-US" dirty="0"/>
          </a:p>
        </p:txBody>
      </p:sp>
      <p:sp>
        <p:nvSpPr>
          <p:cNvPr id="3" name="Subtitle 2"/>
          <p:cNvSpPr>
            <a:spLocks noGrp="1"/>
          </p:cNvSpPr>
          <p:nvPr>
            <p:ph type="subTitle" idx="1"/>
          </p:nvPr>
        </p:nvSpPr>
        <p:spPr/>
        <p:txBody>
          <a:bodyPr>
            <a:normAutofit/>
          </a:bodyPr>
          <a:lstStyle/>
          <a:p>
            <a:r>
              <a:rPr lang="en-US" sz="3200" dirty="0" smtClean="0"/>
              <a:t>https</a:t>
            </a:r>
            <a:r>
              <a:rPr lang="en-US" sz="3200" dirty="0" smtClean="0"/>
              <a:t>://www.youtube.com/watch?v=mhlc7peGlGg</a:t>
            </a:r>
          </a:p>
        </p:txBody>
      </p:sp>
    </p:spTree>
    <p:extLst>
      <p:ext uri="{BB962C8B-B14F-4D97-AF65-F5344CB8AC3E}">
        <p14:creationId xmlns="" xmlns:p14="http://schemas.microsoft.com/office/powerpoint/2010/main" val="25627226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4515"/>
            <a:ext cx="10515600" cy="513024"/>
          </a:xfrm>
        </p:spPr>
        <p:txBody>
          <a:bodyPr>
            <a:noAutofit/>
          </a:bodyPr>
          <a:lstStyle/>
          <a:p>
            <a:pPr algn="ctr"/>
            <a:r>
              <a:rPr lang="en-US" sz="4000" b="1" u="sng" dirty="0" smtClean="0">
                <a:solidFill>
                  <a:srgbClr val="0070C0"/>
                </a:solidFill>
              </a:rPr>
              <a:t>Media Center Computers!</a:t>
            </a:r>
            <a:endParaRPr lang="en-US" sz="4000" b="1" u="sng" dirty="0">
              <a:solidFill>
                <a:srgbClr val="0070C0"/>
              </a:solidFill>
            </a:endParaRPr>
          </a:p>
        </p:txBody>
      </p:sp>
      <p:sp>
        <p:nvSpPr>
          <p:cNvPr id="3" name="Content Placeholder 2"/>
          <p:cNvSpPr>
            <a:spLocks noGrp="1"/>
          </p:cNvSpPr>
          <p:nvPr>
            <p:ph idx="1"/>
          </p:nvPr>
        </p:nvSpPr>
        <p:spPr>
          <a:xfrm>
            <a:off x="0" y="527539"/>
            <a:ext cx="12192000" cy="6330462"/>
          </a:xfrm>
        </p:spPr>
        <p:txBody>
          <a:bodyPr>
            <a:noAutofit/>
          </a:bodyPr>
          <a:lstStyle/>
          <a:p>
            <a:r>
              <a:rPr lang="en-US" sz="2600" dirty="0" smtClean="0"/>
              <a:t>TAKE A PICTURE OF THIS SLIDE FOR YOUR REFERENCE!</a:t>
            </a:r>
          </a:p>
          <a:p>
            <a:r>
              <a:rPr lang="en-US" sz="2600" dirty="0" smtClean="0"/>
              <a:t>This is a self-guided lesson. You will go through the rest of my slides on your own in the computer lab.</a:t>
            </a:r>
          </a:p>
          <a:p>
            <a:r>
              <a:rPr lang="en-US" sz="2600" dirty="0" smtClean="0"/>
              <a:t>Bring your notes sheet, a writing utensil, and your HW Packet. NO CALCULATORS You can use the calculator on the computer or your phone if you need one.</a:t>
            </a:r>
          </a:p>
          <a:p>
            <a:r>
              <a:rPr lang="en-US" sz="2600" dirty="0" smtClean="0"/>
              <a:t>When you get to the lab, log on to a computer using your student log on information. If there is not enough computers, some of you will have to partner up.</a:t>
            </a:r>
          </a:p>
          <a:p>
            <a:pPr marL="971550" lvl="1" indent="-514350">
              <a:buFont typeface="+mj-lt"/>
              <a:buAutoNum type="arabicPeriod"/>
            </a:pPr>
            <a:r>
              <a:rPr lang="en-US" sz="2600" dirty="0" smtClean="0">
                <a:solidFill>
                  <a:srgbClr val="0070C0"/>
                </a:solidFill>
              </a:rPr>
              <a:t>When your computer is up and running, open up Mozilla Firefox and go to my website: </a:t>
            </a:r>
            <a:r>
              <a:rPr lang="en-US" sz="2600" b="1" dirty="0" smtClean="0">
                <a:solidFill>
                  <a:srgbClr val="0070C0"/>
                </a:solidFill>
              </a:rPr>
              <a:t>wmhsmath2santos.weebly.com</a:t>
            </a:r>
          </a:p>
          <a:p>
            <a:pPr marL="971550" lvl="1" indent="-514350">
              <a:buFont typeface="+mj-lt"/>
              <a:buAutoNum type="arabicPeriod"/>
            </a:pPr>
            <a:r>
              <a:rPr lang="en-US" sz="2600" dirty="0" smtClean="0">
                <a:solidFill>
                  <a:srgbClr val="0070C0"/>
                </a:solidFill>
              </a:rPr>
              <a:t>Hover over “Quick Links” and click on “PowerPoints and Notes”</a:t>
            </a:r>
          </a:p>
          <a:p>
            <a:pPr marL="971550" lvl="1" indent="-514350">
              <a:buFont typeface="+mj-lt"/>
              <a:buAutoNum type="arabicPeriod"/>
            </a:pPr>
            <a:r>
              <a:rPr lang="en-US" sz="2600" dirty="0" smtClean="0">
                <a:solidFill>
                  <a:srgbClr val="0070C0"/>
                </a:solidFill>
              </a:rPr>
              <a:t>Scroll down to Unit 8 and download the file “#4 Conditional Probability PPT”</a:t>
            </a:r>
          </a:p>
          <a:p>
            <a:pPr marL="971550" lvl="1" indent="-514350">
              <a:buFont typeface="+mj-lt"/>
              <a:buAutoNum type="arabicPeriod"/>
            </a:pPr>
            <a:r>
              <a:rPr lang="en-US" sz="2600" dirty="0" smtClean="0">
                <a:solidFill>
                  <a:srgbClr val="0070C0"/>
                </a:solidFill>
              </a:rPr>
              <a:t>Follow along and fill out the notes</a:t>
            </a:r>
            <a:r>
              <a:rPr lang="en-US" sz="2600" dirty="0" smtClean="0">
                <a:solidFill>
                  <a:srgbClr val="0070C0"/>
                </a:solidFill>
              </a:rPr>
              <a:t>!</a:t>
            </a:r>
          </a:p>
          <a:p>
            <a:pPr marL="971550" lvl="1" indent="-514350">
              <a:buFont typeface="+mj-lt"/>
              <a:buAutoNum type="arabicPeriod"/>
            </a:pPr>
            <a:r>
              <a:rPr lang="en-US" sz="2600" dirty="0" smtClean="0">
                <a:solidFill>
                  <a:srgbClr val="0070C0"/>
                </a:solidFill>
              </a:rPr>
              <a:t>If you finish early, work on #5 Conditional Probability (top of pg. 4) in HW Packet!</a:t>
            </a:r>
            <a:endParaRPr lang="en-US" sz="2600" dirty="0" smtClean="0">
              <a:solidFill>
                <a:srgbClr val="0070C0"/>
              </a:solidFill>
            </a:endParaRPr>
          </a:p>
          <a:p>
            <a:r>
              <a:rPr lang="en-US" sz="2600" dirty="0" smtClean="0"/>
              <a:t>We will pack up and come back to the classroom when there is </a:t>
            </a:r>
            <a:r>
              <a:rPr lang="en-US" sz="2600" dirty="0" smtClean="0"/>
              <a:t>10</a:t>
            </a:r>
            <a:r>
              <a:rPr lang="en-US" sz="2600" dirty="0" smtClean="0"/>
              <a:t> </a:t>
            </a:r>
            <a:r>
              <a:rPr lang="en-US" sz="2600" dirty="0" smtClean="0"/>
              <a:t>minutes left to glue in our notes and to do the Exit Ticket!</a:t>
            </a:r>
            <a:endParaRPr lang="en-US" sz="2600" dirty="0"/>
          </a:p>
        </p:txBody>
      </p:sp>
    </p:spTree>
    <p:extLst>
      <p:ext uri="{BB962C8B-B14F-4D97-AF65-F5344CB8AC3E}">
        <p14:creationId xmlns="" xmlns:p14="http://schemas.microsoft.com/office/powerpoint/2010/main" val="4132099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BRAIN BREAK #1</a:t>
            </a:r>
            <a:endParaRPr lang="en-US" b="1" dirty="0"/>
          </a:p>
        </p:txBody>
      </p:sp>
      <p:pic>
        <p:nvPicPr>
          <p:cNvPr id="3" name="Picture 2" descr="http://www.leeabbamonte.com/wp-content/uploads/2007/12/cellphone.bmp"/>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94600" y="1868012"/>
            <a:ext cx="4492625" cy="4842352"/>
          </a:xfrm>
          <a:prstGeom prst="rect">
            <a:avLst/>
          </a:prstGeom>
          <a:noFill/>
          <a:extLst>
            <a:ext uri="{909E8E84-426E-40DD-AFC4-6F175D3DCCD1}">
              <a14:hiddenFill xmlns="" xmlns:a14="http://schemas.microsoft.com/office/drawing/2010/main">
                <a:solidFill>
                  <a:srgbClr val="FFFFFF"/>
                </a:solidFill>
              </a14:hiddenFill>
            </a:ext>
          </a:extLst>
        </p:spPr>
      </p:pic>
      <p:pic>
        <p:nvPicPr>
          <p:cNvPr id="4098" name="Picture 2" descr="http://interestingengineering.com/wp-content/uploads/2014/02/1024px-Gray728.svg_.png"/>
          <p:cNvPicPr>
            <a:picLocks noChangeAspect="1" noChangeArrowheads="1"/>
          </p:cNvPicPr>
          <p:nvPr/>
        </p:nvPicPr>
        <p:blipFill>
          <a:blip r:embed="rId3" cstate="email">
            <a:extLst>
              <a:ext uri="{28A0092B-C50C-407E-A947-70E740481C1C}">
                <a14:useLocalDpi xmlns="" xmlns:a14="http://schemas.microsoft.com/office/drawing/2010/main" val="0"/>
              </a:ext>
            </a:extLst>
          </a:blip>
          <a:srcRect/>
          <a:stretch>
            <a:fillRect/>
          </a:stretch>
        </p:blipFill>
        <p:spPr bwMode="auto">
          <a:xfrm>
            <a:off x="215899" y="1690688"/>
            <a:ext cx="6883401" cy="491383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944167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lgn="ctr"/>
            <a:r>
              <a:rPr lang="en-US" b="1" dirty="0"/>
              <a:t>Conditional Probability</a:t>
            </a:r>
          </a:p>
        </p:txBody>
      </p:sp>
      <p:sp>
        <p:nvSpPr>
          <p:cNvPr id="3075" name="Rectangle 3"/>
          <p:cNvSpPr>
            <a:spLocks noGrp="1" noChangeArrowheads="1"/>
          </p:cNvSpPr>
          <p:nvPr>
            <p:ph type="body" idx="1"/>
          </p:nvPr>
        </p:nvSpPr>
        <p:spPr>
          <a:xfrm>
            <a:off x="838200" y="1690688"/>
            <a:ext cx="10515600" cy="4486275"/>
          </a:xfrm>
        </p:spPr>
        <p:txBody>
          <a:bodyPr/>
          <a:lstStyle/>
          <a:p>
            <a:r>
              <a:rPr lang="en-US" dirty="0">
                <a:solidFill>
                  <a:srgbClr val="0070C0"/>
                </a:solidFill>
              </a:rPr>
              <a:t>Conditional Probability contains a condition that may limit the sample space for an event. </a:t>
            </a:r>
          </a:p>
          <a:p>
            <a:r>
              <a:rPr lang="en-US" dirty="0"/>
              <a:t>You can write a conditional probability using the notation </a:t>
            </a:r>
          </a:p>
          <a:p>
            <a:endParaRPr lang="en-US" dirty="0"/>
          </a:p>
          <a:p>
            <a:endParaRPr lang="en-US" dirty="0"/>
          </a:p>
          <a:p>
            <a:pPr>
              <a:buFont typeface="Wingdings" pitchFamily="2" charset="2"/>
              <a:buNone/>
            </a:pPr>
            <a:endParaRPr lang="en-US" dirty="0" smtClean="0"/>
          </a:p>
          <a:p>
            <a:pPr>
              <a:buFont typeface="Wingdings" pitchFamily="2" charset="2"/>
              <a:buNone/>
            </a:pPr>
            <a:r>
              <a:rPr lang="en-US" dirty="0" smtClean="0"/>
              <a:t>- </a:t>
            </a:r>
            <a:r>
              <a:rPr lang="en-US" dirty="0"/>
              <a:t>This reads “the probability of event B, given event A”</a:t>
            </a:r>
          </a:p>
        </p:txBody>
      </p:sp>
      <p:sp>
        <p:nvSpPr>
          <p:cNvPr id="3077" name="Rectangle 5"/>
          <p:cNvSpPr>
            <a:spLocks noChangeArrowheads="1"/>
          </p:cNvSpPr>
          <p:nvPr/>
        </p:nvSpPr>
        <p:spPr bwMode="auto">
          <a:xfrm>
            <a:off x="1524001" y="-184666"/>
            <a:ext cx="184731" cy="369332"/>
          </a:xfrm>
          <a:prstGeom prst="rect">
            <a:avLst/>
          </a:prstGeom>
          <a:noFill/>
          <a:ln w="9525">
            <a:noFill/>
            <a:miter lim="800000"/>
            <a:headEnd/>
            <a:tailEnd/>
          </a:ln>
          <a:effectLst/>
        </p:spPr>
        <p:txBody>
          <a:bodyPr wrap="none" anchor="ctr">
            <a:spAutoFit/>
          </a:bodyPr>
          <a:lstStyle/>
          <a:p>
            <a:endParaRPr lang="en-US"/>
          </a:p>
        </p:txBody>
      </p:sp>
      <p:graphicFrame>
        <p:nvGraphicFramePr>
          <p:cNvPr id="3076" name="Object 4"/>
          <p:cNvGraphicFramePr>
            <a:graphicFrameLocks noChangeAspect="1"/>
          </p:cNvGraphicFramePr>
          <p:nvPr>
            <p:extLst>
              <p:ext uri="{D42A27DB-BD31-4B8C-83A1-F6EECF244321}">
                <p14:modId xmlns="" xmlns:p14="http://schemas.microsoft.com/office/powerpoint/2010/main" val="2140644088"/>
              </p:ext>
            </p:extLst>
          </p:nvPr>
        </p:nvGraphicFramePr>
        <p:xfrm>
          <a:off x="5029200" y="3272973"/>
          <a:ext cx="2133600" cy="1116013"/>
        </p:xfrm>
        <a:graphic>
          <a:graphicData uri="http://schemas.openxmlformats.org/presentationml/2006/ole">
            <p:oleObj spid="_x0000_s1041" name="Equation" r:id="rId3" imgW="482391" imgH="253890" progId="Equation.3">
              <p:embed/>
            </p:oleObj>
          </a:graphicData>
        </a:graphic>
      </p:graphicFrame>
      <p:sp>
        <p:nvSpPr>
          <p:cNvPr id="2" name="Rectangle 1"/>
          <p:cNvSpPr/>
          <p:nvPr/>
        </p:nvSpPr>
        <p:spPr>
          <a:xfrm>
            <a:off x="4753429" y="3090750"/>
            <a:ext cx="2685142" cy="148045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101733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xit" presetSubtype="4" fill="hold" grpId="0" nodeType="clickEffect">
                                  <p:stCondLst>
                                    <p:cond delay="0"/>
                                  </p:stCondLst>
                                  <p:childTnLst>
                                    <p:animEffect transition="out" filter="wipe(down)">
                                      <p:cBhvr>
                                        <p:cTn id="6" dur="500"/>
                                        <p:tgtEl>
                                          <p:spTgt spid="2"/>
                                        </p:tgtEl>
                                      </p:cBhvr>
                                    </p:animEffect>
                                    <p:set>
                                      <p:cBhvr>
                                        <p:cTn id="7" dur="1" fill="hold">
                                          <p:stCondLst>
                                            <p:cond delay="4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5" name="Rectangle 7"/>
          <p:cNvSpPr>
            <a:spLocks noGrp="1" noChangeArrowheads="1"/>
          </p:cNvSpPr>
          <p:nvPr>
            <p:ph type="title"/>
          </p:nvPr>
        </p:nvSpPr>
        <p:spPr>
          <a:xfrm>
            <a:off x="13154" y="18256"/>
            <a:ext cx="12178846" cy="1325563"/>
          </a:xfrm>
        </p:spPr>
        <p:txBody>
          <a:bodyPr/>
          <a:lstStyle/>
          <a:p>
            <a:r>
              <a:rPr lang="en-US" altLang="en-US" u="sng" dirty="0" smtClean="0"/>
              <a:t>Example 1:</a:t>
            </a:r>
            <a:r>
              <a:rPr lang="en-US" altLang="en-US" dirty="0" smtClean="0"/>
              <a:t> The table shows the results of a class survey. Find </a:t>
            </a:r>
            <a:r>
              <a:rPr lang="en-US" altLang="en-US" i="1" dirty="0" smtClean="0"/>
              <a:t>P</a:t>
            </a:r>
            <a:r>
              <a:rPr lang="en-US" altLang="en-US" dirty="0" smtClean="0"/>
              <a:t>(own a </a:t>
            </a:r>
            <a:r>
              <a:rPr lang="en-US" altLang="en-US" dirty="0" err="1" smtClean="0"/>
              <a:t>pet|female</a:t>
            </a:r>
            <a:r>
              <a:rPr lang="en-US" altLang="en-US" dirty="0" smtClean="0"/>
              <a:t>).</a:t>
            </a:r>
            <a:endParaRPr lang="en-US" altLang="en-US" u="sng" dirty="0"/>
          </a:p>
        </p:txBody>
      </p:sp>
      <p:sp>
        <p:nvSpPr>
          <p:cNvPr id="12296" name="Rectangle 8"/>
          <p:cNvSpPr>
            <a:spLocks noChangeArrowheads="1"/>
          </p:cNvSpPr>
          <p:nvPr/>
        </p:nvSpPr>
        <p:spPr bwMode="auto">
          <a:xfrm>
            <a:off x="5774520" y="1428770"/>
            <a:ext cx="6417480" cy="5632311"/>
          </a:xfrm>
          <a:prstGeom prst="rect">
            <a:avLst/>
          </a:prstGeom>
          <a:noFill/>
          <a:ln w="9525">
            <a:noFill/>
            <a:miter lim="800000"/>
            <a:headEnd/>
            <a:tailEnd/>
          </a:ln>
          <a:effectLst/>
        </p:spPr>
        <p:txBody>
          <a:bodyPr wrap="square">
            <a:spAutoFit/>
          </a:bodyPr>
          <a:lstStyle/>
          <a:p>
            <a:pPr eaLnBrk="0" hangingPunct="0"/>
            <a:r>
              <a:rPr lang="en-US" altLang="en-US" sz="2400" dirty="0" smtClean="0"/>
              <a:t>This reads as “probability of owning a pet, given you are female”</a:t>
            </a:r>
          </a:p>
          <a:p>
            <a:pPr eaLnBrk="0" hangingPunct="0"/>
            <a:endParaRPr lang="en-US" altLang="en-US" sz="2400" dirty="0" smtClean="0"/>
          </a:p>
          <a:p>
            <a:pPr eaLnBrk="0" hangingPunct="0"/>
            <a:r>
              <a:rPr lang="en-US" altLang="en-US" sz="2400" dirty="0" smtClean="0"/>
              <a:t>First, let’s find the totals for all the categories.</a:t>
            </a:r>
          </a:p>
          <a:p>
            <a:pPr eaLnBrk="0" hangingPunct="0"/>
            <a:r>
              <a:rPr lang="en-US" altLang="en-US" sz="2400" dirty="0" smtClean="0"/>
              <a:t>There are how many total females?     </a:t>
            </a:r>
            <a:r>
              <a:rPr lang="en-US" altLang="en-US" sz="2400" dirty="0" smtClean="0">
                <a:solidFill>
                  <a:srgbClr val="0070C0"/>
                </a:solidFill>
              </a:rPr>
              <a:t>8 + 6 = 14</a:t>
            </a:r>
          </a:p>
          <a:p>
            <a:pPr eaLnBrk="0" hangingPunct="0"/>
            <a:r>
              <a:rPr lang="en-US" altLang="en-US" sz="2400" dirty="0" smtClean="0"/>
              <a:t>There are how many total males?         </a:t>
            </a:r>
            <a:r>
              <a:rPr lang="en-US" altLang="en-US" sz="2400" dirty="0" smtClean="0">
                <a:solidFill>
                  <a:srgbClr val="FF0000"/>
                </a:solidFill>
              </a:rPr>
              <a:t>5 + 7 = 12</a:t>
            </a:r>
          </a:p>
          <a:p>
            <a:pPr eaLnBrk="0" hangingPunct="0"/>
            <a:r>
              <a:rPr lang="en-US" altLang="en-US" sz="2400" dirty="0" smtClean="0"/>
              <a:t>There are how many total “yes’s”?       </a:t>
            </a:r>
            <a:r>
              <a:rPr lang="en-US" altLang="en-US" sz="2400" dirty="0" smtClean="0">
                <a:solidFill>
                  <a:srgbClr val="0070C0"/>
                </a:solidFill>
              </a:rPr>
              <a:t>8 + 5 = 13</a:t>
            </a:r>
          </a:p>
          <a:p>
            <a:pPr eaLnBrk="0" hangingPunct="0"/>
            <a:r>
              <a:rPr lang="en-US" altLang="en-US" sz="2400" dirty="0" smtClean="0"/>
              <a:t>There are how many total “no’s”?         </a:t>
            </a:r>
            <a:r>
              <a:rPr lang="en-US" altLang="en-US" sz="2400" dirty="0" smtClean="0">
                <a:solidFill>
                  <a:srgbClr val="FF0000"/>
                </a:solidFill>
              </a:rPr>
              <a:t>6 + 7 = 13</a:t>
            </a:r>
          </a:p>
          <a:p>
            <a:pPr eaLnBrk="0" hangingPunct="0"/>
            <a:endParaRPr lang="en-US" altLang="en-US" sz="2400" dirty="0" smtClean="0"/>
          </a:p>
          <a:p>
            <a:pPr eaLnBrk="0" hangingPunct="0"/>
            <a:r>
              <a:rPr lang="en-US" altLang="en-US" sz="2400" dirty="0" smtClean="0"/>
              <a:t>The </a:t>
            </a:r>
            <a:r>
              <a:rPr lang="en-US" altLang="en-US" sz="2400" dirty="0"/>
              <a:t>condition </a:t>
            </a:r>
            <a:r>
              <a:rPr lang="en-US" altLang="en-US" sz="2400" dirty="0" smtClean="0"/>
              <a:t>“female” </a:t>
            </a:r>
            <a:r>
              <a:rPr lang="en-US" altLang="en-US" sz="2400" dirty="0"/>
              <a:t>limits the sample space to </a:t>
            </a:r>
            <a:r>
              <a:rPr lang="en-US" altLang="en-US" sz="2400" dirty="0" smtClean="0"/>
              <a:t>the total # of females or </a:t>
            </a:r>
            <a:r>
              <a:rPr lang="en-US" altLang="en-US" sz="2400" b="1" dirty="0" smtClean="0"/>
              <a:t>14 possible outcomes</a:t>
            </a:r>
          </a:p>
          <a:p>
            <a:pPr eaLnBrk="0" hangingPunct="0"/>
            <a:endParaRPr lang="en-US" altLang="en-US" sz="2400" b="1" dirty="0"/>
          </a:p>
          <a:p>
            <a:pPr eaLnBrk="0" hangingPunct="0"/>
            <a:r>
              <a:rPr lang="en-US" altLang="en-US" sz="2400" dirty="0" smtClean="0"/>
              <a:t>So, of the 14 females, how many said “yes” to owning a pet?                                </a:t>
            </a:r>
            <a:r>
              <a:rPr lang="en-US" altLang="en-US" sz="2400" dirty="0" smtClean="0">
                <a:solidFill>
                  <a:srgbClr val="0070C0"/>
                </a:solidFill>
              </a:rPr>
              <a:t>8 own a pet</a:t>
            </a:r>
          </a:p>
          <a:p>
            <a:pPr eaLnBrk="0" hangingPunct="0"/>
            <a:endParaRPr lang="en-US" altLang="en-US" sz="2400" dirty="0"/>
          </a:p>
        </p:txBody>
      </p:sp>
      <p:grpSp>
        <p:nvGrpSpPr>
          <p:cNvPr id="3" name="Group 13"/>
          <p:cNvGrpSpPr>
            <a:grpSpLocks/>
          </p:cNvGrpSpPr>
          <p:nvPr/>
        </p:nvGrpSpPr>
        <p:grpSpPr bwMode="auto">
          <a:xfrm>
            <a:off x="278075" y="1428770"/>
            <a:ext cx="3688655" cy="1842465"/>
            <a:chOff x="2752" y="1292"/>
            <a:chExt cx="1901" cy="839"/>
          </a:xfrm>
        </p:grpSpPr>
        <p:grpSp>
          <p:nvGrpSpPr>
            <p:cNvPr id="4" name="Group 14"/>
            <p:cNvGrpSpPr>
              <a:grpSpLocks/>
            </p:cNvGrpSpPr>
            <p:nvPr/>
          </p:nvGrpSpPr>
          <p:grpSpPr bwMode="auto">
            <a:xfrm>
              <a:off x="2792" y="1500"/>
              <a:ext cx="1746" cy="631"/>
              <a:chOff x="2968" y="1196"/>
              <a:chExt cx="1746" cy="631"/>
            </a:xfrm>
          </p:grpSpPr>
          <p:grpSp>
            <p:nvGrpSpPr>
              <p:cNvPr id="5" name="Group 15"/>
              <p:cNvGrpSpPr>
                <a:grpSpLocks/>
              </p:cNvGrpSpPr>
              <p:nvPr/>
            </p:nvGrpSpPr>
            <p:grpSpPr bwMode="auto">
              <a:xfrm>
                <a:off x="2968" y="1224"/>
                <a:ext cx="1746" cy="552"/>
                <a:chOff x="2968" y="1224"/>
                <a:chExt cx="1746" cy="552"/>
              </a:xfrm>
            </p:grpSpPr>
            <p:sp>
              <p:nvSpPr>
                <p:cNvPr id="12304" name="AutoShape 16"/>
                <p:cNvSpPr>
                  <a:spLocks noChangeArrowheads="1"/>
                </p:cNvSpPr>
                <p:nvPr/>
              </p:nvSpPr>
              <p:spPr bwMode="auto">
                <a:xfrm rot="16200000">
                  <a:off x="3563" y="629"/>
                  <a:ext cx="548" cy="1738"/>
                </a:xfrm>
                <a:prstGeom prst="roundRect">
                  <a:avLst>
                    <a:gd name="adj" fmla="val 7264"/>
                  </a:avLst>
                </a:prstGeom>
                <a:solidFill>
                  <a:srgbClr val="CCCCFF"/>
                </a:solidFill>
                <a:ln w="9525">
                  <a:solidFill>
                    <a:srgbClr val="9999FF"/>
                  </a:solidFill>
                  <a:round/>
                  <a:headEnd/>
                  <a:tailEnd/>
                </a:ln>
                <a:effectLst/>
              </p:spPr>
              <p:txBody>
                <a:bodyPr wrap="none" anchor="ctr"/>
                <a:lstStyle/>
                <a:p>
                  <a:endParaRPr lang="en-US"/>
                </a:p>
              </p:txBody>
            </p:sp>
            <p:sp>
              <p:nvSpPr>
                <p:cNvPr id="12305" name="Rectangle 17"/>
                <p:cNvSpPr>
                  <a:spLocks noChangeArrowheads="1"/>
                </p:cNvSpPr>
                <p:nvPr/>
              </p:nvSpPr>
              <p:spPr bwMode="auto">
                <a:xfrm>
                  <a:off x="2970" y="1312"/>
                  <a:ext cx="1744" cy="104"/>
                </a:xfrm>
                <a:prstGeom prst="rect">
                  <a:avLst/>
                </a:prstGeom>
                <a:solidFill>
                  <a:srgbClr val="9999FF"/>
                </a:solidFill>
                <a:ln w="9525">
                  <a:noFill/>
                  <a:miter lim="800000"/>
                  <a:headEnd/>
                  <a:tailEnd/>
                </a:ln>
                <a:effectLst/>
              </p:spPr>
              <p:txBody>
                <a:bodyPr wrap="none" anchor="ctr"/>
                <a:lstStyle/>
                <a:p>
                  <a:endParaRPr lang="en-US"/>
                </a:p>
              </p:txBody>
            </p:sp>
            <p:sp>
              <p:nvSpPr>
                <p:cNvPr id="12306" name="AutoShape 18"/>
                <p:cNvSpPr>
                  <a:spLocks noChangeArrowheads="1"/>
                </p:cNvSpPr>
                <p:nvPr/>
              </p:nvSpPr>
              <p:spPr bwMode="auto">
                <a:xfrm rot="16200000">
                  <a:off x="3762" y="432"/>
                  <a:ext cx="150" cy="1738"/>
                </a:xfrm>
                <a:prstGeom prst="roundRect">
                  <a:avLst>
                    <a:gd name="adj" fmla="val 27792"/>
                  </a:avLst>
                </a:prstGeom>
                <a:solidFill>
                  <a:srgbClr val="9999FF"/>
                </a:solidFill>
                <a:ln w="9525">
                  <a:noFill/>
                  <a:round/>
                  <a:headEnd/>
                  <a:tailEnd/>
                </a:ln>
                <a:effectLst/>
              </p:spPr>
              <p:txBody>
                <a:bodyPr wrap="none" anchor="ctr"/>
                <a:lstStyle/>
                <a:p>
                  <a:endParaRPr lang="en-US"/>
                </a:p>
              </p:txBody>
            </p:sp>
            <p:sp>
              <p:nvSpPr>
                <p:cNvPr id="12307" name="Rectangle 19"/>
                <p:cNvSpPr>
                  <a:spLocks noChangeArrowheads="1"/>
                </p:cNvSpPr>
                <p:nvPr/>
              </p:nvSpPr>
              <p:spPr bwMode="auto">
                <a:xfrm>
                  <a:off x="3226" y="1376"/>
                  <a:ext cx="296" cy="400"/>
                </a:xfrm>
                <a:prstGeom prst="rect">
                  <a:avLst/>
                </a:prstGeom>
                <a:solidFill>
                  <a:srgbClr val="9999FF"/>
                </a:solidFill>
                <a:ln w="9525">
                  <a:noFill/>
                  <a:miter lim="800000"/>
                  <a:headEnd/>
                  <a:tailEnd/>
                </a:ln>
                <a:effectLst/>
              </p:spPr>
              <p:txBody>
                <a:bodyPr wrap="none" anchor="ctr"/>
                <a:lstStyle/>
                <a:p>
                  <a:endParaRPr lang="en-US"/>
                </a:p>
              </p:txBody>
            </p:sp>
            <p:sp>
              <p:nvSpPr>
                <p:cNvPr id="12308" name="AutoShape 20"/>
                <p:cNvSpPr>
                  <a:spLocks noChangeArrowheads="1"/>
                </p:cNvSpPr>
                <p:nvPr/>
              </p:nvSpPr>
              <p:spPr bwMode="auto">
                <a:xfrm rot="16200000">
                  <a:off x="2954" y="1280"/>
                  <a:ext cx="510" cy="482"/>
                </a:xfrm>
                <a:prstGeom prst="roundRect">
                  <a:avLst>
                    <a:gd name="adj" fmla="val 4847"/>
                  </a:avLst>
                </a:prstGeom>
                <a:solidFill>
                  <a:srgbClr val="9999FF"/>
                </a:solidFill>
                <a:ln w="9525">
                  <a:noFill/>
                  <a:round/>
                  <a:headEnd/>
                  <a:tailEnd/>
                </a:ln>
                <a:effectLst/>
              </p:spPr>
              <p:txBody>
                <a:bodyPr wrap="none" anchor="ctr"/>
                <a:lstStyle/>
                <a:p>
                  <a:endParaRPr lang="en-US"/>
                </a:p>
              </p:txBody>
            </p:sp>
            <p:sp>
              <p:nvSpPr>
                <p:cNvPr id="12309" name="Line 21"/>
                <p:cNvSpPr>
                  <a:spLocks noChangeShapeType="1"/>
                </p:cNvSpPr>
                <p:nvPr/>
              </p:nvSpPr>
              <p:spPr bwMode="auto">
                <a:xfrm rot="21600000">
                  <a:off x="3522" y="1227"/>
                  <a:ext cx="0" cy="528"/>
                </a:xfrm>
                <a:prstGeom prst="line">
                  <a:avLst/>
                </a:prstGeom>
                <a:noFill/>
                <a:ln w="9525">
                  <a:solidFill>
                    <a:srgbClr val="CCCCFF"/>
                  </a:solidFill>
                  <a:round/>
                  <a:headEnd/>
                  <a:tailEnd/>
                </a:ln>
                <a:effectLst/>
              </p:spPr>
              <p:txBody>
                <a:bodyPr wrap="none" anchor="ctr"/>
                <a:lstStyle/>
                <a:p>
                  <a:endParaRPr lang="en-US"/>
                </a:p>
              </p:txBody>
            </p:sp>
            <p:sp>
              <p:nvSpPr>
                <p:cNvPr id="12310" name="Line 22"/>
                <p:cNvSpPr>
                  <a:spLocks noChangeShapeType="1"/>
                </p:cNvSpPr>
                <p:nvPr/>
              </p:nvSpPr>
              <p:spPr bwMode="auto">
                <a:xfrm>
                  <a:off x="2968" y="1408"/>
                  <a:ext cx="1744" cy="0"/>
                </a:xfrm>
                <a:prstGeom prst="line">
                  <a:avLst/>
                </a:prstGeom>
                <a:noFill/>
                <a:ln w="9525">
                  <a:solidFill>
                    <a:srgbClr val="CCCCFF"/>
                  </a:solidFill>
                  <a:round/>
                  <a:headEnd/>
                  <a:tailEnd/>
                </a:ln>
                <a:effectLst/>
              </p:spPr>
              <p:txBody>
                <a:bodyPr wrap="none" anchor="ctr">
                  <a:spAutoFit/>
                </a:bodyPr>
                <a:lstStyle/>
                <a:p>
                  <a:endParaRPr lang="en-US"/>
                </a:p>
              </p:txBody>
            </p:sp>
            <p:sp>
              <p:nvSpPr>
                <p:cNvPr id="12311" name="Line 23"/>
                <p:cNvSpPr>
                  <a:spLocks noChangeShapeType="1"/>
                </p:cNvSpPr>
                <p:nvPr/>
              </p:nvSpPr>
              <p:spPr bwMode="auto">
                <a:xfrm>
                  <a:off x="2968" y="1576"/>
                  <a:ext cx="1744" cy="0"/>
                </a:xfrm>
                <a:prstGeom prst="line">
                  <a:avLst/>
                </a:prstGeom>
                <a:noFill/>
                <a:ln w="9525">
                  <a:solidFill>
                    <a:srgbClr val="CCCCFF"/>
                  </a:solidFill>
                  <a:round/>
                  <a:headEnd/>
                  <a:tailEnd/>
                </a:ln>
                <a:effectLst/>
              </p:spPr>
              <p:txBody>
                <a:bodyPr wrap="none" anchor="ctr">
                  <a:spAutoFit/>
                </a:bodyPr>
                <a:lstStyle/>
                <a:p>
                  <a:endParaRPr lang="en-US"/>
                </a:p>
              </p:txBody>
            </p:sp>
            <p:sp>
              <p:nvSpPr>
                <p:cNvPr id="12312" name="Line 24"/>
                <p:cNvSpPr>
                  <a:spLocks noChangeShapeType="1"/>
                </p:cNvSpPr>
                <p:nvPr/>
              </p:nvSpPr>
              <p:spPr bwMode="auto">
                <a:xfrm rot="21600000">
                  <a:off x="4106" y="1227"/>
                  <a:ext cx="0" cy="536"/>
                </a:xfrm>
                <a:prstGeom prst="line">
                  <a:avLst/>
                </a:prstGeom>
                <a:noFill/>
                <a:ln w="9525">
                  <a:solidFill>
                    <a:srgbClr val="CCCCFF"/>
                  </a:solidFill>
                  <a:round/>
                  <a:headEnd/>
                  <a:tailEnd/>
                </a:ln>
                <a:effectLst/>
              </p:spPr>
              <p:txBody>
                <a:bodyPr wrap="none" anchor="ctr"/>
                <a:lstStyle/>
                <a:p>
                  <a:endParaRPr lang="en-US"/>
                </a:p>
              </p:txBody>
            </p:sp>
            <p:sp>
              <p:nvSpPr>
                <p:cNvPr id="12313" name="Line 25"/>
                <p:cNvSpPr>
                  <a:spLocks noChangeShapeType="1"/>
                </p:cNvSpPr>
                <p:nvPr/>
              </p:nvSpPr>
              <p:spPr bwMode="auto">
                <a:xfrm>
                  <a:off x="3528" y="1576"/>
                  <a:ext cx="1168" cy="0"/>
                </a:xfrm>
                <a:prstGeom prst="line">
                  <a:avLst/>
                </a:prstGeom>
                <a:noFill/>
                <a:ln w="9525">
                  <a:solidFill>
                    <a:srgbClr val="9999FF"/>
                  </a:solidFill>
                  <a:round/>
                  <a:headEnd/>
                  <a:tailEnd/>
                </a:ln>
                <a:effectLst/>
              </p:spPr>
              <p:txBody>
                <a:bodyPr anchor="ctr">
                  <a:spAutoFit/>
                </a:bodyPr>
                <a:lstStyle/>
                <a:p>
                  <a:endParaRPr lang="en-US"/>
                </a:p>
              </p:txBody>
            </p:sp>
            <p:sp>
              <p:nvSpPr>
                <p:cNvPr id="12314" name="Line 26"/>
                <p:cNvSpPr>
                  <a:spLocks noChangeShapeType="1"/>
                </p:cNvSpPr>
                <p:nvPr/>
              </p:nvSpPr>
              <p:spPr bwMode="auto">
                <a:xfrm>
                  <a:off x="4104" y="1408"/>
                  <a:ext cx="0" cy="352"/>
                </a:xfrm>
                <a:prstGeom prst="line">
                  <a:avLst/>
                </a:prstGeom>
                <a:noFill/>
                <a:ln w="9525">
                  <a:solidFill>
                    <a:srgbClr val="9999FF"/>
                  </a:solidFill>
                  <a:round/>
                  <a:headEnd/>
                  <a:tailEnd/>
                </a:ln>
                <a:effectLst/>
              </p:spPr>
              <p:txBody>
                <a:bodyPr anchor="ctr">
                  <a:spAutoFit/>
                </a:bodyPr>
                <a:lstStyle/>
                <a:p>
                  <a:endParaRPr lang="en-US"/>
                </a:p>
              </p:txBody>
            </p:sp>
          </p:grpSp>
          <p:sp>
            <p:nvSpPr>
              <p:cNvPr id="12315" name="Rectangle 27"/>
              <p:cNvSpPr>
                <a:spLocks noChangeArrowheads="1"/>
              </p:cNvSpPr>
              <p:nvPr/>
            </p:nvSpPr>
            <p:spPr bwMode="auto">
              <a:xfrm>
                <a:off x="2984" y="1196"/>
                <a:ext cx="1700" cy="631"/>
              </a:xfrm>
              <a:prstGeom prst="rect">
                <a:avLst/>
              </a:prstGeom>
              <a:noFill/>
              <a:ln w="9525">
                <a:noFill/>
                <a:miter lim="800000"/>
                <a:headEnd/>
                <a:tailEnd/>
              </a:ln>
              <a:effectLst/>
            </p:spPr>
            <p:txBody>
              <a:bodyPr>
                <a:spAutoFit/>
              </a:bodyPr>
              <a:lstStyle/>
              <a:p>
                <a:pPr eaLnBrk="0" hangingPunct="0">
                  <a:tabLst>
                    <a:tab pos="1206500" algn="ctr"/>
                    <a:tab pos="2235200" algn="ctr"/>
                  </a:tabLst>
                </a:pPr>
                <a:r>
                  <a:rPr lang="en-US" altLang="en-US" sz="2800" dirty="0"/>
                  <a:t>	yes	no</a:t>
                </a:r>
              </a:p>
              <a:p>
                <a:pPr eaLnBrk="0" hangingPunct="0">
                  <a:tabLst>
                    <a:tab pos="1206500" algn="ctr"/>
                    <a:tab pos="2235200" algn="ctr"/>
                  </a:tabLst>
                </a:pPr>
                <a:r>
                  <a:rPr lang="en-US" altLang="en-US" sz="2800" dirty="0"/>
                  <a:t>female	8	6</a:t>
                </a:r>
              </a:p>
              <a:p>
                <a:pPr eaLnBrk="0" hangingPunct="0">
                  <a:tabLst>
                    <a:tab pos="1206500" algn="ctr"/>
                    <a:tab pos="2235200" algn="ctr"/>
                  </a:tabLst>
                </a:pPr>
                <a:r>
                  <a:rPr lang="en-US" altLang="en-US" sz="2800" dirty="0"/>
                  <a:t>male	5	7</a:t>
                </a:r>
              </a:p>
            </p:txBody>
          </p:sp>
        </p:grpSp>
        <p:sp>
          <p:nvSpPr>
            <p:cNvPr id="12316" name="Rectangle 28"/>
            <p:cNvSpPr>
              <a:spLocks noChangeArrowheads="1"/>
            </p:cNvSpPr>
            <p:nvPr/>
          </p:nvSpPr>
          <p:spPr bwMode="auto">
            <a:xfrm>
              <a:off x="2752" y="1292"/>
              <a:ext cx="1901" cy="294"/>
            </a:xfrm>
            <a:prstGeom prst="rect">
              <a:avLst/>
            </a:prstGeom>
            <a:noFill/>
            <a:ln w="9525">
              <a:noFill/>
              <a:miter lim="800000"/>
              <a:headEnd/>
              <a:tailEnd/>
            </a:ln>
            <a:effectLst/>
          </p:spPr>
          <p:txBody>
            <a:bodyPr wrap="none">
              <a:spAutoFit/>
            </a:bodyPr>
            <a:lstStyle/>
            <a:p>
              <a:pPr eaLnBrk="0" hangingPunct="0"/>
              <a:r>
                <a:rPr lang="en-US" altLang="en-US" sz="3600" dirty="0"/>
                <a:t>Do you own a pet?</a:t>
              </a:r>
            </a:p>
          </p:txBody>
        </p:sp>
      </p:grpSp>
      <p:sp>
        <p:nvSpPr>
          <p:cNvPr id="12321" name="Text Box 33"/>
          <p:cNvSpPr txBox="1">
            <a:spLocks noChangeArrowheads="1"/>
          </p:cNvSpPr>
          <p:nvPr/>
        </p:nvSpPr>
        <p:spPr bwMode="auto">
          <a:xfrm>
            <a:off x="3836725" y="2174007"/>
            <a:ext cx="1682275" cy="1015663"/>
          </a:xfrm>
          <a:prstGeom prst="rect">
            <a:avLst/>
          </a:prstGeom>
          <a:noFill/>
          <a:ln w="9525">
            <a:noFill/>
            <a:miter lim="800000"/>
            <a:headEnd/>
            <a:tailEnd/>
          </a:ln>
          <a:effectLst/>
        </p:spPr>
        <p:txBody>
          <a:bodyPr wrap="square">
            <a:spAutoFit/>
          </a:bodyPr>
          <a:lstStyle/>
          <a:p>
            <a:pPr>
              <a:spcBef>
                <a:spcPct val="50000"/>
              </a:spcBef>
            </a:pPr>
            <a:r>
              <a:rPr lang="en-US" sz="2400" dirty="0"/>
              <a:t>14 </a:t>
            </a:r>
            <a:r>
              <a:rPr lang="en-US" sz="2400" dirty="0" smtClean="0"/>
              <a:t>females</a:t>
            </a:r>
          </a:p>
          <a:p>
            <a:pPr>
              <a:spcBef>
                <a:spcPct val="50000"/>
              </a:spcBef>
            </a:pPr>
            <a:r>
              <a:rPr lang="en-US" sz="2400" dirty="0" smtClean="0"/>
              <a:t>12 </a:t>
            </a:r>
            <a:r>
              <a:rPr lang="en-US" sz="2400" dirty="0"/>
              <a:t>males</a:t>
            </a:r>
          </a:p>
        </p:txBody>
      </p:sp>
      <p:sp>
        <p:nvSpPr>
          <p:cNvPr id="26" name="Text Box 33"/>
          <p:cNvSpPr txBox="1">
            <a:spLocks noChangeArrowheads="1"/>
          </p:cNvSpPr>
          <p:nvPr/>
        </p:nvSpPr>
        <p:spPr bwMode="auto">
          <a:xfrm>
            <a:off x="1399611" y="3149418"/>
            <a:ext cx="2491341" cy="461665"/>
          </a:xfrm>
          <a:prstGeom prst="rect">
            <a:avLst/>
          </a:prstGeom>
          <a:noFill/>
          <a:ln w="9525">
            <a:noFill/>
            <a:miter lim="800000"/>
            <a:headEnd/>
            <a:tailEnd/>
          </a:ln>
          <a:effectLst/>
        </p:spPr>
        <p:txBody>
          <a:bodyPr wrap="square">
            <a:spAutoFit/>
          </a:bodyPr>
          <a:lstStyle/>
          <a:p>
            <a:pPr>
              <a:spcBef>
                <a:spcPct val="50000"/>
              </a:spcBef>
            </a:pPr>
            <a:r>
              <a:rPr lang="en-US" sz="2400" dirty="0" smtClean="0"/>
              <a:t>13 yes’s   13 no’s</a:t>
            </a:r>
            <a:endParaRPr lang="en-US" sz="2400" dirty="0"/>
          </a:p>
        </p:txBody>
      </p:sp>
      <p:sp>
        <p:nvSpPr>
          <p:cNvPr id="6" name="TextBox 5"/>
          <p:cNvSpPr txBox="1"/>
          <p:nvPr/>
        </p:nvSpPr>
        <p:spPr>
          <a:xfrm>
            <a:off x="5516880" y="2895600"/>
            <a:ext cx="65" cy="276999"/>
          </a:xfrm>
          <a:prstGeom prst="rect">
            <a:avLst/>
          </a:prstGeom>
          <a:noFill/>
        </p:spPr>
        <p:txBody>
          <a:bodyPr wrap="none" lIns="0" tIns="0" rIns="0" bIns="0" rtlCol="0">
            <a:spAutoFit/>
          </a:bodyPr>
          <a:lstStyle/>
          <a:p>
            <a:endParaRPr lang="en-US" dirty="0"/>
          </a:p>
        </p:txBody>
      </p:sp>
      <mc:AlternateContent xmlns:mc="http://schemas.openxmlformats.org/markup-compatibility/2006">
        <mc:Choice xmlns="" xmlns:a14="http://schemas.microsoft.com/office/drawing/2010/main" Requires="a14">
          <p:sp>
            <p:nvSpPr>
              <p:cNvPr id="7" name="TextBox 6"/>
              <p:cNvSpPr txBox="1"/>
              <p:nvPr/>
            </p:nvSpPr>
            <p:spPr>
              <a:xfrm>
                <a:off x="13154" y="4019858"/>
                <a:ext cx="5778045" cy="1309718"/>
              </a:xfrm>
              <a:prstGeom prst="rect">
                <a:avLst/>
              </a:prstGeom>
              <a:noFill/>
            </p:spPr>
            <p:txBody>
              <a:bodyPr wrap="square" rtlCol="0">
                <a:spAutoFit/>
              </a:bodyPr>
              <a:lstStyle/>
              <a:p>
                <a:r>
                  <a:rPr lang="en-US" sz="2800" dirty="0" smtClean="0">
                    <a:solidFill>
                      <a:srgbClr val="00B050"/>
                    </a:solidFill>
                  </a:rPr>
                  <a:t>Therefore, </a:t>
                </a:r>
                <a:r>
                  <a:rPr lang="en-US" sz="2800" i="1" dirty="0" smtClean="0">
                    <a:solidFill>
                      <a:srgbClr val="00B050"/>
                    </a:solidFill>
                  </a:rPr>
                  <a:t>P</a:t>
                </a:r>
                <a:r>
                  <a:rPr lang="en-US" sz="2800" dirty="0" smtClean="0">
                    <a:solidFill>
                      <a:srgbClr val="00B050"/>
                    </a:solidFill>
                  </a:rPr>
                  <a:t>(own a </a:t>
                </a:r>
                <a:r>
                  <a:rPr lang="en-US" sz="2800" dirty="0" err="1" smtClean="0">
                    <a:solidFill>
                      <a:srgbClr val="00B050"/>
                    </a:solidFill>
                  </a:rPr>
                  <a:t>pet|female</a:t>
                </a:r>
                <a:r>
                  <a:rPr lang="en-US" sz="2800" dirty="0" smtClean="0">
                    <a:solidFill>
                      <a:srgbClr val="00B050"/>
                    </a:solidFill>
                  </a:rPr>
                  <a:t>) is: </a:t>
                </a:r>
                <a14:m>
                  <m:oMath xmlns:m="http://schemas.openxmlformats.org/officeDocument/2006/math">
                    <m:f>
                      <m:fPr>
                        <m:ctrlPr>
                          <a:rPr lang="en-US" sz="2800" i="1" smtClean="0">
                            <a:solidFill>
                              <a:srgbClr val="00B050"/>
                            </a:solidFill>
                            <a:latin typeface="Cambria Math" panose="02040503050406030204" pitchFamily="18" charset="0"/>
                          </a:rPr>
                        </m:ctrlPr>
                      </m:fPr>
                      <m:num>
                        <m:r>
                          <a:rPr lang="en-US" sz="2800" b="0" i="1" smtClean="0">
                            <a:solidFill>
                              <a:srgbClr val="00B050"/>
                            </a:solidFill>
                            <a:latin typeface="Cambria Math" panose="02040503050406030204" pitchFamily="18" charset="0"/>
                          </a:rPr>
                          <m:t>8</m:t>
                        </m:r>
                      </m:num>
                      <m:den>
                        <m:r>
                          <a:rPr lang="en-US" sz="2800" b="0" i="1" smtClean="0">
                            <a:solidFill>
                              <a:srgbClr val="00B050"/>
                            </a:solidFill>
                            <a:latin typeface="Cambria Math" panose="02040503050406030204" pitchFamily="18" charset="0"/>
                          </a:rPr>
                          <m:t>14</m:t>
                        </m:r>
                      </m:den>
                    </m:f>
                  </m:oMath>
                </a14:m>
                <a:endParaRPr lang="en-US" sz="2800" dirty="0" smtClean="0">
                  <a:solidFill>
                    <a:srgbClr val="00B050"/>
                  </a:solidFill>
                </a:endParaRPr>
              </a:p>
              <a:p>
                <a:r>
                  <a:rPr lang="en-US" sz="2800" dirty="0">
                    <a:solidFill>
                      <a:srgbClr val="00B050"/>
                    </a:solidFill>
                  </a:rPr>
                  <a:t>w</a:t>
                </a:r>
                <a:r>
                  <a:rPr lang="en-US" sz="2800" dirty="0" smtClean="0">
                    <a:solidFill>
                      <a:srgbClr val="00B050"/>
                    </a:solidFill>
                  </a:rPr>
                  <a:t>hich reduces to </a:t>
                </a:r>
                <a14:m>
                  <m:oMath xmlns:m="http://schemas.openxmlformats.org/officeDocument/2006/math">
                    <m:r>
                      <a:rPr lang="en-US" sz="2800" b="0" i="0" smtClean="0">
                        <a:solidFill>
                          <a:srgbClr val="00B050"/>
                        </a:solidFill>
                        <a:latin typeface="Cambria Math" panose="02040503050406030204" pitchFamily="18" charset="0"/>
                      </a:rPr>
                      <m:t>  </m:t>
                    </m:r>
                    <m:f>
                      <m:fPr>
                        <m:ctrlPr>
                          <a:rPr lang="en-US" sz="2800" b="1" i="1" smtClean="0">
                            <a:solidFill>
                              <a:srgbClr val="00B050"/>
                            </a:solidFill>
                            <a:latin typeface="Cambria Math" panose="02040503050406030204" pitchFamily="18" charset="0"/>
                          </a:rPr>
                        </m:ctrlPr>
                      </m:fPr>
                      <m:num>
                        <m:r>
                          <a:rPr lang="en-US" sz="2800" b="1" i="1" smtClean="0">
                            <a:solidFill>
                              <a:srgbClr val="00B050"/>
                            </a:solidFill>
                            <a:latin typeface="Cambria Math" panose="02040503050406030204" pitchFamily="18" charset="0"/>
                          </a:rPr>
                          <m:t>𝟒</m:t>
                        </m:r>
                      </m:num>
                      <m:den>
                        <m:r>
                          <a:rPr lang="en-US" sz="2800" b="1" i="1" smtClean="0">
                            <a:solidFill>
                              <a:srgbClr val="00B050"/>
                            </a:solidFill>
                            <a:latin typeface="Cambria Math" panose="02040503050406030204" pitchFamily="18" charset="0"/>
                          </a:rPr>
                          <m:t>𝟕</m:t>
                        </m:r>
                      </m:den>
                    </m:f>
                  </m:oMath>
                </a14:m>
                <a:endParaRPr lang="en-US" sz="2800" b="1" dirty="0" smtClean="0">
                  <a:solidFill>
                    <a:srgbClr val="00B050"/>
                  </a:solidFill>
                </a:endParaRPr>
              </a:p>
            </p:txBody>
          </p:sp>
        </mc:Choice>
        <mc:Fallback>
          <p:sp>
            <p:nvSpPr>
              <p:cNvPr id="7" name="TextBox 6"/>
              <p:cNvSpPr txBox="1">
                <a:spLocks noRot="1" noChangeAspect="1" noMove="1" noResize="1" noEditPoints="1" noAdjustHandles="1" noChangeArrowheads="1" noChangeShapeType="1" noTextEdit="1"/>
              </p:cNvSpPr>
              <p:nvPr/>
            </p:nvSpPr>
            <p:spPr>
              <a:xfrm>
                <a:off x="13154" y="4019858"/>
                <a:ext cx="5778045" cy="1309718"/>
              </a:xfrm>
              <a:prstGeom prst="rect">
                <a:avLst/>
              </a:prstGeom>
              <a:blipFill rotWithShape="0">
                <a:blip r:embed="rId2" cstate="print"/>
                <a:stretch>
                  <a:fillRect l="-2110" b="-6512"/>
                </a:stretch>
              </a:blipFill>
            </p:spPr>
            <p:txBody>
              <a:bodyPr/>
              <a:lstStyle/>
              <a:p>
                <a:r>
                  <a:rPr lang="en-US">
                    <a:noFill/>
                  </a:rPr>
                  <a:t> </a:t>
                </a:r>
              </a:p>
            </p:txBody>
          </p:sp>
        </mc:Fallback>
      </mc:AlternateContent>
      <p:sp>
        <p:nvSpPr>
          <p:cNvPr id="8" name="Rectangle 7"/>
          <p:cNvSpPr/>
          <p:nvPr/>
        </p:nvSpPr>
        <p:spPr>
          <a:xfrm>
            <a:off x="2645281" y="4674717"/>
            <a:ext cx="417959" cy="654859"/>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716308" y="1493838"/>
            <a:ext cx="6109931" cy="78699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5841672" y="2573773"/>
            <a:ext cx="5699761" cy="19347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10591800" y="2895599"/>
            <a:ext cx="1234439" cy="375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10523222" y="3275396"/>
            <a:ext cx="1234439" cy="375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10557511" y="3615449"/>
            <a:ext cx="1234439" cy="375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10591800" y="4076036"/>
            <a:ext cx="1234439" cy="375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5826394" y="4778489"/>
            <a:ext cx="6228408" cy="70306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8818421" y="5141758"/>
            <a:ext cx="2939240" cy="375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5774520" y="5822129"/>
            <a:ext cx="5727865" cy="79297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836796" y="2823024"/>
            <a:ext cx="1482776" cy="375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965272" y="3247472"/>
            <a:ext cx="1482776" cy="375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575481" y="3172984"/>
            <a:ext cx="1482776" cy="3756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13153" y="4009326"/>
            <a:ext cx="5462757" cy="15080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2558791" y="4626510"/>
            <a:ext cx="1482776" cy="89088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867771" y="2185243"/>
            <a:ext cx="429021" cy="461910"/>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809761" y="2132492"/>
            <a:ext cx="1552629" cy="52219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1492149" y="2368296"/>
            <a:ext cx="429021" cy="461910"/>
          </a:xfrm>
          <a:prstGeom prst="ellipse">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9710514" y="6217330"/>
            <a:ext cx="1625415" cy="44411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76197441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30"/>
                                        </p:tgtEl>
                                      </p:cBhvr>
                                    </p:animEffect>
                                    <p:anim calcmode="lin" valueType="num">
                                      <p:cBhvr>
                                        <p:cTn id="7" dur="1000"/>
                                        <p:tgtEl>
                                          <p:spTgt spid="30"/>
                                        </p:tgtEl>
                                        <p:attrNameLst>
                                          <p:attrName>ppt_x</p:attrName>
                                        </p:attrNameLst>
                                      </p:cBhvr>
                                      <p:tavLst>
                                        <p:tav tm="0">
                                          <p:val>
                                            <p:strVal val="ppt_x"/>
                                          </p:val>
                                        </p:tav>
                                        <p:tav tm="100000">
                                          <p:val>
                                            <p:strVal val="ppt_x"/>
                                          </p:val>
                                        </p:tav>
                                      </p:tavLst>
                                    </p:anim>
                                    <p:anim calcmode="lin" valueType="num">
                                      <p:cBhvr>
                                        <p:cTn id="8" dur="1000"/>
                                        <p:tgtEl>
                                          <p:spTgt spid="30"/>
                                        </p:tgtEl>
                                        <p:attrNameLst>
                                          <p:attrName>ppt_y</p:attrName>
                                        </p:attrNameLst>
                                      </p:cBhvr>
                                      <p:tavLst>
                                        <p:tav tm="0">
                                          <p:val>
                                            <p:strVal val="ppt_y"/>
                                          </p:val>
                                        </p:tav>
                                        <p:tav tm="100000">
                                          <p:val>
                                            <p:strVal val="ppt_y+.1"/>
                                          </p:val>
                                        </p:tav>
                                      </p:tavLst>
                                    </p:anim>
                                    <p:set>
                                      <p:cBhvr>
                                        <p:cTn id="9" dur="1" fill="hold">
                                          <p:stCondLst>
                                            <p:cond delay="999"/>
                                          </p:stCondLst>
                                        </p:cTn>
                                        <p:tgtEl>
                                          <p:spTgt spid="30"/>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31"/>
                                        </p:tgtEl>
                                      </p:cBhvr>
                                    </p:animEffect>
                                    <p:anim calcmode="lin" valueType="num">
                                      <p:cBhvr>
                                        <p:cTn id="14" dur="1000"/>
                                        <p:tgtEl>
                                          <p:spTgt spid="31"/>
                                        </p:tgtEl>
                                        <p:attrNameLst>
                                          <p:attrName>ppt_x</p:attrName>
                                        </p:attrNameLst>
                                      </p:cBhvr>
                                      <p:tavLst>
                                        <p:tav tm="0">
                                          <p:val>
                                            <p:strVal val="ppt_x"/>
                                          </p:val>
                                        </p:tav>
                                        <p:tav tm="100000">
                                          <p:val>
                                            <p:strVal val="ppt_x"/>
                                          </p:val>
                                        </p:tav>
                                      </p:tavLst>
                                    </p:anim>
                                    <p:anim calcmode="lin" valueType="num">
                                      <p:cBhvr>
                                        <p:cTn id="15" dur="1000"/>
                                        <p:tgtEl>
                                          <p:spTgt spid="31"/>
                                        </p:tgtEl>
                                        <p:attrNameLst>
                                          <p:attrName>ppt_y</p:attrName>
                                        </p:attrNameLst>
                                      </p:cBhvr>
                                      <p:tavLst>
                                        <p:tav tm="0">
                                          <p:val>
                                            <p:strVal val="ppt_y"/>
                                          </p:val>
                                        </p:tav>
                                        <p:tav tm="100000">
                                          <p:val>
                                            <p:strVal val="ppt_y+.1"/>
                                          </p:val>
                                        </p:tav>
                                      </p:tavLst>
                                    </p:anim>
                                    <p:set>
                                      <p:cBhvr>
                                        <p:cTn id="16" dur="1" fill="hold">
                                          <p:stCondLst>
                                            <p:cond delay="999"/>
                                          </p:stCondLst>
                                        </p:cTn>
                                        <p:tgtEl>
                                          <p:spTgt spid="31"/>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32"/>
                                        </p:tgtEl>
                                      </p:cBhvr>
                                    </p:animEffect>
                                    <p:anim calcmode="lin" valueType="num">
                                      <p:cBhvr>
                                        <p:cTn id="21" dur="1000"/>
                                        <p:tgtEl>
                                          <p:spTgt spid="32"/>
                                        </p:tgtEl>
                                        <p:attrNameLst>
                                          <p:attrName>ppt_x</p:attrName>
                                        </p:attrNameLst>
                                      </p:cBhvr>
                                      <p:tavLst>
                                        <p:tav tm="0">
                                          <p:val>
                                            <p:strVal val="ppt_x"/>
                                          </p:val>
                                        </p:tav>
                                        <p:tav tm="100000">
                                          <p:val>
                                            <p:strVal val="ppt_x"/>
                                          </p:val>
                                        </p:tav>
                                      </p:tavLst>
                                    </p:anim>
                                    <p:anim calcmode="lin" valueType="num">
                                      <p:cBhvr>
                                        <p:cTn id="22" dur="1000"/>
                                        <p:tgtEl>
                                          <p:spTgt spid="32"/>
                                        </p:tgtEl>
                                        <p:attrNameLst>
                                          <p:attrName>ppt_y</p:attrName>
                                        </p:attrNameLst>
                                      </p:cBhvr>
                                      <p:tavLst>
                                        <p:tav tm="0">
                                          <p:val>
                                            <p:strVal val="ppt_y"/>
                                          </p:val>
                                        </p:tav>
                                        <p:tav tm="100000">
                                          <p:val>
                                            <p:strVal val="ppt_y+.1"/>
                                          </p:val>
                                        </p:tav>
                                      </p:tavLst>
                                    </p:anim>
                                    <p:set>
                                      <p:cBhvr>
                                        <p:cTn id="23" dur="1" fill="hold">
                                          <p:stCondLst>
                                            <p:cond delay="999"/>
                                          </p:stCondLst>
                                        </p:cTn>
                                        <p:tgtEl>
                                          <p:spTgt spid="32"/>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39"/>
                                        </p:tgtEl>
                                      </p:cBhvr>
                                    </p:animEffect>
                                    <p:anim calcmode="lin" valueType="num">
                                      <p:cBhvr>
                                        <p:cTn id="28" dur="1000"/>
                                        <p:tgtEl>
                                          <p:spTgt spid="39"/>
                                        </p:tgtEl>
                                        <p:attrNameLst>
                                          <p:attrName>ppt_x</p:attrName>
                                        </p:attrNameLst>
                                      </p:cBhvr>
                                      <p:tavLst>
                                        <p:tav tm="0">
                                          <p:val>
                                            <p:strVal val="ppt_x"/>
                                          </p:val>
                                        </p:tav>
                                        <p:tav tm="100000">
                                          <p:val>
                                            <p:strVal val="ppt_x"/>
                                          </p:val>
                                        </p:tav>
                                      </p:tavLst>
                                    </p:anim>
                                    <p:anim calcmode="lin" valueType="num">
                                      <p:cBhvr>
                                        <p:cTn id="29" dur="1000"/>
                                        <p:tgtEl>
                                          <p:spTgt spid="39"/>
                                        </p:tgtEl>
                                        <p:attrNameLst>
                                          <p:attrName>ppt_y</p:attrName>
                                        </p:attrNameLst>
                                      </p:cBhvr>
                                      <p:tavLst>
                                        <p:tav tm="0">
                                          <p:val>
                                            <p:strVal val="ppt_y"/>
                                          </p:val>
                                        </p:tav>
                                        <p:tav tm="100000">
                                          <p:val>
                                            <p:strVal val="ppt_y+.1"/>
                                          </p:val>
                                        </p:tav>
                                      </p:tavLst>
                                    </p:anim>
                                    <p:set>
                                      <p:cBhvr>
                                        <p:cTn id="30" dur="1" fill="hold">
                                          <p:stCondLst>
                                            <p:cond delay="999"/>
                                          </p:stCondLst>
                                        </p:cTn>
                                        <p:tgtEl>
                                          <p:spTgt spid="39"/>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33"/>
                                        </p:tgtEl>
                                      </p:cBhvr>
                                    </p:animEffect>
                                    <p:anim calcmode="lin" valueType="num">
                                      <p:cBhvr>
                                        <p:cTn id="35" dur="1000"/>
                                        <p:tgtEl>
                                          <p:spTgt spid="33"/>
                                        </p:tgtEl>
                                        <p:attrNameLst>
                                          <p:attrName>ppt_x</p:attrName>
                                        </p:attrNameLst>
                                      </p:cBhvr>
                                      <p:tavLst>
                                        <p:tav tm="0">
                                          <p:val>
                                            <p:strVal val="ppt_x"/>
                                          </p:val>
                                        </p:tav>
                                        <p:tav tm="100000">
                                          <p:val>
                                            <p:strVal val="ppt_x"/>
                                          </p:val>
                                        </p:tav>
                                      </p:tavLst>
                                    </p:anim>
                                    <p:anim calcmode="lin" valueType="num">
                                      <p:cBhvr>
                                        <p:cTn id="36" dur="1000"/>
                                        <p:tgtEl>
                                          <p:spTgt spid="33"/>
                                        </p:tgtEl>
                                        <p:attrNameLst>
                                          <p:attrName>ppt_y</p:attrName>
                                        </p:attrNameLst>
                                      </p:cBhvr>
                                      <p:tavLst>
                                        <p:tav tm="0">
                                          <p:val>
                                            <p:strVal val="ppt_y"/>
                                          </p:val>
                                        </p:tav>
                                        <p:tav tm="100000">
                                          <p:val>
                                            <p:strVal val="ppt_y+.1"/>
                                          </p:val>
                                        </p:tav>
                                      </p:tavLst>
                                    </p:anim>
                                    <p:set>
                                      <p:cBhvr>
                                        <p:cTn id="37" dur="1" fill="hold">
                                          <p:stCondLst>
                                            <p:cond delay="999"/>
                                          </p:stCondLst>
                                        </p:cTn>
                                        <p:tgtEl>
                                          <p:spTgt spid="33"/>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40"/>
                                        </p:tgtEl>
                                      </p:cBhvr>
                                    </p:animEffect>
                                    <p:anim calcmode="lin" valueType="num">
                                      <p:cBhvr>
                                        <p:cTn id="42" dur="1000"/>
                                        <p:tgtEl>
                                          <p:spTgt spid="40"/>
                                        </p:tgtEl>
                                        <p:attrNameLst>
                                          <p:attrName>ppt_x</p:attrName>
                                        </p:attrNameLst>
                                      </p:cBhvr>
                                      <p:tavLst>
                                        <p:tav tm="0">
                                          <p:val>
                                            <p:strVal val="ppt_x"/>
                                          </p:val>
                                        </p:tav>
                                        <p:tav tm="100000">
                                          <p:val>
                                            <p:strVal val="ppt_x"/>
                                          </p:val>
                                        </p:tav>
                                      </p:tavLst>
                                    </p:anim>
                                    <p:anim calcmode="lin" valueType="num">
                                      <p:cBhvr>
                                        <p:cTn id="43" dur="1000"/>
                                        <p:tgtEl>
                                          <p:spTgt spid="40"/>
                                        </p:tgtEl>
                                        <p:attrNameLst>
                                          <p:attrName>ppt_y</p:attrName>
                                        </p:attrNameLst>
                                      </p:cBhvr>
                                      <p:tavLst>
                                        <p:tav tm="0">
                                          <p:val>
                                            <p:strVal val="ppt_y"/>
                                          </p:val>
                                        </p:tav>
                                        <p:tav tm="100000">
                                          <p:val>
                                            <p:strVal val="ppt_y+.1"/>
                                          </p:val>
                                        </p:tav>
                                      </p:tavLst>
                                    </p:anim>
                                    <p:set>
                                      <p:cBhvr>
                                        <p:cTn id="44" dur="1" fill="hold">
                                          <p:stCondLst>
                                            <p:cond delay="999"/>
                                          </p:stCondLst>
                                        </p:cTn>
                                        <p:tgtEl>
                                          <p:spTgt spid="40"/>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42" presetClass="exit" presetSubtype="0" fill="hold" grpId="0" nodeType="clickEffect">
                                  <p:stCondLst>
                                    <p:cond delay="0"/>
                                  </p:stCondLst>
                                  <p:childTnLst>
                                    <p:animEffect transition="out" filter="fade">
                                      <p:cBhvr>
                                        <p:cTn id="48" dur="1000"/>
                                        <p:tgtEl>
                                          <p:spTgt spid="34"/>
                                        </p:tgtEl>
                                      </p:cBhvr>
                                    </p:animEffect>
                                    <p:anim calcmode="lin" valueType="num">
                                      <p:cBhvr>
                                        <p:cTn id="49" dur="1000"/>
                                        <p:tgtEl>
                                          <p:spTgt spid="34"/>
                                        </p:tgtEl>
                                        <p:attrNameLst>
                                          <p:attrName>ppt_x</p:attrName>
                                        </p:attrNameLst>
                                      </p:cBhvr>
                                      <p:tavLst>
                                        <p:tav tm="0">
                                          <p:val>
                                            <p:strVal val="ppt_x"/>
                                          </p:val>
                                        </p:tav>
                                        <p:tav tm="100000">
                                          <p:val>
                                            <p:strVal val="ppt_x"/>
                                          </p:val>
                                        </p:tav>
                                      </p:tavLst>
                                    </p:anim>
                                    <p:anim calcmode="lin" valueType="num">
                                      <p:cBhvr>
                                        <p:cTn id="50" dur="1000"/>
                                        <p:tgtEl>
                                          <p:spTgt spid="34"/>
                                        </p:tgtEl>
                                        <p:attrNameLst>
                                          <p:attrName>ppt_y</p:attrName>
                                        </p:attrNameLst>
                                      </p:cBhvr>
                                      <p:tavLst>
                                        <p:tav tm="0">
                                          <p:val>
                                            <p:strVal val="ppt_y"/>
                                          </p:val>
                                        </p:tav>
                                        <p:tav tm="100000">
                                          <p:val>
                                            <p:strVal val="ppt_y+.1"/>
                                          </p:val>
                                        </p:tav>
                                      </p:tavLst>
                                    </p:anim>
                                    <p:set>
                                      <p:cBhvr>
                                        <p:cTn id="51" dur="1" fill="hold">
                                          <p:stCondLst>
                                            <p:cond delay="999"/>
                                          </p:stCondLst>
                                        </p:cTn>
                                        <p:tgtEl>
                                          <p:spTgt spid="34"/>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42" presetClass="exit" presetSubtype="0" fill="hold" grpId="0" nodeType="clickEffect">
                                  <p:stCondLst>
                                    <p:cond delay="0"/>
                                  </p:stCondLst>
                                  <p:childTnLst>
                                    <p:animEffect transition="out" filter="fade">
                                      <p:cBhvr>
                                        <p:cTn id="55" dur="1000"/>
                                        <p:tgtEl>
                                          <p:spTgt spid="41"/>
                                        </p:tgtEl>
                                      </p:cBhvr>
                                    </p:animEffect>
                                    <p:anim calcmode="lin" valueType="num">
                                      <p:cBhvr>
                                        <p:cTn id="56" dur="1000"/>
                                        <p:tgtEl>
                                          <p:spTgt spid="41"/>
                                        </p:tgtEl>
                                        <p:attrNameLst>
                                          <p:attrName>ppt_x</p:attrName>
                                        </p:attrNameLst>
                                      </p:cBhvr>
                                      <p:tavLst>
                                        <p:tav tm="0">
                                          <p:val>
                                            <p:strVal val="ppt_x"/>
                                          </p:val>
                                        </p:tav>
                                        <p:tav tm="100000">
                                          <p:val>
                                            <p:strVal val="ppt_x"/>
                                          </p:val>
                                        </p:tav>
                                      </p:tavLst>
                                    </p:anim>
                                    <p:anim calcmode="lin" valueType="num">
                                      <p:cBhvr>
                                        <p:cTn id="57" dur="1000"/>
                                        <p:tgtEl>
                                          <p:spTgt spid="41"/>
                                        </p:tgtEl>
                                        <p:attrNameLst>
                                          <p:attrName>ppt_y</p:attrName>
                                        </p:attrNameLst>
                                      </p:cBhvr>
                                      <p:tavLst>
                                        <p:tav tm="0">
                                          <p:val>
                                            <p:strVal val="ppt_y"/>
                                          </p:val>
                                        </p:tav>
                                        <p:tav tm="100000">
                                          <p:val>
                                            <p:strVal val="ppt_y+.1"/>
                                          </p:val>
                                        </p:tav>
                                      </p:tavLst>
                                    </p:anim>
                                    <p:set>
                                      <p:cBhvr>
                                        <p:cTn id="58" dur="1" fill="hold">
                                          <p:stCondLst>
                                            <p:cond delay="999"/>
                                          </p:stCondLst>
                                        </p:cTn>
                                        <p:tgtEl>
                                          <p:spTgt spid="41"/>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42" presetClass="exit" presetSubtype="0" fill="hold" grpId="0" nodeType="clickEffect">
                                  <p:stCondLst>
                                    <p:cond delay="0"/>
                                  </p:stCondLst>
                                  <p:childTnLst>
                                    <p:animEffect transition="out" filter="fade">
                                      <p:cBhvr>
                                        <p:cTn id="62" dur="1000"/>
                                        <p:tgtEl>
                                          <p:spTgt spid="35"/>
                                        </p:tgtEl>
                                      </p:cBhvr>
                                    </p:animEffect>
                                    <p:anim calcmode="lin" valueType="num">
                                      <p:cBhvr>
                                        <p:cTn id="63" dur="1000"/>
                                        <p:tgtEl>
                                          <p:spTgt spid="35"/>
                                        </p:tgtEl>
                                        <p:attrNameLst>
                                          <p:attrName>ppt_x</p:attrName>
                                        </p:attrNameLst>
                                      </p:cBhvr>
                                      <p:tavLst>
                                        <p:tav tm="0">
                                          <p:val>
                                            <p:strVal val="ppt_x"/>
                                          </p:val>
                                        </p:tav>
                                        <p:tav tm="100000">
                                          <p:val>
                                            <p:strVal val="ppt_x"/>
                                          </p:val>
                                        </p:tav>
                                      </p:tavLst>
                                    </p:anim>
                                    <p:anim calcmode="lin" valueType="num">
                                      <p:cBhvr>
                                        <p:cTn id="64" dur="1000"/>
                                        <p:tgtEl>
                                          <p:spTgt spid="35"/>
                                        </p:tgtEl>
                                        <p:attrNameLst>
                                          <p:attrName>ppt_y</p:attrName>
                                        </p:attrNameLst>
                                      </p:cBhvr>
                                      <p:tavLst>
                                        <p:tav tm="0">
                                          <p:val>
                                            <p:strVal val="ppt_y"/>
                                          </p:val>
                                        </p:tav>
                                        <p:tav tm="100000">
                                          <p:val>
                                            <p:strVal val="ppt_y+.1"/>
                                          </p:val>
                                        </p:tav>
                                      </p:tavLst>
                                    </p:anim>
                                    <p:set>
                                      <p:cBhvr>
                                        <p:cTn id="65" dur="1" fill="hold">
                                          <p:stCondLst>
                                            <p:cond delay="999"/>
                                          </p:stCondLst>
                                        </p:cTn>
                                        <p:tgtEl>
                                          <p:spTgt spid="35"/>
                                        </p:tgtEl>
                                        <p:attrNameLst>
                                          <p:attrName>style.visibility</p:attrName>
                                        </p:attrNameLst>
                                      </p:cBhvr>
                                      <p:to>
                                        <p:strVal val="hidden"/>
                                      </p:to>
                                    </p:set>
                                  </p:childTnLst>
                                </p:cTn>
                              </p:par>
                            </p:childTnLst>
                          </p:cTn>
                        </p:par>
                      </p:childTnLst>
                    </p:cTn>
                  </p:par>
                  <p:par>
                    <p:cTn id="66" fill="hold">
                      <p:stCondLst>
                        <p:cond delay="indefinite"/>
                      </p:stCondLst>
                      <p:childTnLst>
                        <p:par>
                          <p:cTn id="67" fill="hold">
                            <p:stCondLst>
                              <p:cond delay="0"/>
                            </p:stCondLst>
                            <p:childTnLst>
                              <p:par>
                                <p:cTn id="68" presetID="42" presetClass="exit" presetSubtype="0" fill="hold" grpId="0" nodeType="clickEffect">
                                  <p:stCondLst>
                                    <p:cond delay="0"/>
                                  </p:stCondLst>
                                  <p:childTnLst>
                                    <p:animEffect transition="out" filter="fade">
                                      <p:cBhvr>
                                        <p:cTn id="69" dur="1000"/>
                                        <p:tgtEl>
                                          <p:spTgt spid="42"/>
                                        </p:tgtEl>
                                      </p:cBhvr>
                                    </p:animEffect>
                                    <p:anim calcmode="lin" valueType="num">
                                      <p:cBhvr>
                                        <p:cTn id="70" dur="1000"/>
                                        <p:tgtEl>
                                          <p:spTgt spid="42"/>
                                        </p:tgtEl>
                                        <p:attrNameLst>
                                          <p:attrName>ppt_x</p:attrName>
                                        </p:attrNameLst>
                                      </p:cBhvr>
                                      <p:tavLst>
                                        <p:tav tm="0">
                                          <p:val>
                                            <p:strVal val="ppt_x"/>
                                          </p:val>
                                        </p:tav>
                                        <p:tav tm="100000">
                                          <p:val>
                                            <p:strVal val="ppt_x"/>
                                          </p:val>
                                        </p:tav>
                                      </p:tavLst>
                                    </p:anim>
                                    <p:anim calcmode="lin" valueType="num">
                                      <p:cBhvr>
                                        <p:cTn id="71" dur="1000"/>
                                        <p:tgtEl>
                                          <p:spTgt spid="42"/>
                                        </p:tgtEl>
                                        <p:attrNameLst>
                                          <p:attrName>ppt_y</p:attrName>
                                        </p:attrNameLst>
                                      </p:cBhvr>
                                      <p:tavLst>
                                        <p:tav tm="0">
                                          <p:val>
                                            <p:strVal val="ppt_y"/>
                                          </p:val>
                                        </p:tav>
                                        <p:tav tm="100000">
                                          <p:val>
                                            <p:strVal val="ppt_y+.1"/>
                                          </p:val>
                                        </p:tav>
                                      </p:tavLst>
                                    </p:anim>
                                    <p:set>
                                      <p:cBhvr>
                                        <p:cTn id="72" dur="1" fill="hold">
                                          <p:stCondLst>
                                            <p:cond delay="999"/>
                                          </p:stCondLst>
                                        </p:cTn>
                                        <p:tgtEl>
                                          <p:spTgt spid="42"/>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42" presetClass="exit" presetSubtype="0" fill="hold" grpId="0" nodeType="clickEffect">
                                  <p:stCondLst>
                                    <p:cond delay="0"/>
                                  </p:stCondLst>
                                  <p:childTnLst>
                                    <p:animEffect transition="out" filter="fade">
                                      <p:cBhvr>
                                        <p:cTn id="76" dur="1000"/>
                                        <p:tgtEl>
                                          <p:spTgt spid="36"/>
                                        </p:tgtEl>
                                      </p:cBhvr>
                                    </p:animEffect>
                                    <p:anim calcmode="lin" valueType="num">
                                      <p:cBhvr>
                                        <p:cTn id="77" dur="1000"/>
                                        <p:tgtEl>
                                          <p:spTgt spid="36"/>
                                        </p:tgtEl>
                                        <p:attrNameLst>
                                          <p:attrName>ppt_x</p:attrName>
                                        </p:attrNameLst>
                                      </p:cBhvr>
                                      <p:tavLst>
                                        <p:tav tm="0">
                                          <p:val>
                                            <p:strVal val="ppt_x"/>
                                          </p:val>
                                        </p:tav>
                                        <p:tav tm="100000">
                                          <p:val>
                                            <p:strVal val="ppt_x"/>
                                          </p:val>
                                        </p:tav>
                                      </p:tavLst>
                                    </p:anim>
                                    <p:anim calcmode="lin" valueType="num">
                                      <p:cBhvr>
                                        <p:cTn id="78" dur="1000"/>
                                        <p:tgtEl>
                                          <p:spTgt spid="36"/>
                                        </p:tgtEl>
                                        <p:attrNameLst>
                                          <p:attrName>ppt_y</p:attrName>
                                        </p:attrNameLst>
                                      </p:cBhvr>
                                      <p:tavLst>
                                        <p:tav tm="0">
                                          <p:val>
                                            <p:strVal val="ppt_y"/>
                                          </p:val>
                                        </p:tav>
                                        <p:tav tm="100000">
                                          <p:val>
                                            <p:strVal val="ppt_y+.1"/>
                                          </p:val>
                                        </p:tav>
                                      </p:tavLst>
                                    </p:anim>
                                    <p:set>
                                      <p:cBhvr>
                                        <p:cTn id="79" dur="1" fill="hold">
                                          <p:stCondLst>
                                            <p:cond delay="999"/>
                                          </p:stCondLst>
                                        </p:cTn>
                                        <p:tgtEl>
                                          <p:spTgt spid="36"/>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10" presetClass="entr" presetSubtype="0" fill="hold" grpId="0" nodeType="clickEffect">
                                  <p:stCondLst>
                                    <p:cond delay="0"/>
                                  </p:stCondLst>
                                  <p:childTnLst>
                                    <p:set>
                                      <p:cBhvr>
                                        <p:cTn id="83" dur="1" fill="hold">
                                          <p:stCondLst>
                                            <p:cond delay="0"/>
                                          </p:stCondLst>
                                        </p:cTn>
                                        <p:tgtEl>
                                          <p:spTgt spid="9"/>
                                        </p:tgtEl>
                                        <p:attrNameLst>
                                          <p:attrName>style.visibility</p:attrName>
                                        </p:attrNameLst>
                                      </p:cBhvr>
                                      <p:to>
                                        <p:strVal val="visible"/>
                                      </p:to>
                                    </p:set>
                                    <p:animEffect transition="in" filter="fade">
                                      <p:cBhvr>
                                        <p:cTn id="84" dur="500"/>
                                        <p:tgtEl>
                                          <p:spTgt spid="9"/>
                                        </p:tgtEl>
                                      </p:cBhvr>
                                    </p:animEffect>
                                  </p:childTnLst>
                                </p:cTn>
                              </p:par>
                            </p:childTnLst>
                          </p:cTn>
                        </p:par>
                      </p:childTnLst>
                    </p:cTn>
                  </p:par>
                  <p:par>
                    <p:cTn id="85" fill="hold">
                      <p:stCondLst>
                        <p:cond delay="indefinite"/>
                      </p:stCondLst>
                      <p:childTnLst>
                        <p:par>
                          <p:cTn id="86" fill="hold">
                            <p:stCondLst>
                              <p:cond delay="0"/>
                            </p:stCondLst>
                            <p:childTnLst>
                              <p:par>
                                <p:cTn id="87" presetID="42" presetClass="exit" presetSubtype="0" fill="hold" grpId="0" nodeType="clickEffect">
                                  <p:stCondLst>
                                    <p:cond delay="0"/>
                                  </p:stCondLst>
                                  <p:childTnLst>
                                    <p:animEffect transition="out" filter="fade">
                                      <p:cBhvr>
                                        <p:cTn id="88" dur="1000"/>
                                        <p:tgtEl>
                                          <p:spTgt spid="37"/>
                                        </p:tgtEl>
                                      </p:cBhvr>
                                    </p:animEffect>
                                    <p:anim calcmode="lin" valueType="num">
                                      <p:cBhvr>
                                        <p:cTn id="89" dur="1000"/>
                                        <p:tgtEl>
                                          <p:spTgt spid="37"/>
                                        </p:tgtEl>
                                        <p:attrNameLst>
                                          <p:attrName>ppt_x</p:attrName>
                                        </p:attrNameLst>
                                      </p:cBhvr>
                                      <p:tavLst>
                                        <p:tav tm="0">
                                          <p:val>
                                            <p:strVal val="ppt_x"/>
                                          </p:val>
                                        </p:tav>
                                        <p:tav tm="100000">
                                          <p:val>
                                            <p:strVal val="ppt_x"/>
                                          </p:val>
                                        </p:tav>
                                      </p:tavLst>
                                    </p:anim>
                                    <p:anim calcmode="lin" valueType="num">
                                      <p:cBhvr>
                                        <p:cTn id="90" dur="1000"/>
                                        <p:tgtEl>
                                          <p:spTgt spid="37"/>
                                        </p:tgtEl>
                                        <p:attrNameLst>
                                          <p:attrName>ppt_y</p:attrName>
                                        </p:attrNameLst>
                                      </p:cBhvr>
                                      <p:tavLst>
                                        <p:tav tm="0">
                                          <p:val>
                                            <p:strVal val="ppt_y"/>
                                          </p:val>
                                        </p:tav>
                                        <p:tav tm="100000">
                                          <p:val>
                                            <p:strVal val="ppt_y+.1"/>
                                          </p:val>
                                        </p:tav>
                                      </p:tavLst>
                                    </p:anim>
                                    <p:set>
                                      <p:cBhvr>
                                        <p:cTn id="91" dur="1" fill="hold">
                                          <p:stCondLst>
                                            <p:cond delay="999"/>
                                          </p:stCondLst>
                                        </p:cTn>
                                        <p:tgtEl>
                                          <p:spTgt spid="37"/>
                                        </p:tgtEl>
                                        <p:attrNameLst>
                                          <p:attrName>style.visibility</p:attrName>
                                        </p:attrNameLst>
                                      </p:cBhvr>
                                      <p:to>
                                        <p:strVal val="hidden"/>
                                      </p:to>
                                    </p:set>
                                  </p:childTnLst>
                                </p:cTn>
                              </p:par>
                            </p:childTnLst>
                          </p:cTn>
                        </p:par>
                      </p:childTnLst>
                    </p:cTn>
                  </p:par>
                  <p:par>
                    <p:cTn id="92" fill="hold">
                      <p:stCondLst>
                        <p:cond delay="indefinite"/>
                      </p:stCondLst>
                      <p:childTnLst>
                        <p:par>
                          <p:cTn id="93" fill="hold">
                            <p:stCondLst>
                              <p:cond delay="0"/>
                            </p:stCondLst>
                            <p:childTnLst>
                              <p:par>
                                <p:cTn id="94" presetID="42" presetClass="exit" presetSubtype="0" fill="hold" grpId="0" nodeType="clickEffect">
                                  <p:stCondLst>
                                    <p:cond delay="0"/>
                                  </p:stCondLst>
                                  <p:childTnLst>
                                    <p:animEffect transition="out" filter="fade">
                                      <p:cBhvr>
                                        <p:cTn id="95" dur="1000"/>
                                        <p:tgtEl>
                                          <p:spTgt spid="38"/>
                                        </p:tgtEl>
                                      </p:cBhvr>
                                    </p:animEffect>
                                    <p:anim calcmode="lin" valueType="num">
                                      <p:cBhvr>
                                        <p:cTn id="96" dur="1000"/>
                                        <p:tgtEl>
                                          <p:spTgt spid="38"/>
                                        </p:tgtEl>
                                        <p:attrNameLst>
                                          <p:attrName>ppt_x</p:attrName>
                                        </p:attrNameLst>
                                      </p:cBhvr>
                                      <p:tavLst>
                                        <p:tav tm="0">
                                          <p:val>
                                            <p:strVal val="ppt_x"/>
                                          </p:val>
                                        </p:tav>
                                        <p:tav tm="100000">
                                          <p:val>
                                            <p:strVal val="ppt_x"/>
                                          </p:val>
                                        </p:tav>
                                      </p:tavLst>
                                    </p:anim>
                                    <p:anim calcmode="lin" valueType="num">
                                      <p:cBhvr>
                                        <p:cTn id="97" dur="1000"/>
                                        <p:tgtEl>
                                          <p:spTgt spid="38"/>
                                        </p:tgtEl>
                                        <p:attrNameLst>
                                          <p:attrName>ppt_y</p:attrName>
                                        </p:attrNameLst>
                                      </p:cBhvr>
                                      <p:tavLst>
                                        <p:tav tm="0">
                                          <p:val>
                                            <p:strVal val="ppt_y"/>
                                          </p:val>
                                        </p:tav>
                                        <p:tav tm="100000">
                                          <p:val>
                                            <p:strVal val="ppt_y+.1"/>
                                          </p:val>
                                        </p:tav>
                                      </p:tavLst>
                                    </p:anim>
                                    <p:set>
                                      <p:cBhvr>
                                        <p:cTn id="98" dur="1" fill="hold">
                                          <p:stCondLst>
                                            <p:cond delay="999"/>
                                          </p:stCondLst>
                                        </p:cTn>
                                        <p:tgtEl>
                                          <p:spTgt spid="38"/>
                                        </p:tgtEl>
                                        <p:attrNameLst>
                                          <p:attrName>style.visibility</p:attrName>
                                        </p:attrNameLst>
                                      </p:cBhvr>
                                      <p:to>
                                        <p:strVal val="hidden"/>
                                      </p:to>
                                    </p:set>
                                  </p:childTnLst>
                                </p:cTn>
                              </p:par>
                            </p:childTnLst>
                          </p:cTn>
                        </p:par>
                      </p:childTnLst>
                    </p:cTn>
                  </p:par>
                  <p:par>
                    <p:cTn id="99" fill="hold">
                      <p:stCondLst>
                        <p:cond delay="indefinite"/>
                      </p:stCondLst>
                      <p:childTnLst>
                        <p:par>
                          <p:cTn id="100" fill="hold">
                            <p:stCondLst>
                              <p:cond delay="0"/>
                            </p:stCondLst>
                            <p:childTnLst>
                              <p:par>
                                <p:cTn id="101" presetID="10" presetClass="entr" presetSubtype="0" fill="hold" grpId="0" nodeType="clickEffect">
                                  <p:stCondLst>
                                    <p:cond delay="0"/>
                                  </p:stCondLst>
                                  <p:childTnLst>
                                    <p:set>
                                      <p:cBhvr>
                                        <p:cTn id="102" dur="1" fill="hold">
                                          <p:stCondLst>
                                            <p:cond delay="0"/>
                                          </p:stCondLst>
                                        </p:cTn>
                                        <p:tgtEl>
                                          <p:spTgt spid="46"/>
                                        </p:tgtEl>
                                        <p:attrNameLst>
                                          <p:attrName>style.visibility</p:attrName>
                                        </p:attrNameLst>
                                      </p:cBhvr>
                                      <p:to>
                                        <p:strVal val="visible"/>
                                      </p:to>
                                    </p:set>
                                    <p:animEffect transition="in" filter="fade">
                                      <p:cBhvr>
                                        <p:cTn id="103" dur="500"/>
                                        <p:tgtEl>
                                          <p:spTgt spid="46"/>
                                        </p:tgtEl>
                                      </p:cBhvr>
                                    </p:animEffect>
                                  </p:childTnLst>
                                </p:cTn>
                              </p:par>
                            </p:childTnLst>
                          </p:cTn>
                        </p:par>
                      </p:childTnLst>
                    </p:cTn>
                  </p:par>
                  <p:par>
                    <p:cTn id="104" fill="hold">
                      <p:stCondLst>
                        <p:cond delay="indefinite"/>
                      </p:stCondLst>
                      <p:childTnLst>
                        <p:par>
                          <p:cTn id="105" fill="hold">
                            <p:stCondLst>
                              <p:cond delay="0"/>
                            </p:stCondLst>
                            <p:childTnLst>
                              <p:par>
                                <p:cTn id="106" presetID="42" presetClass="exit" presetSubtype="0" fill="hold" grpId="0" nodeType="clickEffect">
                                  <p:stCondLst>
                                    <p:cond delay="0"/>
                                  </p:stCondLst>
                                  <p:childTnLst>
                                    <p:animEffect transition="out" filter="fade">
                                      <p:cBhvr>
                                        <p:cTn id="107" dur="1000"/>
                                        <p:tgtEl>
                                          <p:spTgt spid="47"/>
                                        </p:tgtEl>
                                      </p:cBhvr>
                                    </p:animEffect>
                                    <p:anim calcmode="lin" valueType="num">
                                      <p:cBhvr>
                                        <p:cTn id="108" dur="1000"/>
                                        <p:tgtEl>
                                          <p:spTgt spid="47"/>
                                        </p:tgtEl>
                                        <p:attrNameLst>
                                          <p:attrName>ppt_x</p:attrName>
                                        </p:attrNameLst>
                                      </p:cBhvr>
                                      <p:tavLst>
                                        <p:tav tm="0">
                                          <p:val>
                                            <p:strVal val="ppt_x"/>
                                          </p:val>
                                        </p:tav>
                                        <p:tav tm="100000">
                                          <p:val>
                                            <p:strVal val="ppt_x"/>
                                          </p:val>
                                        </p:tav>
                                      </p:tavLst>
                                    </p:anim>
                                    <p:anim calcmode="lin" valueType="num">
                                      <p:cBhvr>
                                        <p:cTn id="109" dur="1000"/>
                                        <p:tgtEl>
                                          <p:spTgt spid="47"/>
                                        </p:tgtEl>
                                        <p:attrNameLst>
                                          <p:attrName>ppt_y</p:attrName>
                                        </p:attrNameLst>
                                      </p:cBhvr>
                                      <p:tavLst>
                                        <p:tav tm="0">
                                          <p:val>
                                            <p:strVal val="ppt_y"/>
                                          </p:val>
                                        </p:tav>
                                        <p:tav tm="100000">
                                          <p:val>
                                            <p:strVal val="ppt_y+.1"/>
                                          </p:val>
                                        </p:tav>
                                      </p:tavLst>
                                    </p:anim>
                                    <p:set>
                                      <p:cBhvr>
                                        <p:cTn id="110" dur="1" fill="hold">
                                          <p:stCondLst>
                                            <p:cond delay="999"/>
                                          </p:stCondLst>
                                        </p:cTn>
                                        <p:tgtEl>
                                          <p:spTgt spid="47"/>
                                        </p:tgtEl>
                                        <p:attrNameLst>
                                          <p:attrName>style.visibility</p:attrName>
                                        </p:attrNameLst>
                                      </p:cBhvr>
                                      <p:to>
                                        <p:strVal val="hidden"/>
                                      </p:to>
                                    </p:set>
                                  </p:childTnLst>
                                </p:cTn>
                              </p:par>
                            </p:childTnLst>
                          </p:cTn>
                        </p:par>
                      </p:childTnLst>
                    </p:cTn>
                  </p:par>
                  <p:par>
                    <p:cTn id="111" fill="hold">
                      <p:stCondLst>
                        <p:cond delay="indefinite"/>
                      </p:stCondLst>
                      <p:childTnLst>
                        <p:par>
                          <p:cTn id="112" fill="hold">
                            <p:stCondLst>
                              <p:cond delay="0"/>
                            </p:stCondLst>
                            <p:childTnLst>
                              <p:par>
                                <p:cTn id="113" presetID="42" presetClass="exit" presetSubtype="0" fill="hold" grpId="0" nodeType="clickEffect">
                                  <p:stCondLst>
                                    <p:cond delay="0"/>
                                  </p:stCondLst>
                                  <p:childTnLst>
                                    <p:animEffect transition="out" filter="fade">
                                      <p:cBhvr>
                                        <p:cTn id="114" dur="1000"/>
                                        <p:tgtEl>
                                          <p:spTgt spid="43"/>
                                        </p:tgtEl>
                                      </p:cBhvr>
                                    </p:animEffect>
                                    <p:anim calcmode="lin" valueType="num">
                                      <p:cBhvr>
                                        <p:cTn id="115" dur="1000"/>
                                        <p:tgtEl>
                                          <p:spTgt spid="43"/>
                                        </p:tgtEl>
                                        <p:attrNameLst>
                                          <p:attrName>ppt_x</p:attrName>
                                        </p:attrNameLst>
                                      </p:cBhvr>
                                      <p:tavLst>
                                        <p:tav tm="0">
                                          <p:val>
                                            <p:strVal val="ppt_x"/>
                                          </p:val>
                                        </p:tav>
                                        <p:tav tm="100000">
                                          <p:val>
                                            <p:strVal val="ppt_x"/>
                                          </p:val>
                                        </p:tav>
                                      </p:tavLst>
                                    </p:anim>
                                    <p:anim calcmode="lin" valueType="num">
                                      <p:cBhvr>
                                        <p:cTn id="116" dur="1000"/>
                                        <p:tgtEl>
                                          <p:spTgt spid="43"/>
                                        </p:tgtEl>
                                        <p:attrNameLst>
                                          <p:attrName>ppt_y</p:attrName>
                                        </p:attrNameLst>
                                      </p:cBhvr>
                                      <p:tavLst>
                                        <p:tav tm="0">
                                          <p:val>
                                            <p:strVal val="ppt_y"/>
                                          </p:val>
                                        </p:tav>
                                        <p:tav tm="100000">
                                          <p:val>
                                            <p:strVal val="ppt_y+.1"/>
                                          </p:val>
                                        </p:tav>
                                      </p:tavLst>
                                    </p:anim>
                                    <p:set>
                                      <p:cBhvr>
                                        <p:cTn id="117" dur="1" fill="hold">
                                          <p:stCondLst>
                                            <p:cond delay="999"/>
                                          </p:stCondLst>
                                        </p:cTn>
                                        <p:tgtEl>
                                          <p:spTgt spid="43"/>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42" presetClass="exit" presetSubtype="0" fill="hold" grpId="0" nodeType="clickEffect">
                                  <p:stCondLst>
                                    <p:cond delay="0"/>
                                  </p:stCondLst>
                                  <p:childTnLst>
                                    <p:animEffect transition="out" filter="fade">
                                      <p:cBhvr>
                                        <p:cTn id="121" dur="1000"/>
                                        <p:tgtEl>
                                          <p:spTgt spid="44"/>
                                        </p:tgtEl>
                                      </p:cBhvr>
                                    </p:animEffect>
                                    <p:anim calcmode="lin" valueType="num">
                                      <p:cBhvr>
                                        <p:cTn id="122" dur="1000"/>
                                        <p:tgtEl>
                                          <p:spTgt spid="44"/>
                                        </p:tgtEl>
                                        <p:attrNameLst>
                                          <p:attrName>ppt_x</p:attrName>
                                        </p:attrNameLst>
                                      </p:cBhvr>
                                      <p:tavLst>
                                        <p:tav tm="0">
                                          <p:val>
                                            <p:strVal val="ppt_x"/>
                                          </p:val>
                                        </p:tav>
                                        <p:tav tm="100000">
                                          <p:val>
                                            <p:strVal val="ppt_x"/>
                                          </p:val>
                                        </p:tav>
                                      </p:tavLst>
                                    </p:anim>
                                    <p:anim calcmode="lin" valueType="num">
                                      <p:cBhvr>
                                        <p:cTn id="123" dur="1000"/>
                                        <p:tgtEl>
                                          <p:spTgt spid="44"/>
                                        </p:tgtEl>
                                        <p:attrNameLst>
                                          <p:attrName>ppt_y</p:attrName>
                                        </p:attrNameLst>
                                      </p:cBhvr>
                                      <p:tavLst>
                                        <p:tav tm="0">
                                          <p:val>
                                            <p:strVal val="ppt_y"/>
                                          </p:val>
                                        </p:tav>
                                        <p:tav tm="100000">
                                          <p:val>
                                            <p:strVal val="ppt_y+.1"/>
                                          </p:val>
                                        </p:tav>
                                      </p:tavLst>
                                    </p:anim>
                                    <p:set>
                                      <p:cBhvr>
                                        <p:cTn id="124" dur="1" fill="hold">
                                          <p:stCondLst>
                                            <p:cond delay="999"/>
                                          </p:stCondLst>
                                        </p:cTn>
                                        <p:tgtEl>
                                          <p:spTgt spid="4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animBg="1"/>
      <p:bldP spid="31" grpId="0" animBg="1"/>
      <p:bldP spid="32" grpId="0" animBg="1"/>
      <p:bldP spid="33" grpId="0" animBg="1"/>
      <p:bldP spid="34" grpId="0" animBg="1"/>
      <p:bldP spid="35" grpId="0" animBg="1"/>
      <p:bldP spid="36" grpId="0" animBg="1"/>
      <p:bldP spid="37" grpId="0" animBg="1"/>
      <p:bldP spid="38" grpId="0" animBg="1"/>
      <p:bldP spid="40" grpId="0" animBg="1"/>
      <p:bldP spid="41" grpId="0" animBg="1"/>
      <p:bldP spid="42" grpId="0" animBg="1"/>
      <p:bldP spid="43" grpId="0" animBg="1"/>
      <p:bldP spid="44" grpId="0" animBg="1"/>
      <p:bldP spid="9" grpId="0" animBg="1"/>
      <p:bldP spid="39" grpId="0" animBg="1"/>
      <p:bldP spid="46" grpId="0" animBg="1"/>
      <p:bldP spid="4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0"/>
            <a:ext cx="10515600" cy="1325563"/>
          </a:xfrm>
        </p:spPr>
        <p:txBody>
          <a:bodyPr>
            <a:normAutofit/>
          </a:bodyPr>
          <a:lstStyle/>
          <a:p>
            <a:pPr algn="ctr"/>
            <a:r>
              <a:rPr lang="en-US" sz="7200" b="1" dirty="0" smtClean="0"/>
              <a:t>Conditional Probability</a:t>
            </a:r>
            <a:endParaRPr lang="en-US" sz="7200" b="1" dirty="0"/>
          </a:p>
        </p:txBody>
      </p:sp>
      <p:sp>
        <p:nvSpPr>
          <p:cNvPr id="3" name="Content Placeholder 2"/>
          <p:cNvSpPr>
            <a:spLocks noGrp="1"/>
          </p:cNvSpPr>
          <p:nvPr>
            <p:ph idx="1"/>
          </p:nvPr>
        </p:nvSpPr>
        <p:spPr>
          <a:xfrm>
            <a:off x="581192" y="1859655"/>
            <a:ext cx="11029615" cy="1445020"/>
          </a:xfrm>
        </p:spPr>
        <p:txBody>
          <a:bodyPr>
            <a:normAutofit/>
          </a:bodyPr>
          <a:lstStyle/>
          <a:p>
            <a:pPr marL="0" indent="0">
              <a:buNone/>
            </a:pPr>
            <a:r>
              <a:rPr lang="en-US" sz="4400" dirty="0" smtClean="0"/>
              <a:t>The probability that </a:t>
            </a:r>
            <a:r>
              <a:rPr lang="en-US" sz="4400" dirty="0" smtClean="0">
                <a:solidFill>
                  <a:srgbClr val="0070C0"/>
                </a:solidFill>
              </a:rPr>
              <a:t>event A </a:t>
            </a:r>
            <a:r>
              <a:rPr lang="en-US" sz="4400" dirty="0" smtClean="0"/>
              <a:t>will occur given that another </a:t>
            </a:r>
            <a:r>
              <a:rPr lang="en-US" sz="4400" dirty="0" smtClean="0">
                <a:solidFill>
                  <a:srgbClr val="FF0000"/>
                </a:solidFill>
              </a:rPr>
              <a:t>event B</a:t>
            </a:r>
            <a:r>
              <a:rPr lang="en-US" sz="4400" dirty="0" smtClean="0"/>
              <a:t> has already occurred.</a:t>
            </a:r>
            <a:endParaRPr lang="en-US" sz="4400" dirty="0"/>
          </a:p>
        </p:txBody>
      </p:sp>
      <mc:AlternateContent xmlns:mc="http://schemas.openxmlformats.org/markup-compatibility/2006">
        <mc:Choice xmlns="" xmlns:a14="http://schemas.microsoft.com/office/drawing/2010/main" Requires="a14">
          <p:sp>
            <p:nvSpPr>
              <p:cNvPr id="4" name="TextBox 3"/>
              <p:cNvSpPr txBox="1"/>
              <p:nvPr/>
            </p:nvSpPr>
            <p:spPr>
              <a:xfrm>
                <a:off x="705853" y="3882189"/>
                <a:ext cx="10398359" cy="1563120"/>
              </a:xfrm>
              <a:prstGeom prst="rect">
                <a:avLst/>
              </a:prstGeom>
              <a:noFill/>
            </p:spPr>
            <p:txBody>
              <a:bodyPr wrap="none" rtlCol="0">
                <a:spAutoFit/>
              </a:bodyPr>
              <a:lstStyle/>
              <a:p>
                <a:r>
                  <a:rPr lang="en-US" sz="6000" dirty="0" smtClean="0"/>
                  <a:t>FORMULA: 		P(</a:t>
                </a:r>
                <a:r>
                  <a:rPr lang="en-US" sz="6000" dirty="0" smtClean="0">
                    <a:solidFill>
                      <a:srgbClr val="0070C0"/>
                    </a:solidFill>
                  </a:rPr>
                  <a:t>A</a:t>
                </a:r>
                <a:r>
                  <a:rPr lang="en-US" sz="6000" dirty="0" smtClean="0"/>
                  <a:t>|</a:t>
                </a:r>
                <a:r>
                  <a:rPr lang="en-US" sz="6000" dirty="0" smtClean="0">
                    <a:solidFill>
                      <a:srgbClr val="FF0000"/>
                    </a:solidFill>
                  </a:rPr>
                  <a:t>B</a:t>
                </a:r>
                <a:r>
                  <a:rPr lang="en-US" sz="6000" dirty="0" smtClean="0"/>
                  <a:t>) = </a:t>
                </a:r>
                <a14:m>
                  <m:oMath xmlns:m="http://schemas.openxmlformats.org/officeDocument/2006/math">
                    <m:f>
                      <m:fPr>
                        <m:ctrlPr>
                          <a:rPr lang="en-US" sz="6000" i="1" smtClean="0">
                            <a:latin typeface="Cambria Math" panose="02040503050406030204" pitchFamily="18" charset="0"/>
                          </a:rPr>
                        </m:ctrlPr>
                      </m:fPr>
                      <m:num>
                        <m:r>
                          <a:rPr lang="en-US" sz="6000" b="0" i="1" smtClean="0">
                            <a:latin typeface="Cambria Math" panose="02040503050406030204" pitchFamily="18" charset="0"/>
                          </a:rPr>
                          <m:t>𝑃</m:t>
                        </m:r>
                        <m:r>
                          <a:rPr lang="en-US" sz="6000" b="0" i="1" smtClean="0">
                            <a:latin typeface="Cambria Math" panose="02040503050406030204" pitchFamily="18" charset="0"/>
                          </a:rPr>
                          <m:t>(</m:t>
                        </m:r>
                        <m:r>
                          <a:rPr lang="en-US" sz="6000" b="0" i="1" smtClean="0">
                            <a:solidFill>
                              <a:srgbClr val="0070C0"/>
                            </a:solidFill>
                            <a:latin typeface="Cambria Math" panose="02040503050406030204" pitchFamily="18" charset="0"/>
                          </a:rPr>
                          <m:t>𝐴</m:t>
                        </m:r>
                        <m:r>
                          <a:rPr lang="en-US" sz="6000" b="0" i="1" smtClean="0">
                            <a:latin typeface="Cambria Math" panose="02040503050406030204" pitchFamily="18" charset="0"/>
                          </a:rPr>
                          <m:t>𝑎𝑛𝑑</m:t>
                        </m:r>
                        <m:r>
                          <a:rPr lang="en-US" sz="6000" b="0" i="1" smtClean="0">
                            <a:solidFill>
                              <a:srgbClr val="FF0000"/>
                            </a:solidFill>
                            <a:latin typeface="Cambria Math" panose="02040503050406030204" pitchFamily="18" charset="0"/>
                          </a:rPr>
                          <m:t>𝐵</m:t>
                        </m:r>
                        <m:r>
                          <a:rPr lang="en-US" sz="6000" b="0" i="1" smtClean="0">
                            <a:latin typeface="Cambria Math" panose="02040503050406030204" pitchFamily="18" charset="0"/>
                          </a:rPr>
                          <m:t>)</m:t>
                        </m:r>
                      </m:num>
                      <m:den>
                        <m:r>
                          <a:rPr lang="en-US" sz="6000" b="0" i="1" smtClean="0">
                            <a:latin typeface="Cambria Math" panose="02040503050406030204" pitchFamily="18" charset="0"/>
                          </a:rPr>
                          <m:t>𝑃</m:t>
                        </m:r>
                        <m:r>
                          <a:rPr lang="en-US" sz="6000" b="0" i="1" smtClean="0">
                            <a:latin typeface="Cambria Math" panose="02040503050406030204" pitchFamily="18" charset="0"/>
                          </a:rPr>
                          <m:t>(</m:t>
                        </m:r>
                        <m:r>
                          <a:rPr lang="en-US" sz="6000" b="0" i="1" smtClean="0">
                            <a:solidFill>
                              <a:srgbClr val="FF0000"/>
                            </a:solidFill>
                            <a:latin typeface="Cambria Math" panose="02040503050406030204" pitchFamily="18" charset="0"/>
                          </a:rPr>
                          <m:t>𝐵</m:t>
                        </m:r>
                        <m:r>
                          <a:rPr lang="en-US" sz="6000" b="0" i="1" smtClean="0">
                            <a:latin typeface="Cambria Math" panose="02040503050406030204" pitchFamily="18" charset="0"/>
                          </a:rPr>
                          <m:t>)</m:t>
                        </m:r>
                      </m:den>
                    </m:f>
                  </m:oMath>
                </a14:m>
                <a:endParaRPr lang="en-US" sz="6000" dirty="0"/>
              </a:p>
            </p:txBody>
          </p:sp>
        </mc:Choice>
        <mc:Fallback>
          <p:sp>
            <p:nvSpPr>
              <p:cNvPr id="4" name="TextBox 3"/>
              <p:cNvSpPr txBox="1">
                <a:spLocks noRot="1" noChangeAspect="1" noMove="1" noResize="1" noEditPoints="1" noAdjustHandles="1" noChangeArrowheads="1" noChangeShapeType="1" noTextEdit="1"/>
              </p:cNvSpPr>
              <p:nvPr/>
            </p:nvSpPr>
            <p:spPr>
              <a:xfrm>
                <a:off x="705853" y="3882189"/>
                <a:ext cx="10398359" cy="1563120"/>
              </a:xfrm>
              <a:prstGeom prst="rect">
                <a:avLst/>
              </a:prstGeom>
              <a:blipFill rotWithShape="0">
                <a:blip r:embed="rId2" cstate="print"/>
                <a:stretch>
                  <a:fillRect l="-3576" b="-6250"/>
                </a:stretch>
              </a:blipFill>
            </p:spPr>
            <p:txBody>
              <a:bodyPr/>
              <a:lstStyle/>
              <a:p>
                <a:r>
                  <a:rPr lang="en-US">
                    <a:noFill/>
                  </a:rPr>
                  <a:t> </a:t>
                </a:r>
              </a:p>
            </p:txBody>
          </p:sp>
        </mc:Fallback>
      </mc:AlternateContent>
      <p:sp>
        <p:nvSpPr>
          <p:cNvPr id="5" name="Rectangle 4"/>
          <p:cNvSpPr/>
          <p:nvPr/>
        </p:nvSpPr>
        <p:spPr>
          <a:xfrm>
            <a:off x="5239657" y="1859655"/>
            <a:ext cx="1828800" cy="622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519715" y="2481943"/>
            <a:ext cx="1828800" cy="622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5905032" y="4352605"/>
            <a:ext cx="553825" cy="622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681547" y="4352605"/>
            <a:ext cx="553825" cy="622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8849336" y="3933375"/>
            <a:ext cx="1746093" cy="622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9469465" y="4823021"/>
            <a:ext cx="385736" cy="622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637223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5"/>
                                        </p:tgtEl>
                                      </p:cBhvr>
                                    </p:animEffect>
                                    <p:anim calcmode="lin" valueType="num">
                                      <p:cBhvr>
                                        <p:cTn id="7" dur="1000"/>
                                        <p:tgtEl>
                                          <p:spTgt spid="5"/>
                                        </p:tgtEl>
                                        <p:attrNameLst>
                                          <p:attrName>ppt_x</p:attrName>
                                        </p:attrNameLst>
                                      </p:cBhvr>
                                      <p:tavLst>
                                        <p:tav tm="0">
                                          <p:val>
                                            <p:strVal val="ppt_x"/>
                                          </p:val>
                                        </p:tav>
                                        <p:tav tm="100000">
                                          <p:val>
                                            <p:strVal val="ppt_x"/>
                                          </p:val>
                                        </p:tav>
                                      </p:tavLst>
                                    </p:anim>
                                    <p:anim calcmode="lin" valueType="num">
                                      <p:cBhvr>
                                        <p:cTn id="8" dur="1000"/>
                                        <p:tgtEl>
                                          <p:spTgt spid="5"/>
                                        </p:tgtEl>
                                        <p:attrNameLst>
                                          <p:attrName>ppt_y</p:attrName>
                                        </p:attrNameLst>
                                      </p:cBhvr>
                                      <p:tavLst>
                                        <p:tav tm="0">
                                          <p:val>
                                            <p:strVal val="ppt_y"/>
                                          </p:val>
                                        </p:tav>
                                        <p:tav tm="100000">
                                          <p:val>
                                            <p:strVal val="ppt_y+.1"/>
                                          </p:val>
                                        </p:tav>
                                      </p:tavLst>
                                    </p:anim>
                                    <p:set>
                                      <p:cBhvr>
                                        <p:cTn id="9" dur="1" fill="hold">
                                          <p:stCondLst>
                                            <p:cond delay="999"/>
                                          </p:stCondLst>
                                        </p:cTn>
                                        <p:tgtEl>
                                          <p:spTgt spid="5"/>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6"/>
                                        </p:tgtEl>
                                      </p:cBhvr>
                                    </p:animEffect>
                                    <p:anim calcmode="lin" valueType="num">
                                      <p:cBhvr>
                                        <p:cTn id="14" dur="1000"/>
                                        <p:tgtEl>
                                          <p:spTgt spid="6"/>
                                        </p:tgtEl>
                                        <p:attrNameLst>
                                          <p:attrName>ppt_x</p:attrName>
                                        </p:attrNameLst>
                                      </p:cBhvr>
                                      <p:tavLst>
                                        <p:tav tm="0">
                                          <p:val>
                                            <p:strVal val="ppt_x"/>
                                          </p:val>
                                        </p:tav>
                                        <p:tav tm="100000">
                                          <p:val>
                                            <p:strVal val="ppt_x"/>
                                          </p:val>
                                        </p:tav>
                                      </p:tavLst>
                                    </p:anim>
                                    <p:anim calcmode="lin" valueType="num">
                                      <p:cBhvr>
                                        <p:cTn id="15" dur="1000"/>
                                        <p:tgtEl>
                                          <p:spTgt spid="6"/>
                                        </p:tgtEl>
                                        <p:attrNameLst>
                                          <p:attrName>ppt_y</p:attrName>
                                        </p:attrNameLst>
                                      </p:cBhvr>
                                      <p:tavLst>
                                        <p:tav tm="0">
                                          <p:val>
                                            <p:strVal val="ppt_y"/>
                                          </p:val>
                                        </p:tav>
                                        <p:tav tm="100000">
                                          <p:val>
                                            <p:strVal val="ppt_y+.1"/>
                                          </p:val>
                                        </p:tav>
                                      </p:tavLst>
                                    </p:anim>
                                    <p:set>
                                      <p:cBhvr>
                                        <p:cTn id="16" dur="1" fill="hold">
                                          <p:stCondLst>
                                            <p:cond delay="999"/>
                                          </p:stCondLst>
                                        </p:cTn>
                                        <p:tgtEl>
                                          <p:spTgt spid="6"/>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42" presetClass="exit" presetSubtype="0" fill="hold" grpId="0" nodeType="clickEffect">
                                  <p:stCondLst>
                                    <p:cond delay="0"/>
                                  </p:stCondLst>
                                  <p:childTnLst>
                                    <p:animEffect transition="out" filter="fade">
                                      <p:cBhvr>
                                        <p:cTn id="20" dur="1000"/>
                                        <p:tgtEl>
                                          <p:spTgt spid="7"/>
                                        </p:tgtEl>
                                      </p:cBhvr>
                                    </p:animEffect>
                                    <p:anim calcmode="lin" valueType="num">
                                      <p:cBhvr>
                                        <p:cTn id="21" dur="1000"/>
                                        <p:tgtEl>
                                          <p:spTgt spid="7"/>
                                        </p:tgtEl>
                                        <p:attrNameLst>
                                          <p:attrName>ppt_x</p:attrName>
                                        </p:attrNameLst>
                                      </p:cBhvr>
                                      <p:tavLst>
                                        <p:tav tm="0">
                                          <p:val>
                                            <p:strVal val="ppt_x"/>
                                          </p:val>
                                        </p:tav>
                                        <p:tav tm="100000">
                                          <p:val>
                                            <p:strVal val="ppt_x"/>
                                          </p:val>
                                        </p:tav>
                                      </p:tavLst>
                                    </p:anim>
                                    <p:anim calcmode="lin" valueType="num">
                                      <p:cBhvr>
                                        <p:cTn id="22" dur="1000"/>
                                        <p:tgtEl>
                                          <p:spTgt spid="7"/>
                                        </p:tgtEl>
                                        <p:attrNameLst>
                                          <p:attrName>ppt_y</p:attrName>
                                        </p:attrNameLst>
                                      </p:cBhvr>
                                      <p:tavLst>
                                        <p:tav tm="0">
                                          <p:val>
                                            <p:strVal val="ppt_y"/>
                                          </p:val>
                                        </p:tav>
                                        <p:tav tm="100000">
                                          <p:val>
                                            <p:strVal val="ppt_y+.1"/>
                                          </p:val>
                                        </p:tav>
                                      </p:tavLst>
                                    </p:anim>
                                    <p:set>
                                      <p:cBhvr>
                                        <p:cTn id="23" dur="1" fill="hold">
                                          <p:stCondLst>
                                            <p:cond delay="999"/>
                                          </p:stCondLst>
                                        </p:cTn>
                                        <p:tgtEl>
                                          <p:spTgt spid="7"/>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42" presetClass="exit" presetSubtype="0" fill="hold" grpId="0" nodeType="clickEffect">
                                  <p:stCondLst>
                                    <p:cond delay="0"/>
                                  </p:stCondLst>
                                  <p:childTnLst>
                                    <p:animEffect transition="out" filter="fade">
                                      <p:cBhvr>
                                        <p:cTn id="27" dur="1000"/>
                                        <p:tgtEl>
                                          <p:spTgt spid="8"/>
                                        </p:tgtEl>
                                      </p:cBhvr>
                                    </p:animEffect>
                                    <p:anim calcmode="lin" valueType="num">
                                      <p:cBhvr>
                                        <p:cTn id="28" dur="1000"/>
                                        <p:tgtEl>
                                          <p:spTgt spid="8"/>
                                        </p:tgtEl>
                                        <p:attrNameLst>
                                          <p:attrName>ppt_x</p:attrName>
                                        </p:attrNameLst>
                                      </p:cBhvr>
                                      <p:tavLst>
                                        <p:tav tm="0">
                                          <p:val>
                                            <p:strVal val="ppt_x"/>
                                          </p:val>
                                        </p:tav>
                                        <p:tav tm="100000">
                                          <p:val>
                                            <p:strVal val="ppt_x"/>
                                          </p:val>
                                        </p:tav>
                                      </p:tavLst>
                                    </p:anim>
                                    <p:anim calcmode="lin" valueType="num">
                                      <p:cBhvr>
                                        <p:cTn id="29" dur="1000"/>
                                        <p:tgtEl>
                                          <p:spTgt spid="8"/>
                                        </p:tgtEl>
                                        <p:attrNameLst>
                                          <p:attrName>ppt_y</p:attrName>
                                        </p:attrNameLst>
                                      </p:cBhvr>
                                      <p:tavLst>
                                        <p:tav tm="0">
                                          <p:val>
                                            <p:strVal val="ppt_y"/>
                                          </p:val>
                                        </p:tav>
                                        <p:tav tm="100000">
                                          <p:val>
                                            <p:strVal val="ppt_y+.1"/>
                                          </p:val>
                                        </p:tav>
                                      </p:tavLst>
                                    </p:anim>
                                    <p:set>
                                      <p:cBhvr>
                                        <p:cTn id="30" dur="1" fill="hold">
                                          <p:stCondLst>
                                            <p:cond delay="999"/>
                                          </p:stCondLst>
                                        </p:cTn>
                                        <p:tgtEl>
                                          <p:spTgt spid="8"/>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9"/>
                                        </p:tgtEl>
                                      </p:cBhvr>
                                    </p:animEffect>
                                    <p:anim calcmode="lin" valueType="num">
                                      <p:cBhvr>
                                        <p:cTn id="35" dur="1000"/>
                                        <p:tgtEl>
                                          <p:spTgt spid="9"/>
                                        </p:tgtEl>
                                        <p:attrNameLst>
                                          <p:attrName>ppt_x</p:attrName>
                                        </p:attrNameLst>
                                      </p:cBhvr>
                                      <p:tavLst>
                                        <p:tav tm="0">
                                          <p:val>
                                            <p:strVal val="ppt_x"/>
                                          </p:val>
                                        </p:tav>
                                        <p:tav tm="100000">
                                          <p:val>
                                            <p:strVal val="ppt_x"/>
                                          </p:val>
                                        </p:tav>
                                      </p:tavLst>
                                    </p:anim>
                                    <p:anim calcmode="lin" valueType="num">
                                      <p:cBhvr>
                                        <p:cTn id="36" dur="1000"/>
                                        <p:tgtEl>
                                          <p:spTgt spid="9"/>
                                        </p:tgtEl>
                                        <p:attrNameLst>
                                          <p:attrName>ppt_y</p:attrName>
                                        </p:attrNameLst>
                                      </p:cBhvr>
                                      <p:tavLst>
                                        <p:tav tm="0">
                                          <p:val>
                                            <p:strVal val="ppt_y"/>
                                          </p:val>
                                        </p:tav>
                                        <p:tav tm="100000">
                                          <p:val>
                                            <p:strVal val="ppt_y+.1"/>
                                          </p:val>
                                        </p:tav>
                                      </p:tavLst>
                                    </p:anim>
                                    <p:set>
                                      <p:cBhvr>
                                        <p:cTn id="37" dur="1" fill="hold">
                                          <p:stCondLst>
                                            <p:cond delay="999"/>
                                          </p:stCondLst>
                                        </p:cTn>
                                        <p:tgtEl>
                                          <p:spTgt spid="9"/>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2" presetClass="exit" presetSubtype="0" fill="hold" grpId="0" nodeType="clickEffect">
                                  <p:stCondLst>
                                    <p:cond delay="0"/>
                                  </p:stCondLst>
                                  <p:childTnLst>
                                    <p:animEffect transition="out" filter="fade">
                                      <p:cBhvr>
                                        <p:cTn id="41" dur="1000"/>
                                        <p:tgtEl>
                                          <p:spTgt spid="10"/>
                                        </p:tgtEl>
                                      </p:cBhvr>
                                    </p:animEffect>
                                    <p:anim calcmode="lin" valueType="num">
                                      <p:cBhvr>
                                        <p:cTn id="42" dur="1000"/>
                                        <p:tgtEl>
                                          <p:spTgt spid="10"/>
                                        </p:tgtEl>
                                        <p:attrNameLst>
                                          <p:attrName>ppt_x</p:attrName>
                                        </p:attrNameLst>
                                      </p:cBhvr>
                                      <p:tavLst>
                                        <p:tav tm="0">
                                          <p:val>
                                            <p:strVal val="ppt_x"/>
                                          </p:val>
                                        </p:tav>
                                        <p:tav tm="100000">
                                          <p:val>
                                            <p:strVal val="ppt_x"/>
                                          </p:val>
                                        </p:tav>
                                      </p:tavLst>
                                    </p:anim>
                                    <p:anim calcmode="lin" valueType="num">
                                      <p:cBhvr>
                                        <p:cTn id="43" dur="1000"/>
                                        <p:tgtEl>
                                          <p:spTgt spid="10"/>
                                        </p:tgtEl>
                                        <p:attrNameLst>
                                          <p:attrName>ppt_y</p:attrName>
                                        </p:attrNameLst>
                                      </p:cBhvr>
                                      <p:tavLst>
                                        <p:tav tm="0">
                                          <p:val>
                                            <p:strVal val="ppt_y"/>
                                          </p:val>
                                        </p:tav>
                                        <p:tav tm="100000">
                                          <p:val>
                                            <p:strVal val="ppt_y+.1"/>
                                          </p:val>
                                        </p:tav>
                                      </p:tavLst>
                                    </p:anim>
                                    <p:set>
                                      <p:cBhvr>
                                        <p:cTn id="44" dur="1" fill="hold">
                                          <p:stCondLst>
                                            <p:cond delay="99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497103"/>
          </a:xfrm>
        </p:spPr>
        <p:txBody>
          <a:bodyPr>
            <a:noAutofit/>
          </a:bodyPr>
          <a:lstStyle/>
          <a:p>
            <a:r>
              <a:rPr lang="en-US" sz="3600" b="1" dirty="0" smtClean="0"/>
              <a:t>Example 2: </a:t>
            </a:r>
            <a:r>
              <a:rPr lang="en-US" sz="3600" b="1" i="1" dirty="0" smtClean="0"/>
              <a:t>Education - </a:t>
            </a:r>
            <a:r>
              <a:rPr lang="en-US" sz="3600" dirty="0" smtClean="0"/>
              <a:t>The table shows students by gender at two-and four-year colleges, and graduate schools in 2005. You pick a student at random. </a:t>
            </a:r>
            <a:endParaRPr lang="en-US" sz="3600" b="1" dirty="0"/>
          </a:p>
        </p:txBody>
      </p:sp>
      <p:sp>
        <p:nvSpPr>
          <p:cNvPr id="4" name="Content Placeholder 3"/>
          <p:cNvSpPr>
            <a:spLocks noGrp="1"/>
          </p:cNvSpPr>
          <p:nvPr>
            <p:ph sz="half" idx="1"/>
          </p:nvPr>
        </p:nvSpPr>
        <p:spPr>
          <a:xfrm>
            <a:off x="-20083" y="2455131"/>
            <a:ext cx="6930190" cy="3633047"/>
          </a:xfrm>
        </p:spPr>
        <p:txBody>
          <a:bodyPr>
            <a:noAutofit/>
          </a:bodyPr>
          <a:lstStyle/>
          <a:p>
            <a:r>
              <a:rPr lang="en-US" sz="3100" dirty="0" smtClean="0"/>
              <a:t>What is P(female | graduate school)?</a:t>
            </a:r>
          </a:p>
          <a:p>
            <a:pPr marL="0" indent="0">
              <a:buNone/>
            </a:pPr>
            <a:endParaRPr lang="en-US" sz="3100" dirty="0" smtClean="0"/>
          </a:p>
          <a:p>
            <a:endParaRPr lang="en-US" sz="3100" dirty="0" smtClean="0"/>
          </a:p>
          <a:p>
            <a:endParaRPr lang="en-US" sz="3100" dirty="0" smtClean="0"/>
          </a:p>
          <a:p>
            <a:r>
              <a:rPr lang="en-US" sz="3100" dirty="0" smtClean="0"/>
              <a:t>What is P(four-year | male)?</a:t>
            </a:r>
            <a:endParaRPr lang="en-US" sz="3100" dirty="0"/>
          </a:p>
        </p:txBody>
      </p:sp>
      <p:graphicFrame>
        <p:nvGraphicFramePr>
          <p:cNvPr id="6" name="Content Placeholder 5"/>
          <p:cNvGraphicFramePr>
            <a:graphicFrameLocks noGrp="1"/>
          </p:cNvGraphicFramePr>
          <p:nvPr>
            <p:ph sz="half" idx="2"/>
            <p:extLst>
              <p:ext uri="{D42A27DB-BD31-4B8C-83A1-F6EECF244321}">
                <p14:modId xmlns="" xmlns:p14="http://schemas.microsoft.com/office/powerpoint/2010/main" val="4173402549"/>
              </p:ext>
            </p:extLst>
          </p:nvPr>
        </p:nvGraphicFramePr>
        <p:xfrm>
          <a:off x="6393998" y="995664"/>
          <a:ext cx="4876800" cy="3352800"/>
        </p:xfrm>
        <a:graphic>
          <a:graphicData uri="http://schemas.openxmlformats.org/drawingml/2006/table">
            <a:tbl>
              <a:tblPr firstRow="1" bandRow="1">
                <a:tableStyleId>{5C22544A-7EE6-4342-B048-85BDC9FD1C3A}</a:tableStyleId>
              </a:tblPr>
              <a:tblGrid>
                <a:gridCol w="1828800"/>
                <a:gridCol w="1412457"/>
                <a:gridCol w="1635543"/>
              </a:tblGrid>
              <a:tr h="370840">
                <a:tc>
                  <a:txBody>
                    <a:bodyPr/>
                    <a:lstStyle/>
                    <a:p>
                      <a:pPr algn="ctr"/>
                      <a:endParaRPr lang="en-US" sz="2800" dirty="0"/>
                    </a:p>
                  </a:txBody>
                  <a:tcPr anchor="ctr"/>
                </a:tc>
                <a:tc>
                  <a:txBody>
                    <a:bodyPr/>
                    <a:lstStyle/>
                    <a:p>
                      <a:pPr algn="ctr"/>
                      <a:r>
                        <a:rPr lang="en-US" sz="2800" dirty="0" smtClean="0"/>
                        <a:t>Males</a:t>
                      </a:r>
                    </a:p>
                  </a:txBody>
                  <a:tcPr anchor="ctr"/>
                </a:tc>
                <a:tc>
                  <a:txBody>
                    <a:bodyPr/>
                    <a:lstStyle/>
                    <a:p>
                      <a:pPr algn="ctr"/>
                      <a:r>
                        <a:rPr lang="en-US" sz="2800" dirty="0" smtClean="0"/>
                        <a:t>Females</a:t>
                      </a:r>
                    </a:p>
                  </a:txBody>
                  <a:tcPr anchor="ctr"/>
                </a:tc>
              </a:tr>
              <a:tr h="370840">
                <a:tc>
                  <a:txBody>
                    <a:bodyPr/>
                    <a:lstStyle/>
                    <a:p>
                      <a:pPr algn="ctr"/>
                      <a:r>
                        <a:rPr lang="en-US" sz="2800" b="1" dirty="0" smtClean="0"/>
                        <a:t>Two-year colleges</a:t>
                      </a:r>
                      <a:endParaRPr lang="en-US" sz="2800" b="1" dirty="0"/>
                    </a:p>
                  </a:txBody>
                  <a:tcPr anchor="ctr"/>
                </a:tc>
                <a:tc>
                  <a:txBody>
                    <a:bodyPr/>
                    <a:lstStyle/>
                    <a:p>
                      <a:pPr algn="ctr"/>
                      <a:r>
                        <a:rPr lang="en-US" sz="2800" dirty="0" smtClean="0"/>
                        <a:t>1866</a:t>
                      </a:r>
                      <a:endParaRPr lang="en-US" sz="2800" dirty="0"/>
                    </a:p>
                  </a:txBody>
                  <a:tcPr anchor="ctr"/>
                </a:tc>
                <a:tc>
                  <a:txBody>
                    <a:bodyPr/>
                    <a:lstStyle/>
                    <a:p>
                      <a:pPr algn="ctr"/>
                      <a:r>
                        <a:rPr lang="en-US" sz="2800" dirty="0" smtClean="0"/>
                        <a:t>2462</a:t>
                      </a:r>
                      <a:endParaRPr lang="en-US" sz="2800" dirty="0"/>
                    </a:p>
                  </a:txBody>
                  <a:tcPr anchor="ctr"/>
                </a:tc>
              </a:tr>
              <a:tr h="370840">
                <a:tc>
                  <a:txBody>
                    <a:bodyPr/>
                    <a:lstStyle/>
                    <a:p>
                      <a:pPr algn="ctr"/>
                      <a:r>
                        <a:rPr lang="en-US" sz="2800" b="1" dirty="0" smtClean="0"/>
                        <a:t>Four-year colleges</a:t>
                      </a:r>
                      <a:endParaRPr lang="en-US" sz="2800" b="1" dirty="0"/>
                    </a:p>
                  </a:txBody>
                  <a:tcPr anchor="ctr"/>
                </a:tc>
                <a:tc>
                  <a:txBody>
                    <a:bodyPr/>
                    <a:lstStyle/>
                    <a:p>
                      <a:pPr algn="ctr"/>
                      <a:r>
                        <a:rPr lang="en-US" sz="2800" dirty="0" smtClean="0"/>
                        <a:t>4324</a:t>
                      </a:r>
                      <a:endParaRPr lang="en-US" sz="2800" dirty="0"/>
                    </a:p>
                  </a:txBody>
                  <a:tcPr anchor="ctr"/>
                </a:tc>
                <a:tc>
                  <a:txBody>
                    <a:bodyPr/>
                    <a:lstStyle/>
                    <a:p>
                      <a:pPr algn="ctr"/>
                      <a:r>
                        <a:rPr lang="en-US" sz="2800" dirty="0" smtClean="0"/>
                        <a:t>5517</a:t>
                      </a:r>
                      <a:endParaRPr lang="en-US" sz="2800" dirty="0"/>
                    </a:p>
                  </a:txBody>
                  <a:tcPr anchor="ctr"/>
                </a:tc>
              </a:tr>
              <a:tr h="370840">
                <a:tc>
                  <a:txBody>
                    <a:bodyPr/>
                    <a:lstStyle/>
                    <a:p>
                      <a:pPr algn="ctr"/>
                      <a:r>
                        <a:rPr lang="en-US" sz="2800" b="1" dirty="0" smtClean="0"/>
                        <a:t>Graduate schools</a:t>
                      </a:r>
                      <a:endParaRPr lang="en-US" sz="2800" b="1" dirty="0"/>
                    </a:p>
                  </a:txBody>
                  <a:tcPr anchor="ctr"/>
                </a:tc>
                <a:tc>
                  <a:txBody>
                    <a:bodyPr/>
                    <a:lstStyle/>
                    <a:p>
                      <a:pPr algn="ctr"/>
                      <a:r>
                        <a:rPr lang="en-US" sz="2800" dirty="0" smtClean="0"/>
                        <a:t>1349</a:t>
                      </a:r>
                      <a:endParaRPr lang="en-US" sz="2800" dirty="0"/>
                    </a:p>
                  </a:txBody>
                  <a:tcPr anchor="ctr"/>
                </a:tc>
                <a:tc>
                  <a:txBody>
                    <a:bodyPr/>
                    <a:lstStyle/>
                    <a:p>
                      <a:pPr algn="ctr"/>
                      <a:r>
                        <a:rPr lang="en-US" sz="2800" dirty="0" smtClean="0"/>
                        <a:t>1954</a:t>
                      </a:r>
                      <a:endParaRPr lang="en-US" sz="2800" dirty="0"/>
                    </a:p>
                  </a:txBody>
                  <a:tcPr anchor="ctr"/>
                </a:tc>
              </a:tr>
            </a:tbl>
          </a:graphicData>
        </a:graphic>
      </p:graphicFrame>
      <mc:AlternateContent xmlns:mc="http://schemas.openxmlformats.org/markup-compatibility/2006">
        <mc:Choice xmlns="" xmlns:a14="http://schemas.microsoft.com/office/drawing/2010/main" Requires="a14">
          <p:sp>
            <p:nvSpPr>
              <p:cNvPr id="7" name="TextBox 6"/>
              <p:cNvSpPr txBox="1"/>
              <p:nvPr/>
            </p:nvSpPr>
            <p:spPr>
              <a:xfrm>
                <a:off x="1053850" y="3790219"/>
                <a:ext cx="876843" cy="81823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800" i="1" smtClean="0">
                              <a:solidFill>
                                <a:srgbClr val="00B050"/>
                              </a:solidFill>
                              <a:latin typeface="Cambria Math" panose="02040503050406030204" pitchFamily="18" charset="0"/>
                            </a:rPr>
                          </m:ctrlPr>
                        </m:fPr>
                        <m:num>
                          <m:r>
                            <a:rPr lang="en-US" sz="2800" b="0" i="1" smtClean="0">
                              <a:solidFill>
                                <a:srgbClr val="00B050"/>
                              </a:solidFill>
                              <a:latin typeface="Cambria Math" panose="02040503050406030204" pitchFamily="18" charset="0"/>
                            </a:rPr>
                            <m:t>1954</m:t>
                          </m:r>
                        </m:num>
                        <m:den>
                          <m:r>
                            <a:rPr lang="en-US" sz="2800" b="0" i="1" smtClean="0">
                              <a:solidFill>
                                <a:srgbClr val="00B050"/>
                              </a:solidFill>
                              <a:latin typeface="Cambria Math" panose="02040503050406030204" pitchFamily="18" charset="0"/>
                            </a:rPr>
                            <m:t>3303</m:t>
                          </m:r>
                        </m:den>
                      </m:f>
                    </m:oMath>
                  </m:oMathPara>
                </a14:m>
                <a:endParaRPr lang="en-US" sz="2800" dirty="0">
                  <a:solidFill>
                    <a:srgbClr val="00B050"/>
                  </a:solidFill>
                </a:endParaRPr>
              </a:p>
            </p:txBody>
          </p:sp>
        </mc:Choice>
        <mc:Fallback>
          <p:sp>
            <p:nvSpPr>
              <p:cNvPr id="7" name="TextBox 6"/>
              <p:cNvSpPr txBox="1">
                <a:spLocks noRot="1" noChangeAspect="1" noMove="1" noResize="1" noEditPoints="1" noAdjustHandles="1" noChangeArrowheads="1" noChangeShapeType="1" noTextEdit="1"/>
              </p:cNvSpPr>
              <p:nvPr/>
            </p:nvSpPr>
            <p:spPr>
              <a:xfrm>
                <a:off x="1053850" y="3790219"/>
                <a:ext cx="876843" cy="818237"/>
              </a:xfrm>
              <a:prstGeom prst="rect">
                <a:avLst/>
              </a:prstGeom>
              <a:blipFill rotWithShape="0">
                <a:blip r:embed="rId3" cstate="print"/>
                <a:stretch>
                  <a:fillRect/>
                </a:stretch>
              </a:blipFill>
            </p:spPr>
            <p:txBody>
              <a:bodyPr/>
              <a:lstStyle/>
              <a:p>
                <a:r>
                  <a:rPr lang="en-US">
                    <a:noFill/>
                  </a:rPr>
                  <a:t> </a:t>
                </a:r>
              </a:p>
            </p:txBody>
          </p:sp>
        </mc:Fallback>
      </mc:AlternateContent>
      <p:sp>
        <p:nvSpPr>
          <p:cNvPr id="8" name="TextBox 7"/>
          <p:cNvSpPr txBox="1"/>
          <p:nvPr/>
        </p:nvSpPr>
        <p:spPr>
          <a:xfrm>
            <a:off x="1971489" y="3865580"/>
            <a:ext cx="2630907" cy="646331"/>
          </a:xfrm>
          <a:prstGeom prst="rect">
            <a:avLst/>
          </a:prstGeom>
          <a:noFill/>
        </p:spPr>
        <p:txBody>
          <a:bodyPr wrap="square" rtlCol="0">
            <a:spAutoFit/>
          </a:bodyPr>
          <a:lstStyle/>
          <a:p>
            <a:r>
              <a:rPr lang="en-US" sz="3600" dirty="0" smtClean="0">
                <a:solidFill>
                  <a:srgbClr val="00B050"/>
                </a:solidFill>
              </a:rPr>
              <a:t>= .59 = 59%</a:t>
            </a:r>
            <a:endParaRPr lang="en-US" sz="3600" dirty="0">
              <a:solidFill>
                <a:srgbClr val="00B050"/>
              </a:solidFill>
            </a:endParaRPr>
          </a:p>
        </p:txBody>
      </p:sp>
      <mc:AlternateContent xmlns:mc="http://schemas.openxmlformats.org/markup-compatibility/2006">
        <mc:Choice xmlns="" xmlns:a14="http://schemas.microsoft.com/office/drawing/2010/main" Requires="a14">
          <p:sp>
            <p:nvSpPr>
              <p:cNvPr id="9" name="Rectangle 8"/>
              <p:cNvSpPr/>
              <p:nvPr/>
            </p:nvSpPr>
            <p:spPr>
              <a:xfrm>
                <a:off x="1399939" y="5834059"/>
                <a:ext cx="1061508" cy="901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US" sz="2800" i="1" smtClean="0">
                              <a:solidFill>
                                <a:srgbClr val="00B050"/>
                              </a:solidFill>
                              <a:latin typeface="Cambria Math" panose="02040503050406030204" pitchFamily="18" charset="0"/>
                            </a:rPr>
                          </m:ctrlPr>
                        </m:fPr>
                        <m:num>
                          <m:r>
                            <a:rPr lang="en-US" sz="2800" b="0" i="1" smtClean="0">
                              <a:solidFill>
                                <a:srgbClr val="00B050"/>
                              </a:solidFill>
                              <a:latin typeface="Cambria Math" panose="02040503050406030204" pitchFamily="18" charset="0"/>
                            </a:rPr>
                            <m:t>4324</m:t>
                          </m:r>
                        </m:num>
                        <m:den>
                          <m:r>
                            <a:rPr lang="en-US" sz="2800" b="0" i="1" smtClean="0">
                              <a:solidFill>
                                <a:srgbClr val="00B050"/>
                              </a:solidFill>
                              <a:latin typeface="Cambria Math" panose="02040503050406030204" pitchFamily="18" charset="0"/>
                            </a:rPr>
                            <m:t>7539</m:t>
                          </m:r>
                        </m:den>
                      </m:f>
                    </m:oMath>
                  </m:oMathPara>
                </a14:m>
                <a:endParaRPr lang="en-US" sz="2800" dirty="0">
                  <a:solidFill>
                    <a:srgbClr val="00B050"/>
                  </a:solidFill>
                </a:endParaRPr>
              </a:p>
            </p:txBody>
          </p:sp>
        </mc:Choice>
        <mc:Fallback>
          <p:sp>
            <p:nvSpPr>
              <p:cNvPr id="9" name="Rectangle 8"/>
              <p:cNvSpPr>
                <a:spLocks noRot="1" noChangeAspect="1" noMove="1" noResize="1" noEditPoints="1" noAdjustHandles="1" noChangeArrowheads="1" noChangeShapeType="1" noTextEdit="1"/>
              </p:cNvSpPr>
              <p:nvPr/>
            </p:nvSpPr>
            <p:spPr>
              <a:xfrm>
                <a:off x="1399939" y="5834059"/>
                <a:ext cx="1061508" cy="901785"/>
              </a:xfrm>
              <a:prstGeom prst="rect">
                <a:avLst/>
              </a:prstGeom>
              <a:blipFill rotWithShape="0">
                <a:blip r:embed="rId4" cstate="print"/>
                <a:stretch>
                  <a:fillRect/>
                </a:stretch>
              </a:blipFill>
            </p:spPr>
            <p:txBody>
              <a:bodyPr/>
              <a:lstStyle/>
              <a:p>
                <a:r>
                  <a:rPr lang="en-US">
                    <a:noFill/>
                  </a:rPr>
                  <a:t> </a:t>
                </a:r>
              </a:p>
            </p:txBody>
          </p:sp>
        </mc:Fallback>
      </mc:AlternateContent>
      <p:sp>
        <p:nvSpPr>
          <p:cNvPr id="10" name="Rectangle 9"/>
          <p:cNvSpPr/>
          <p:nvPr/>
        </p:nvSpPr>
        <p:spPr>
          <a:xfrm>
            <a:off x="2485723" y="5971273"/>
            <a:ext cx="2444900" cy="646331"/>
          </a:xfrm>
          <a:prstGeom prst="rect">
            <a:avLst/>
          </a:prstGeom>
        </p:spPr>
        <p:txBody>
          <a:bodyPr wrap="none">
            <a:spAutoFit/>
          </a:bodyPr>
          <a:lstStyle/>
          <a:p>
            <a:r>
              <a:rPr lang="en-US" sz="3600" dirty="0">
                <a:solidFill>
                  <a:srgbClr val="00B050"/>
                </a:solidFill>
              </a:rPr>
              <a:t>= .</a:t>
            </a:r>
            <a:r>
              <a:rPr lang="en-US" sz="3600" dirty="0" smtClean="0">
                <a:solidFill>
                  <a:srgbClr val="00B050"/>
                </a:solidFill>
              </a:rPr>
              <a:t>57 </a:t>
            </a:r>
            <a:r>
              <a:rPr lang="en-US" sz="3600" dirty="0">
                <a:solidFill>
                  <a:srgbClr val="00B050"/>
                </a:solidFill>
              </a:rPr>
              <a:t>= </a:t>
            </a:r>
            <a:r>
              <a:rPr lang="en-US" sz="3600" dirty="0" smtClean="0">
                <a:solidFill>
                  <a:srgbClr val="00B050"/>
                </a:solidFill>
              </a:rPr>
              <a:t>57%</a:t>
            </a:r>
            <a:endParaRPr lang="en-US" sz="3600" dirty="0">
              <a:solidFill>
                <a:srgbClr val="00B050"/>
              </a:solidFill>
            </a:endParaRPr>
          </a:p>
        </p:txBody>
      </p:sp>
      <p:sp>
        <p:nvSpPr>
          <p:cNvPr id="3" name="TextBox 2"/>
          <p:cNvSpPr txBox="1"/>
          <p:nvPr/>
        </p:nvSpPr>
        <p:spPr>
          <a:xfrm>
            <a:off x="0" y="1393998"/>
            <a:ext cx="6652661" cy="523220"/>
          </a:xfrm>
          <a:prstGeom prst="rect">
            <a:avLst/>
          </a:prstGeom>
          <a:noFill/>
        </p:spPr>
        <p:txBody>
          <a:bodyPr wrap="square" rtlCol="0">
            <a:spAutoFit/>
          </a:bodyPr>
          <a:lstStyle/>
          <a:p>
            <a:r>
              <a:rPr lang="en-US" sz="2800" u="sng" dirty="0" smtClean="0">
                <a:solidFill>
                  <a:schemeClr val="tx2"/>
                </a:solidFill>
              </a:rPr>
              <a:t>First, let’s calculate all the totals!</a:t>
            </a:r>
            <a:endParaRPr lang="en-US" sz="2800" dirty="0" smtClean="0">
              <a:solidFill>
                <a:schemeClr val="tx2"/>
              </a:solidFill>
            </a:endParaRPr>
          </a:p>
        </p:txBody>
      </p:sp>
      <p:sp>
        <p:nvSpPr>
          <p:cNvPr id="5" name="TextBox 4"/>
          <p:cNvSpPr txBox="1"/>
          <p:nvPr/>
        </p:nvSpPr>
        <p:spPr>
          <a:xfrm>
            <a:off x="11277600" y="1824885"/>
            <a:ext cx="914400" cy="2246769"/>
          </a:xfrm>
          <a:prstGeom prst="rect">
            <a:avLst/>
          </a:prstGeom>
          <a:noFill/>
        </p:spPr>
        <p:txBody>
          <a:bodyPr wrap="square" rtlCol="0">
            <a:spAutoFit/>
          </a:bodyPr>
          <a:lstStyle/>
          <a:p>
            <a:r>
              <a:rPr lang="en-US" sz="2800" dirty="0" smtClean="0"/>
              <a:t>4328</a:t>
            </a:r>
          </a:p>
          <a:p>
            <a:endParaRPr lang="en-US" sz="2800" dirty="0"/>
          </a:p>
          <a:p>
            <a:r>
              <a:rPr lang="en-US" sz="2800" dirty="0" smtClean="0"/>
              <a:t>9841</a:t>
            </a:r>
          </a:p>
          <a:p>
            <a:endParaRPr lang="en-US" sz="2800" dirty="0"/>
          </a:p>
          <a:p>
            <a:r>
              <a:rPr lang="en-US" sz="2800" dirty="0" smtClean="0"/>
              <a:t>3303</a:t>
            </a:r>
            <a:endParaRPr lang="en-US" sz="2800" dirty="0"/>
          </a:p>
        </p:txBody>
      </p:sp>
      <p:sp>
        <p:nvSpPr>
          <p:cNvPr id="11" name="TextBox 10"/>
          <p:cNvSpPr txBox="1"/>
          <p:nvPr/>
        </p:nvSpPr>
        <p:spPr>
          <a:xfrm>
            <a:off x="8458200" y="4362294"/>
            <a:ext cx="2819400" cy="523220"/>
          </a:xfrm>
          <a:prstGeom prst="rect">
            <a:avLst/>
          </a:prstGeom>
          <a:noFill/>
        </p:spPr>
        <p:txBody>
          <a:bodyPr wrap="square" rtlCol="0">
            <a:spAutoFit/>
          </a:bodyPr>
          <a:lstStyle/>
          <a:p>
            <a:r>
              <a:rPr lang="en-US" sz="2800" dirty="0" smtClean="0"/>
              <a:t>7539          9933</a:t>
            </a:r>
            <a:endParaRPr lang="en-US" sz="2800" dirty="0"/>
          </a:p>
        </p:txBody>
      </p:sp>
      <p:sp>
        <p:nvSpPr>
          <p:cNvPr id="14" name="Rectangle 13"/>
          <p:cNvSpPr/>
          <p:nvPr/>
        </p:nvSpPr>
        <p:spPr>
          <a:xfrm>
            <a:off x="11277600" y="1770594"/>
            <a:ext cx="914400" cy="5611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11277600" y="2640561"/>
            <a:ext cx="914400" cy="56112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0" y="1866021"/>
            <a:ext cx="6652661" cy="523220"/>
          </a:xfrm>
          <a:prstGeom prst="rect">
            <a:avLst/>
          </a:prstGeom>
          <a:noFill/>
        </p:spPr>
        <p:txBody>
          <a:bodyPr wrap="square" rtlCol="0">
            <a:spAutoFit/>
          </a:bodyPr>
          <a:lstStyle/>
          <a:p>
            <a:r>
              <a:rPr lang="en-US" sz="2800" dirty="0" smtClean="0">
                <a:solidFill>
                  <a:schemeClr val="tx2"/>
                </a:solidFill>
              </a:rPr>
              <a:t>Total Males: 1866 + 4324 + 1349 =</a:t>
            </a:r>
          </a:p>
        </p:txBody>
      </p:sp>
      <p:sp>
        <p:nvSpPr>
          <p:cNvPr id="18" name="TextBox 17"/>
          <p:cNvSpPr txBox="1"/>
          <p:nvPr/>
        </p:nvSpPr>
        <p:spPr>
          <a:xfrm>
            <a:off x="-1" y="1855162"/>
            <a:ext cx="6652661" cy="523220"/>
          </a:xfrm>
          <a:prstGeom prst="rect">
            <a:avLst/>
          </a:prstGeom>
          <a:noFill/>
        </p:spPr>
        <p:txBody>
          <a:bodyPr wrap="square" rtlCol="0">
            <a:spAutoFit/>
          </a:bodyPr>
          <a:lstStyle/>
          <a:p>
            <a:r>
              <a:rPr lang="en-US" sz="2800" dirty="0" smtClean="0">
                <a:solidFill>
                  <a:schemeClr val="tx2"/>
                </a:solidFill>
              </a:rPr>
              <a:t>Total Females: 2462 + 5517 + 1954 =</a:t>
            </a:r>
          </a:p>
        </p:txBody>
      </p:sp>
      <p:sp>
        <p:nvSpPr>
          <p:cNvPr id="19" name="TextBox 18"/>
          <p:cNvSpPr txBox="1"/>
          <p:nvPr/>
        </p:nvSpPr>
        <p:spPr>
          <a:xfrm>
            <a:off x="-20083" y="1876480"/>
            <a:ext cx="6652661" cy="523220"/>
          </a:xfrm>
          <a:prstGeom prst="rect">
            <a:avLst/>
          </a:prstGeom>
          <a:noFill/>
        </p:spPr>
        <p:txBody>
          <a:bodyPr wrap="square" rtlCol="0">
            <a:spAutoFit/>
          </a:bodyPr>
          <a:lstStyle/>
          <a:p>
            <a:r>
              <a:rPr lang="en-US" sz="2800" dirty="0" smtClean="0">
                <a:solidFill>
                  <a:schemeClr val="tx2"/>
                </a:solidFill>
              </a:rPr>
              <a:t>Total Two-Year Colleges: 1866 + 2462 =</a:t>
            </a:r>
          </a:p>
        </p:txBody>
      </p:sp>
      <p:sp>
        <p:nvSpPr>
          <p:cNvPr id="20" name="TextBox 19"/>
          <p:cNvSpPr txBox="1"/>
          <p:nvPr/>
        </p:nvSpPr>
        <p:spPr>
          <a:xfrm>
            <a:off x="-2" y="1865299"/>
            <a:ext cx="6652661" cy="523220"/>
          </a:xfrm>
          <a:prstGeom prst="rect">
            <a:avLst/>
          </a:prstGeom>
          <a:noFill/>
        </p:spPr>
        <p:txBody>
          <a:bodyPr wrap="square" rtlCol="0">
            <a:spAutoFit/>
          </a:bodyPr>
          <a:lstStyle/>
          <a:p>
            <a:r>
              <a:rPr lang="en-US" sz="2800" dirty="0" smtClean="0">
                <a:solidFill>
                  <a:schemeClr val="tx2"/>
                </a:solidFill>
              </a:rPr>
              <a:t>Total Four-Year Colleges: 4324 + 5517 =</a:t>
            </a:r>
          </a:p>
        </p:txBody>
      </p:sp>
      <p:sp>
        <p:nvSpPr>
          <p:cNvPr id="21" name="TextBox 20"/>
          <p:cNvSpPr txBox="1"/>
          <p:nvPr/>
        </p:nvSpPr>
        <p:spPr>
          <a:xfrm>
            <a:off x="-20083" y="1836111"/>
            <a:ext cx="6652661" cy="523220"/>
          </a:xfrm>
          <a:prstGeom prst="rect">
            <a:avLst/>
          </a:prstGeom>
          <a:noFill/>
        </p:spPr>
        <p:txBody>
          <a:bodyPr wrap="square" rtlCol="0">
            <a:spAutoFit/>
          </a:bodyPr>
          <a:lstStyle/>
          <a:p>
            <a:r>
              <a:rPr lang="en-US" sz="2800" dirty="0" smtClean="0">
                <a:solidFill>
                  <a:schemeClr val="tx2"/>
                </a:solidFill>
              </a:rPr>
              <a:t>Total Grad Schools: 1349 + 1954 = </a:t>
            </a:r>
          </a:p>
        </p:txBody>
      </p:sp>
      <mc:AlternateContent xmlns:mc="http://schemas.openxmlformats.org/markup-compatibility/2006">
        <mc:Choice xmlns="" xmlns:a14="http://schemas.microsoft.com/office/drawing/2010/main" Requires="a14">
          <p:sp>
            <p:nvSpPr>
              <p:cNvPr id="22" name="TextBox 21"/>
              <p:cNvSpPr txBox="1"/>
              <p:nvPr/>
            </p:nvSpPr>
            <p:spPr>
              <a:xfrm>
                <a:off x="1053850" y="2952868"/>
                <a:ext cx="3397469" cy="766941"/>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rgbClr val="00B050"/>
                              </a:solidFill>
                              <a:latin typeface="Cambria Math" panose="02040503050406030204" pitchFamily="18" charset="0"/>
                            </a:rPr>
                          </m:ctrlPr>
                        </m:fPr>
                        <m:num>
                          <m:r>
                            <a:rPr lang="en-US" sz="2400" b="0" i="1" smtClean="0">
                              <a:solidFill>
                                <a:srgbClr val="00B050"/>
                              </a:solidFill>
                              <a:latin typeface="Cambria Math" panose="02040503050406030204" pitchFamily="18" charset="0"/>
                            </a:rPr>
                            <m:t>𝑓𝑒𝑚𝑎𝑙𝑒</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𝑎𝑛𝑑</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𝑔𝑟𝑎𝑑</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𝑠𝑐h𝑜𝑜𝑙</m:t>
                          </m:r>
                        </m:num>
                        <m:den>
                          <m:r>
                            <a:rPr lang="en-US" sz="2400" b="0" i="1" smtClean="0">
                              <a:solidFill>
                                <a:srgbClr val="00B050"/>
                              </a:solidFill>
                              <a:latin typeface="Cambria Math" panose="02040503050406030204" pitchFamily="18" charset="0"/>
                            </a:rPr>
                            <m:t>𝑡𝑜𝑡𝑎𝑙</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𝑔𝑟𝑎𝑑</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𝑠𝑐h𝑜𝑜𝑙</m:t>
                          </m:r>
                        </m:den>
                      </m:f>
                    </m:oMath>
                  </m:oMathPara>
                </a14:m>
                <a:endParaRPr lang="en-US" sz="2400" dirty="0">
                  <a:solidFill>
                    <a:srgbClr val="00B050"/>
                  </a:solidFill>
                </a:endParaRPr>
              </a:p>
            </p:txBody>
          </p:sp>
        </mc:Choice>
        <mc:Fallback>
          <p:sp>
            <p:nvSpPr>
              <p:cNvPr id="22" name="TextBox 21"/>
              <p:cNvSpPr txBox="1">
                <a:spLocks noRot="1" noChangeAspect="1" noMove="1" noResize="1" noEditPoints="1" noAdjustHandles="1" noChangeArrowheads="1" noChangeShapeType="1" noTextEdit="1"/>
              </p:cNvSpPr>
              <p:nvPr/>
            </p:nvSpPr>
            <p:spPr>
              <a:xfrm>
                <a:off x="1053850" y="2952868"/>
                <a:ext cx="3397469" cy="766941"/>
              </a:xfrm>
              <a:prstGeom prst="rect">
                <a:avLst/>
              </a:prstGeom>
              <a:blipFill rotWithShape="0">
                <a:blip r:embed="rId5" cstate="print"/>
                <a:stretch>
                  <a:fillRect/>
                </a:stretch>
              </a:blipFill>
            </p:spPr>
            <p:txBody>
              <a:bodyPr/>
              <a:lstStyle/>
              <a:p>
                <a:r>
                  <a:rPr lang="en-US">
                    <a:noFill/>
                  </a:rPr>
                  <a:t> </a:t>
                </a:r>
              </a:p>
            </p:txBody>
          </p:sp>
        </mc:Fallback>
      </mc:AlternateContent>
      <p:sp>
        <p:nvSpPr>
          <p:cNvPr id="23" name="Oval 22"/>
          <p:cNvSpPr/>
          <p:nvPr/>
        </p:nvSpPr>
        <p:spPr>
          <a:xfrm>
            <a:off x="9897563" y="3510528"/>
            <a:ext cx="1120957" cy="776089"/>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0" y="2455131"/>
            <a:ext cx="6248400" cy="493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1016597" y="2804986"/>
            <a:ext cx="3458758" cy="493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1053850" y="3292561"/>
            <a:ext cx="3458758" cy="493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992561" y="3691283"/>
            <a:ext cx="917639" cy="493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1050746" y="4147636"/>
            <a:ext cx="917639" cy="493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1977696" y="3932459"/>
            <a:ext cx="965640" cy="493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033649" y="3904825"/>
            <a:ext cx="1349049" cy="493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1277601" y="3512221"/>
            <a:ext cx="914400" cy="636286"/>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9646274" y="4437454"/>
            <a:ext cx="1372246" cy="6717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11277600" y="3314912"/>
            <a:ext cx="914400" cy="93431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1369" y="4667402"/>
            <a:ext cx="6248400" cy="493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mc:AlternateContent xmlns:mc="http://schemas.openxmlformats.org/markup-compatibility/2006">
        <mc:Choice xmlns="" xmlns:a14="http://schemas.microsoft.com/office/drawing/2010/main" Requires="a14">
          <p:sp>
            <p:nvSpPr>
              <p:cNvPr id="35" name="TextBox 34"/>
              <p:cNvSpPr txBox="1"/>
              <p:nvPr/>
            </p:nvSpPr>
            <p:spPr>
              <a:xfrm>
                <a:off x="1047242" y="5108350"/>
                <a:ext cx="2803139" cy="70230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US" sz="2400" i="1" smtClean="0">
                              <a:solidFill>
                                <a:srgbClr val="00B050"/>
                              </a:solidFill>
                              <a:latin typeface="Cambria Math" panose="02040503050406030204" pitchFamily="18" charset="0"/>
                            </a:rPr>
                          </m:ctrlPr>
                        </m:fPr>
                        <m:num>
                          <m:r>
                            <a:rPr lang="en-US" sz="2400" b="0" i="1" smtClean="0">
                              <a:solidFill>
                                <a:srgbClr val="00B050"/>
                              </a:solidFill>
                              <a:latin typeface="Cambria Math" panose="02040503050406030204" pitchFamily="18" charset="0"/>
                            </a:rPr>
                            <m:t>𝑓𝑜𝑢𝑟</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𝑦𝑒𝑎𝑟</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𝑎𝑛𝑑</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𝑚𝑎𝑙𝑒</m:t>
                          </m:r>
                        </m:num>
                        <m:den>
                          <m:r>
                            <a:rPr lang="en-US" sz="2400" b="0" i="1" smtClean="0">
                              <a:solidFill>
                                <a:srgbClr val="00B050"/>
                              </a:solidFill>
                              <a:latin typeface="Cambria Math" panose="02040503050406030204" pitchFamily="18" charset="0"/>
                            </a:rPr>
                            <m:t>𝑡𝑜𝑡𝑎𝑙</m:t>
                          </m:r>
                          <m:r>
                            <a:rPr lang="en-US" sz="2400" b="0" i="1" smtClean="0">
                              <a:solidFill>
                                <a:srgbClr val="00B050"/>
                              </a:solidFill>
                              <a:latin typeface="Cambria Math" panose="02040503050406030204" pitchFamily="18" charset="0"/>
                            </a:rPr>
                            <m:t> </m:t>
                          </m:r>
                          <m:r>
                            <a:rPr lang="en-US" sz="2400" b="0" i="1" smtClean="0">
                              <a:solidFill>
                                <a:srgbClr val="00B050"/>
                              </a:solidFill>
                              <a:latin typeface="Cambria Math" panose="02040503050406030204" pitchFamily="18" charset="0"/>
                            </a:rPr>
                            <m:t>𝑚𝑎𝑙𝑒</m:t>
                          </m:r>
                        </m:den>
                      </m:f>
                    </m:oMath>
                  </m:oMathPara>
                </a14:m>
                <a:endParaRPr lang="en-US" sz="2400" dirty="0">
                  <a:solidFill>
                    <a:srgbClr val="00B050"/>
                  </a:solidFill>
                </a:endParaRPr>
              </a:p>
            </p:txBody>
          </p:sp>
        </mc:Choice>
        <mc:Fallback>
          <p:sp>
            <p:nvSpPr>
              <p:cNvPr id="35" name="TextBox 34"/>
              <p:cNvSpPr txBox="1">
                <a:spLocks noRot="1" noChangeAspect="1" noMove="1" noResize="1" noEditPoints="1" noAdjustHandles="1" noChangeArrowheads="1" noChangeShapeType="1" noTextEdit="1"/>
              </p:cNvSpPr>
              <p:nvPr/>
            </p:nvSpPr>
            <p:spPr>
              <a:xfrm>
                <a:off x="1047242" y="5108350"/>
                <a:ext cx="2803139" cy="702308"/>
              </a:xfrm>
              <a:prstGeom prst="rect">
                <a:avLst/>
              </a:prstGeom>
              <a:blipFill rotWithShape="0">
                <a:blip r:embed="rId6" cstate="print"/>
                <a:stretch>
                  <a:fillRect/>
                </a:stretch>
              </a:blipFill>
            </p:spPr>
            <p:txBody>
              <a:bodyPr/>
              <a:lstStyle/>
              <a:p>
                <a:r>
                  <a:rPr lang="en-US">
                    <a:noFill/>
                  </a:rPr>
                  <a:t> </a:t>
                </a:r>
              </a:p>
            </p:txBody>
          </p:sp>
        </mc:Fallback>
      </mc:AlternateContent>
      <p:sp>
        <p:nvSpPr>
          <p:cNvPr id="36" name="Rectangle 35"/>
          <p:cNvSpPr/>
          <p:nvPr/>
        </p:nvSpPr>
        <p:spPr>
          <a:xfrm>
            <a:off x="1047242" y="5142449"/>
            <a:ext cx="2803139" cy="26794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8359562" y="2547623"/>
            <a:ext cx="1120957" cy="776089"/>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1509566" y="5899435"/>
            <a:ext cx="951882" cy="36803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8421761" y="4342927"/>
            <a:ext cx="965433" cy="542587"/>
          </a:xfrm>
          <a:prstGeom prst="ellipse">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8312275" y="4286618"/>
            <a:ext cx="1168243" cy="71210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1399938" y="6240776"/>
            <a:ext cx="951882" cy="4950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557708" y="6058058"/>
            <a:ext cx="951882" cy="4950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3547450" y="6012791"/>
            <a:ext cx="1253150" cy="49506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950250" y="5476954"/>
            <a:ext cx="2803139" cy="37522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35509697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17">
                                            <p:txEl>
                                              <p:pRg st="0" end="0"/>
                                            </p:txEl>
                                          </p:spTgt>
                                        </p:tgtEl>
                                        <p:attrNameLst>
                                          <p:attrName>style.visibility</p:attrName>
                                        </p:attrNameLst>
                                      </p:cBhvr>
                                      <p:to>
                                        <p:strVal val="visible"/>
                                      </p:to>
                                    </p:set>
                                    <p:animEffect transition="in" filter="barn(inVertical)">
                                      <p:cBhvr>
                                        <p:cTn id="12" dur="500"/>
                                        <p:tgtEl>
                                          <p:spTgt spid="1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2" presetClass="exit" presetSubtype="0" fill="hold" grpId="0" nodeType="clickEffect">
                                  <p:stCondLst>
                                    <p:cond delay="0"/>
                                  </p:stCondLst>
                                  <p:childTnLst>
                                    <p:animEffect transition="out" filter="fade">
                                      <p:cBhvr>
                                        <p:cTn id="16" dur="1000"/>
                                        <p:tgtEl>
                                          <p:spTgt spid="12"/>
                                        </p:tgtEl>
                                      </p:cBhvr>
                                    </p:animEffect>
                                    <p:anim calcmode="lin" valueType="num">
                                      <p:cBhvr>
                                        <p:cTn id="17" dur="1000"/>
                                        <p:tgtEl>
                                          <p:spTgt spid="12"/>
                                        </p:tgtEl>
                                        <p:attrNameLst>
                                          <p:attrName>ppt_x</p:attrName>
                                        </p:attrNameLst>
                                      </p:cBhvr>
                                      <p:tavLst>
                                        <p:tav tm="0">
                                          <p:val>
                                            <p:strVal val="ppt_x"/>
                                          </p:val>
                                        </p:tav>
                                        <p:tav tm="100000">
                                          <p:val>
                                            <p:strVal val="ppt_x"/>
                                          </p:val>
                                        </p:tav>
                                      </p:tavLst>
                                    </p:anim>
                                    <p:anim calcmode="lin" valueType="num">
                                      <p:cBhvr>
                                        <p:cTn id="18" dur="1000"/>
                                        <p:tgtEl>
                                          <p:spTgt spid="12"/>
                                        </p:tgtEl>
                                        <p:attrNameLst>
                                          <p:attrName>ppt_y</p:attrName>
                                        </p:attrNameLst>
                                      </p:cBhvr>
                                      <p:tavLst>
                                        <p:tav tm="0">
                                          <p:val>
                                            <p:strVal val="ppt_y"/>
                                          </p:val>
                                        </p:tav>
                                        <p:tav tm="100000">
                                          <p:val>
                                            <p:strVal val="ppt_y+.1"/>
                                          </p:val>
                                        </p:tav>
                                      </p:tavLst>
                                    </p:anim>
                                    <p:set>
                                      <p:cBhvr>
                                        <p:cTn id="19" dur="1" fill="hold">
                                          <p:stCondLst>
                                            <p:cond delay="999"/>
                                          </p:stCondLst>
                                        </p:cTn>
                                        <p:tgtEl>
                                          <p:spTgt spid="12"/>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xit" presetSubtype="0" fill="hold" grpId="0" nodeType="clickEffect">
                                  <p:stCondLst>
                                    <p:cond delay="0"/>
                                  </p:stCondLst>
                                  <p:childTnLst>
                                    <p:animEffect transition="out" filter="fade">
                                      <p:cBhvr>
                                        <p:cTn id="23" dur="500"/>
                                        <p:tgtEl>
                                          <p:spTgt spid="17">
                                            <p:txEl>
                                              <p:pRg st="0" end="0"/>
                                            </p:txEl>
                                          </p:spTgt>
                                        </p:tgtEl>
                                      </p:cBhvr>
                                    </p:animEffect>
                                    <p:set>
                                      <p:cBhvr>
                                        <p:cTn id="24" dur="1" fill="hold">
                                          <p:stCondLst>
                                            <p:cond delay="499"/>
                                          </p:stCondLst>
                                        </p:cTn>
                                        <p:tgtEl>
                                          <p:spTgt spid="17">
                                            <p:txEl>
                                              <p:pRg st="0" end="0"/>
                                            </p:txEl>
                                          </p:spTgt>
                                        </p:tgtEl>
                                        <p:attrNameLst>
                                          <p:attrName>style.visibility</p:attrName>
                                        </p:attrNameLst>
                                      </p:cBhvr>
                                      <p:to>
                                        <p:strVal val="hidden"/>
                                      </p:to>
                                    </p:se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nodeType="click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barn(inVertical)">
                                      <p:cBhvr>
                                        <p:cTn id="29" dur="500"/>
                                        <p:tgtEl>
                                          <p:spTgt spid="18">
                                            <p:txEl>
                                              <p:pRg st="0" end="0"/>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xit" presetSubtype="0" fill="hold" grpId="0" nodeType="clickEffect">
                                  <p:stCondLst>
                                    <p:cond delay="0"/>
                                  </p:stCondLst>
                                  <p:childTnLst>
                                    <p:animEffect transition="out" filter="fade">
                                      <p:cBhvr>
                                        <p:cTn id="33" dur="1000"/>
                                        <p:tgtEl>
                                          <p:spTgt spid="13"/>
                                        </p:tgtEl>
                                      </p:cBhvr>
                                    </p:animEffect>
                                    <p:anim calcmode="lin" valueType="num">
                                      <p:cBhvr>
                                        <p:cTn id="34" dur="1000"/>
                                        <p:tgtEl>
                                          <p:spTgt spid="13"/>
                                        </p:tgtEl>
                                        <p:attrNameLst>
                                          <p:attrName>ppt_x</p:attrName>
                                        </p:attrNameLst>
                                      </p:cBhvr>
                                      <p:tavLst>
                                        <p:tav tm="0">
                                          <p:val>
                                            <p:strVal val="ppt_x"/>
                                          </p:val>
                                        </p:tav>
                                        <p:tav tm="100000">
                                          <p:val>
                                            <p:strVal val="ppt_x"/>
                                          </p:val>
                                        </p:tav>
                                      </p:tavLst>
                                    </p:anim>
                                    <p:anim calcmode="lin" valueType="num">
                                      <p:cBhvr>
                                        <p:cTn id="35" dur="1000"/>
                                        <p:tgtEl>
                                          <p:spTgt spid="13"/>
                                        </p:tgtEl>
                                        <p:attrNameLst>
                                          <p:attrName>ppt_y</p:attrName>
                                        </p:attrNameLst>
                                      </p:cBhvr>
                                      <p:tavLst>
                                        <p:tav tm="0">
                                          <p:val>
                                            <p:strVal val="ppt_y"/>
                                          </p:val>
                                        </p:tav>
                                        <p:tav tm="100000">
                                          <p:val>
                                            <p:strVal val="ppt_y+.1"/>
                                          </p:val>
                                        </p:tav>
                                      </p:tavLst>
                                    </p:anim>
                                    <p:set>
                                      <p:cBhvr>
                                        <p:cTn id="36" dur="1" fill="hold">
                                          <p:stCondLst>
                                            <p:cond delay="999"/>
                                          </p:stCondLst>
                                        </p:cTn>
                                        <p:tgtEl>
                                          <p:spTgt spid="13"/>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4" presetClass="exit" presetSubtype="10" fill="hold" grpId="0" nodeType="clickEffect">
                                  <p:stCondLst>
                                    <p:cond delay="0"/>
                                  </p:stCondLst>
                                  <p:childTnLst>
                                    <p:animEffect transition="out" filter="randombar(horizontal)">
                                      <p:cBhvr>
                                        <p:cTn id="40" dur="500"/>
                                        <p:tgtEl>
                                          <p:spTgt spid="18">
                                            <p:txEl>
                                              <p:pRg st="0" end="0"/>
                                            </p:txEl>
                                          </p:spTgt>
                                        </p:tgtEl>
                                      </p:cBhvr>
                                    </p:animEffect>
                                    <p:set>
                                      <p:cBhvr>
                                        <p:cTn id="41" dur="1" fill="hold">
                                          <p:stCondLst>
                                            <p:cond delay="499"/>
                                          </p:stCondLst>
                                        </p:cTn>
                                        <p:tgtEl>
                                          <p:spTgt spid="18">
                                            <p:txEl>
                                              <p:pRg st="0" end="0"/>
                                            </p:txEl>
                                          </p:spTgt>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19">
                                            <p:txEl>
                                              <p:pRg st="0" end="0"/>
                                            </p:txEl>
                                          </p:spTgt>
                                        </p:tgtEl>
                                        <p:attrNameLst>
                                          <p:attrName>style.visibility</p:attrName>
                                        </p:attrNameLst>
                                      </p:cBhvr>
                                      <p:to>
                                        <p:strVal val="visible"/>
                                      </p:to>
                                    </p:set>
                                    <p:animEffect transition="in" filter="barn(inVertical)">
                                      <p:cBhvr>
                                        <p:cTn id="46" dur="500"/>
                                        <p:tgtEl>
                                          <p:spTgt spid="19">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42" presetClass="exit" presetSubtype="0" fill="hold" grpId="0" nodeType="clickEffect">
                                  <p:stCondLst>
                                    <p:cond delay="0"/>
                                  </p:stCondLst>
                                  <p:childTnLst>
                                    <p:animEffect transition="out" filter="fade">
                                      <p:cBhvr>
                                        <p:cTn id="50" dur="1000"/>
                                        <p:tgtEl>
                                          <p:spTgt spid="14"/>
                                        </p:tgtEl>
                                      </p:cBhvr>
                                    </p:animEffect>
                                    <p:anim calcmode="lin" valueType="num">
                                      <p:cBhvr>
                                        <p:cTn id="51" dur="1000"/>
                                        <p:tgtEl>
                                          <p:spTgt spid="14"/>
                                        </p:tgtEl>
                                        <p:attrNameLst>
                                          <p:attrName>ppt_x</p:attrName>
                                        </p:attrNameLst>
                                      </p:cBhvr>
                                      <p:tavLst>
                                        <p:tav tm="0">
                                          <p:val>
                                            <p:strVal val="ppt_x"/>
                                          </p:val>
                                        </p:tav>
                                        <p:tav tm="100000">
                                          <p:val>
                                            <p:strVal val="ppt_x"/>
                                          </p:val>
                                        </p:tav>
                                      </p:tavLst>
                                    </p:anim>
                                    <p:anim calcmode="lin" valueType="num">
                                      <p:cBhvr>
                                        <p:cTn id="52" dur="1000"/>
                                        <p:tgtEl>
                                          <p:spTgt spid="14"/>
                                        </p:tgtEl>
                                        <p:attrNameLst>
                                          <p:attrName>ppt_y</p:attrName>
                                        </p:attrNameLst>
                                      </p:cBhvr>
                                      <p:tavLst>
                                        <p:tav tm="0">
                                          <p:val>
                                            <p:strVal val="ppt_y"/>
                                          </p:val>
                                        </p:tav>
                                        <p:tav tm="100000">
                                          <p:val>
                                            <p:strVal val="ppt_y+.1"/>
                                          </p:val>
                                        </p:tav>
                                      </p:tavLst>
                                    </p:anim>
                                    <p:set>
                                      <p:cBhvr>
                                        <p:cTn id="53" dur="1" fill="hold">
                                          <p:stCondLst>
                                            <p:cond delay="999"/>
                                          </p:stCondLst>
                                        </p:cTn>
                                        <p:tgtEl>
                                          <p:spTgt spid="14"/>
                                        </p:tgtEl>
                                        <p:attrNameLst>
                                          <p:attrName>style.visibility</p:attrName>
                                        </p:attrNameLst>
                                      </p:cBhvr>
                                      <p:to>
                                        <p:strVal val="hidden"/>
                                      </p:to>
                                    </p:set>
                                  </p:childTnLst>
                                </p:cTn>
                              </p:par>
                            </p:childTnLst>
                          </p:cTn>
                        </p:par>
                      </p:childTnLst>
                    </p:cTn>
                  </p:par>
                  <p:par>
                    <p:cTn id="54" fill="hold">
                      <p:stCondLst>
                        <p:cond delay="indefinite"/>
                      </p:stCondLst>
                      <p:childTnLst>
                        <p:par>
                          <p:cTn id="55" fill="hold">
                            <p:stCondLst>
                              <p:cond delay="0"/>
                            </p:stCondLst>
                            <p:childTnLst>
                              <p:par>
                                <p:cTn id="56" presetID="14" presetClass="exit" presetSubtype="10" fill="hold" grpId="0" nodeType="clickEffect">
                                  <p:stCondLst>
                                    <p:cond delay="0"/>
                                  </p:stCondLst>
                                  <p:childTnLst>
                                    <p:animEffect transition="out" filter="randombar(horizontal)">
                                      <p:cBhvr>
                                        <p:cTn id="57" dur="500"/>
                                        <p:tgtEl>
                                          <p:spTgt spid="19">
                                            <p:txEl>
                                              <p:pRg st="0" end="0"/>
                                            </p:txEl>
                                          </p:spTgt>
                                        </p:tgtEl>
                                      </p:cBhvr>
                                    </p:animEffect>
                                    <p:set>
                                      <p:cBhvr>
                                        <p:cTn id="58" dur="1" fill="hold">
                                          <p:stCondLst>
                                            <p:cond delay="499"/>
                                          </p:stCondLst>
                                        </p:cTn>
                                        <p:tgtEl>
                                          <p:spTgt spid="19">
                                            <p:txEl>
                                              <p:pRg st="0" end="0"/>
                                            </p:txEl>
                                          </p:spTgt>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20">
                                            <p:txEl>
                                              <p:pRg st="0" end="0"/>
                                            </p:txEl>
                                          </p:spTgt>
                                        </p:tgtEl>
                                        <p:attrNameLst>
                                          <p:attrName>style.visibility</p:attrName>
                                        </p:attrNameLst>
                                      </p:cBhvr>
                                      <p:to>
                                        <p:strVal val="visible"/>
                                      </p:to>
                                    </p:set>
                                    <p:animEffect transition="in" filter="barn(inVertical)">
                                      <p:cBhvr>
                                        <p:cTn id="63" dur="500"/>
                                        <p:tgtEl>
                                          <p:spTgt spid="20">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42" presetClass="exit" presetSubtype="0" fill="hold" grpId="0" nodeType="clickEffect">
                                  <p:stCondLst>
                                    <p:cond delay="0"/>
                                  </p:stCondLst>
                                  <p:childTnLst>
                                    <p:animEffect transition="out" filter="fade">
                                      <p:cBhvr>
                                        <p:cTn id="67" dur="1000"/>
                                        <p:tgtEl>
                                          <p:spTgt spid="15"/>
                                        </p:tgtEl>
                                      </p:cBhvr>
                                    </p:animEffect>
                                    <p:anim calcmode="lin" valueType="num">
                                      <p:cBhvr>
                                        <p:cTn id="68" dur="1000"/>
                                        <p:tgtEl>
                                          <p:spTgt spid="15"/>
                                        </p:tgtEl>
                                        <p:attrNameLst>
                                          <p:attrName>ppt_x</p:attrName>
                                        </p:attrNameLst>
                                      </p:cBhvr>
                                      <p:tavLst>
                                        <p:tav tm="0">
                                          <p:val>
                                            <p:strVal val="ppt_x"/>
                                          </p:val>
                                        </p:tav>
                                        <p:tav tm="100000">
                                          <p:val>
                                            <p:strVal val="ppt_x"/>
                                          </p:val>
                                        </p:tav>
                                      </p:tavLst>
                                    </p:anim>
                                    <p:anim calcmode="lin" valueType="num">
                                      <p:cBhvr>
                                        <p:cTn id="69" dur="1000"/>
                                        <p:tgtEl>
                                          <p:spTgt spid="15"/>
                                        </p:tgtEl>
                                        <p:attrNameLst>
                                          <p:attrName>ppt_y</p:attrName>
                                        </p:attrNameLst>
                                      </p:cBhvr>
                                      <p:tavLst>
                                        <p:tav tm="0">
                                          <p:val>
                                            <p:strVal val="ppt_y"/>
                                          </p:val>
                                        </p:tav>
                                        <p:tav tm="100000">
                                          <p:val>
                                            <p:strVal val="ppt_y+.1"/>
                                          </p:val>
                                        </p:tav>
                                      </p:tavLst>
                                    </p:anim>
                                    <p:set>
                                      <p:cBhvr>
                                        <p:cTn id="70" dur="1" fill="hold">
                                          <p:stCondLst>
                                            <p:cond delay="999"/>
                                          </p:stCondLst>
                                        </p:cTn>
                                        <p:tgtEl>
                                          <p:spTgt spid="15"/>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4" presetClass="exit" presetSubtype="10" fill="hold" grpId="0" nodeType="clickEffect">
                                  <p:stCondLst>
                                    <p:cond delay="0"/>
                                  </p:stCondLst>
                                  <p:childTnLst>
                                    <p:animEffect transition="out" filter="randombar(horizontal)">
                                      <p:cBhvr>
                                        <p:cTn id="74" dur="500"/>
                                        <p:tgtEl>
                                          <p:spTgt spid="20">
                                            <p:txEl>
                                              <p:pRg st="0" end="0"/>
                                            </p:txEl>
                                          </p:spTgt>
                                        </p:tgtEl>
                                      </p:cBhvr>
                                    </p:animEffect>
                                    <p:set>
                                      <p:cBhvr>
                                        <p:cTn id="75" dur="1" fill="hold">
                                          <p:stCondLst>
                                            <p:cond delay="499"/>
                                          </p:stCondLst>
                                        </p:cTn>
                                        <p:tgtEl>
                                          <p:spTgt spid="20">
                                            <p:txEl>
                                              <p:pRg st="0" end="0"/>
                                            </p:txEl>
                                          </p:spTgt>
                                        </p:tgtEl>
                                        <p:attrNameLst>
                                          <p:attrName>style.visibility</p:attrName>
                                        </p:attrNameLst>
                                      </p:cBhvr>
                                      <p:to>
                                        <p:strVal val="hidden"/>
                                      </p:to>
                                    </p:set>
                                  </p:childTnLst>
                                </p:cTn>
                              </p:par>
                            </p:childTnLst>
                          </p:cTn>
                        </p:par>
                      </p:childTnLst>
                    </p:cTn>
                  </p:par>
                  <p:par>
                    <p:cTn id="76" fill="hold">
                      <p:stCondLst>
                        <p:cond delay="indefinite"/>
                      </p:stCondLst>
                      <p:childTnLst>
                        <p:par>
                          <p:cTn id="77" fill="hold">
                            <p:stCondLst>
                              <p:cond delay="0"/>
                            </p:stCondLst>
                            <p:childTnLst>
                              <p:par>
                                <p:cTn id="78" presetID="16" presetClass="entr" presetSubtype="21" fill="hold" nodeType="clickEffect">
                                  <p:stCondLst>
                                    <p:cond delay="0"/>
                                  </p:stCondLst>
                                  <p:childTnLst>
                                    <p:set>
                                      <p:cBhvr>
                                        <p:cTn id="79" dur="1" fill="hold">
                                          <p:stCondLst>
                                            <p:cond delay="0"/>
                                          </p:stCondLst>
                                        </p:cTn>
                                        <p:tgtEl>
                                          <p:spTgt spid="21">
                                            <p:txEl>
                                              <p:pRg st="0" end="0"/>
                                            </p:txEl>
                                          </p:spTgt>
                                        </p:tgtEl>
                                        <p:attrNameLst>
                                          <p:attrName>style.visibility</p:attrName>
                                        </p:attrNameLst>
                                      </p:cBhvr>
                                      <p:to>
                                        <p:strVal val="visible"/>
                                      </p:to>
                                    </p:set>
                                    <p:animEffect transition="in" filter="barn(inVertical)">
                                      <p:cBhvr>
                                        <p:cTn id="80" dur="500"/>
                                        <p:tgtEl>
                                          <p:spTgt spid="21">
                                            <p:txEl>
                                              <p:pRg st="0" end="0"/>
                                            </p:txEl>
                                          </p:spTgt>
                                        </p:tgtEl>
                                      </p:cBhvr>
                                    </p:animEffect>
                                  </p:childTnLst>
                                </p:cTn>
                              </p:par>
                            </p:childTnLst>
                          </p:cTn>
                        </p:par>
                      </p:childTnLst>
                    </p:cTn>
                  </p:par>
                  <p:par>
                    <p:cTn id="81" fill="hold">
                      <p:stCondLst>
                        <p:cond delay="indefinite"/>
                      </p:stCondLst>
                      <p:childTnLst>
                        <p:par>
                          <p:cTn id="82" fill="hold">
                            <p:stCondLst>
                              <p:cond delay="0"/>
                            </p:stCondLst>
                            <p:childTnLst>
                              <p:par>
                                <p:cTn id="83" presetID="42" presetClass="exit" presetSubtype="0" fill="hold" grpId="0" nodeType="clickEffect">
                                  <p:stCondLst>
                                    <p:cond delay="0"/>
                                  </p:stCondLst>
                                  <p:childTnLst>
                                    <p:animEffect transition="out" filter="fade">
                                      <p:cBhvr>
                                        <p:cTn id="84" dur="1000"/>
                                        <p:tgtEl>
                                          <p:spTgt spid="16"/>
                                        </p:tgtEl>
                                      </p:cBhvr>
                                    </p:animEffect>
                                    <p:anim calcmode="lin" valueType="num">
                                      <p:cBhvr>
                                        <p:cTn id="85" dur="1000"/>
                                        <p:tgtEl>
                                          <p:spTgt spid="16"/>
                                        </p:tgtEl>
                                        <p:attrNameLst>
                                          <p:attrName>ppt_x</p:attrName>
                                        </p:attrNameLst>
                                      </p:cBhvr>
                                      <p:tavLst>
                                        <p:tav tm="0">
                                          <p:val>
                                            <p:strVal val="ppt_x"/>
                                          </p:val>
                                        </p:tav>
                                        <p:tav tm="100000">
                                          <p:val>
                                            <p:strVal val="ppt_x"/>
                                          </p:val>
                                        </p:tav>
                                      </p:tavLst>
                                    </p:anim>
                                    <p:anim calcmode="lin" valueType="num">
                                      <p:cBhvr>
                                        <p:cTn id="86" dur="1000"/>
                                        <p:tgtEl>
                                          <p:spTgt spid="16"/>
                                        </p:tgtEl>
                                        <p:attrNameLst>
                                          <p:attrName>ppt_y</p:attrName>
                                        </p:attrNameLst>
                                      </p:cBhvr>
                                      <p:tavLst>
                                        <p:tav tm="0">
                                          <p:val>
                                            <p:strVal val="ppt_y"/>
                                          </p:val>
                                        </p:tav>
                                        <p:tav tm="100000">
                                          <p:val>
                                            <p:strVal val="ppt_y+.1"/>
                                          </p:val>
                                        </p:tav>
                                      </p:tavLst>
                                    </p:anim>
                                    <p:set>
                                      <p:cBhvr>
                                        <p:cTn id="87" dur="1" fill="hold">
                                          <p:stCondLst>
                                            <p:cond delay="999"/>
                                          </p:stCondLst>
                                        </p:cTn>
                                        <p:tgtEl>
                                          <p:spTgt spid="16"/>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14" presetClass="exit" presetSubtype="10" fill="hold" grpId="0" nodeType="clickEffect">
                                  <p:stCondLst>
                                    <p:cond delay="0"/>
                                  </p:stCondLst>
                                  <p:childTnLst>
                                    <p:animEffect transition="out" filter="randombar(horizontal)">
                                      <p:cBhvr>
                                        <p:cTn id="91" dur="500"/>
                                        <p:tgtEl>
                                          <p:spTgt spid="21">
                                            <p:txEl>
                                              <p:pRg st="0" end="0"/>
                                            </p:txEl>
                                          </p:spTgt>
                                        </p:tgtEl>
                                      </p:cBhvr>
                                    </p:animEffect>
                                    <p:set>
                                      <p:cBhvr>
                                        <p:cTn id="92" dur="1" fill="hold">
                                          <p:stCondLst>
                                            <p:cond delay="499"/>
                                          </p:stCondLst>
                                        </p:cTn>
                                        <p:tgtEl>
                                          <p:spTgt spid="21">
                                            <p:txEl>
                                              <p:pRg st="0" end="0"/>
                                            </p:txEl>
                                          </p:spTgt>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14" presetClass="exit" presetSubtype="10" fill="hold" grpId="0" nodeType="clickEffect">
                                  <p:stCondLst>
                                    <p:cond delay="0"/>
                                  </p:stCondLst>
                                  <p:childTnLst>
                                    <p:animEffect transition="out" filter="randombar(horizontal)">
                                      <p:cBhvr>
                                        <p:cTn id="96" dur="500"/>
                                        <p:tgtEl>
                                          <p:spTgt spid="3">
                                            <p:txEl>
                                              <p:pRg st="0" end="0"/>
                                            </p:txEl>
                                          </p:spTgt>
                                        </p:tgtEl>
                                      </p:cBhvr>
                                    </p:animEffect>
                                    <p:set>
                                      <p:cBhvr>
                                        <p:cTn id="9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14" presetClass="exit" presetSubtype="10" fill="hold" grpId="0" nodeType="clickEffect">
                                  <p:stCondLst>
                                    <p:cond delay="0"/>
                                  </p:stCondLst>
                                  <p:childTnLst>
                                    <p:animEffect transition="out" filter="randombar(horizontal)">
                                      <p:cBhvr>
                                        <p:cTn id="101" dur="500"/>
                                        <p:tgtEl>
                                          <p:spTgt spid="24"/>
                                        </p:tgtEl>
                                      </p:cBhvr>
                                    </p:animEffect>
                                    <p:set>
                                      <p:cBhvr>
                                        <p:cTn id="102" dur="1" fill="hold">
                                          <p:stCondLst>
                                            <p:cond delay="499"/>
                                          </p:stCondLst>
                                        </p:cTn>
                                        <p:tgtEl>
                                          <p:spTgt spid="24"/>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14" presetClass="exit" presetSubtype="10" fill="hold" grpId="0" nodeType="clickEffect">
                                  <p:stCondLst>
                                    <p:cond delay="0"/>
                                  </p:stCondLst>
                                  <p:childTnLst>
                                    <p:animEffect transition="out" filter="randombar(horizontal)">
                                      <p:cBhvr>
                                        <p:cTn id="106" dur="500"/>
                                        <p:tgtEl>
                                          <p:spTgt spid="26"/>
                                        </p:tgtEl>
                                      </p:cBhvr>
                                    </p:animEffect>
                                    <p:set>
                                      <p:cBhvr>
                                        <p:cTn id="107" dur="1" fill="hold">
                                          <p:stCondLst>
                                            <p:cond delay="499"/>
                                          </p:stCondLst>
                                        </p:cTn>
                                        <p:tgtEl>
                                          <p:spTgt spid="26"/>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14" presetClass="exit" presetSubtype="10" fill="hold" grpId="0" nodeType="clickEffect">
                                  <p:stCondLst>
                                    <p:cond delay="0"/>
                                  </p:stCondLst>
                                  <p:childTnLst>
                                    <p:animEffect transition="out" filter="randombar(horizontal)">
                                      <p:cBhvr>
                                        <p:cTn id="111" dur="500"/>
                                        <p:tgtEl>
                                          <p:spTgt spid="27"/>
                                        </p:tgtEl>
                                      </p:cBhvr>
                                    </p:animEffect>
                                    <p:set>
                                      <p:cBhvr>
                                        <p:cTn id="112" dur="1" fill="hold">
                                          <p:stCondLst>
                                            <p:cond delay="499"/>
                                          </p:stCondLst>
                                        </p:cTn>
                                        <p:tgtEl>
                                          <p:spTgt spid="27"/>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21" presetClass="entr" presetSubtype="1" fill="hold" grpId="0" nodeType="clickEffect">
                                  <p:stCondLst>
                                    <p:cond delay="0"/>
                                  </p:stCondLst>
                                  <p:childTnLst>
                                    <p:set>
                                      <p:cBhvr>
                                        <p:cTn id="116" dur="1" fill="hold">
                                          <p:stCondLst>
                                            <p:cond delay="0"/>
                                          </p:stCondLst>
                                        </p:cTn>
                                        <p:tgtEl>
                                          <p:spTgt spid="23"/>
                                        </p:tgtEl>
                                        <p:attrNameLst>
                                          <p:attrName>style.visibility</p:attrName>
                                        </p:attrNameLst>
                                      </p:cBhvr>
                                      <p:to>
                                        <p:strVal val="visible"/>
                                      </p:to>
                                    </p:set>
                                    <p:animEffect transition="in" filter="wheel(1)">
                                      <p:cBhvr>
                                        <p:cTn id="117" dur="2000"/>
                                        <p:tgtEl>
                                          <p:spTgt spid="23"/>
                                        </p:tgtEl>
                                      </p:cBhvr>
                                    </p:animEffect>
                                  </p:childTnLst>
                                </p:cTn>
                              </p:par>
                            </p:childTnLst>
                          </p:cTn>
                        </p:par>
                      </p:childTnLst>
                    </p:cTn>
                  </p:par>
                  <p:par>
                    <p:cTn id="118" fill="hold">
                      <p:stCondLst>
                        <p:cond delay="indefinite"/>
                      </p:stCondLst>
                      <p:childTnLst>
                        <p:par>
                          <p:cTn id="119" fill="hold">
                            <p:stCondLst>
                              <p:cond delay="0"/>
                            </p:stCondLst>
                            <p:childTnLst>
                              <p:par>
                                <p:cTn id="120" presetID="14" presetClass="exit" presetSubtype="10" fill="hold" grpId="0" nodeType="clickEffect">
                                  <p:stCondLst>
                                    <p:cond delay="0"/>
                                  </p:stCondLst>
                                  <p:childTnLst>
                                    <p:animEffect transition="out" filter="randombar(horizontal)">
                                      <p:cBhvr>
                                        <p:cTn id="121" dur="500"/>
                                        <p:tgtEl>
                                          <p:spTgt spid="28"/>
                                        </p:tgtEl>
                                      </p:cBhvr>
                                    </p:animEffect>
                                    <p:set>
                                      <p:cBhvr>
                                        <p:cTn id="122" dur="1" fill="hold">
                                          <p:stCondLst>
                                            <p:cond delay="499"/>
                                          </p:stCondLst>
                                        </p:cTn>
                                        <p:tgtEl>
                                          <p:spTgt spid="28"/>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21" presetClass="entr" presetSubtype="1" fill="hold" grpId="0" nodeType="clickEffect">
                                  <p:stCondLst>
                                    <p:cond delay="0"/>
                                  </p:stCondLst>
                                  <p:childTnLst>
                                    <p:set>
                                      <p:cBhvr>
                                        <p:cTn id="126" dur="1" fill="hold">
                                          <p:stCondLst>
                                            <p:cond delay="0"/>
                                          </p:stCondLst>
                                        </p:cTn>
                                        <p:tgtEl>
                                          <p:spTgt spid="32"/>
                                        </p:tgtEl>
                                        <p:attrNameLst>
                                          <p:attrName>style.visibility</p:attrName>
                                        </p:attrNameLst>
                                      </p:cBhvr>
                                      <p:to>
                                        <p:strVal val="visible"/>
                                      </p:to>
                                    </p:set>
                                    <p:animEffect transition="in" filter="wheel(1)">
                                      <p:cBhvr>
                                        <p:cTn id="127" dur="2000"/>
                                        <p:tgtEl>
                                          <p:spTgt spid="32"/>
                                        </p:tgtEl>
                                      </p:cBhvr>
                                    </p:animEffect>
                                  </p:childTnLst>
                                </p:cTn>
                              </p:par>
                            </p:childTnLst>
                          </p:cTn>
                        </p:par>
                      </p:childTnLst>
                    </p:cTn>
                  </p:par>
                  <p:par>
                    <p:cTn id="128" fill="hold">
                      <p:stCondLst>
                        <p:cond delay="indefinite"/>
                      </p:stCondLst>
                      <p:childTnLst>
                        <p:par>
                          <p:cTn id="129" fill="hold">
                            <p:stCondLst>
                              <p:cond delay="0"/>
                            </p:stCondLst>
                            <p:childTnLst>
                              <p:par>
                                <p:cTn id="130" presetID="14" presetClass="exit" presetSubtype="10" fill="hold" grpId="0" nodeType="clickEffect">
                                  <p:stCondLst>
                                    <p:cond delay="0"/>
                                  </p:stCondLst>
                                  <p:childTnLst>
                                    <p:animEffect transition="out" filter="randombar(horizontal)">
                                      <p:cBhvr>
                                        <p:cTn id="131" dur="500"/>
                                        <p:tgtEl>
                                          <p:spTgt spid="29"/>
                                        </p:tgtEl>
                                      </p:cBhvr>
                                    </p:animEffect>
                                    <p:set>
                                      <p:cBhvr>
                                        <p:cTn id="132" dur="1" fill="hold">
                                          <p:stCondLst>
                                            <p:cond delay="499"/>
                                          </p:stCondLst>
                                        </p:cTn>
                                        <p:tgtEl>
                                          <p:spTgt spid="29"/>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14" presetClass="exit" presetSubtype="10" fill="hold" grpId="0" nodeType="clickEffect">
                                  <p:stCondLst>
                                    <p:cond delay="0"/>
                                  </p:stCondLst>
                                  <p:childTnLst>
                                    <p:animEffect transition="out" filter="randombar(horizontal)">
                                      <p:cBhvr>
                                        <p:cTn id="136" dur="500"/>
                                        <p:tgtEl>
                                          <p:spTgt spid="30"/>
                                        </p:tgtEl>
                                      </p:cBhvr>
                                    </p:animEffect>
                                    <p:set>
                                      <p:cBhvr>
                                        <p:cTn id="137" dur="1" fill="hold">
                                          <p:stCondLst>
                                            <p:cond delay="499"/>
                                          </p:stCondLst>
                                        </p:cTn>
                                        <p:tgtEl>
                                          <p:spTgt spid="30"/>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14" presetClass="exit" presetSubtype="10" fill="hold" grpId="0" nodeType="clickEffect">
                                  <p:stCondLst>
                                    <p:cond delay="0"/>
                                  </p:stCondLst>
                                  <p:childTnLst>
                                    <p:animEffect transition="out" filter="randombar(horizontal)">
                                      <p:cBhvr>
                                        <p:cTn id="141" dur="500"/>
                                        <p:tgtEl>
                                          <p:spTgt spid="31"/>
                                        </p:tgtEl>
                                      </p:cBhvr>
                                    </p:animEffect>
                                    <p:set>
                                      <p:cBhvr>
                                        <p:cTn id="142" dur="1" fill="hold">
                                          <p:stCondLst>
                                            <p:cond delay="499"/>
                                          </p:stCondLst>
                                        </p:cTn>
                                        <p:tgtEl>
                                          <p:spTgt spid="31"/>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14" presetClass="exit" presetSubtype="10" fill="hold" grpId="1" nodeType="clickEffect">
                                  <p:stCondLst>
                                    <p:cond delay="0"/>
                                  </p:stCondLst>
                                  <p:childTnLst>
                                    <p:animEffect transition="out" filter="randombar(horizontal)">
                                      <p:cBhvr>
                                        <p:cTn id="146" dur="500"/>
                                        <p:tgtEl>
                                          <p:spTgt spid="23"/>
                                        </p:tgtEl>
                                      </p:cBhvr>
                                    </p:animEffect>
                                    <p:set>
                                      <p:cBhvr>
                                        <p:cTn id="147" dur="1" fill="hold">
                                          <p:stCondLst>
                                            <p:cond delay="499"/>
                                          </p:stCondLst>
                                        </p:cTn>
                                        <p:tgtEl>
                                          <p:spTgt spid="23"/>
                                        </p:tgtEl>
                                        <p:attrNameLst>
                                          <p:attrName>style.visibility</p:attrName>
                                        </p:attrNameLst>
                                      </p:cBhvr>
                                      <p:to>
                                        <p:strVal val="hidden"/>
                                      </p:to>
                                    </p:set>
                                  </p:childTnLst>
                                </p:cTn>
                              </p:par>
                              <p:par>
                                <p:cTn id="148" presetID="31" presetClass="exit" presetSubtype="0" fill="hold" grpId="1" nodeType="withEffect">
                                  <p:stCondLst>
                                    <p:cond delay="0"/>
                                  </p:stCondLst>
                                  <p:childTnLst>
                                    <p:anim calcmode="lin" valueType="num">
                                      <p:cBhvr>
                                        <p:cTn id="149" dur="1000"/>
                                        <p:tgtEl>
                                          <p:spTgt spid="32"/>
                                        </p:tgtEl>
                                        <p:attrNameLst>
                                          <p:attrName>ppt_w</p:attrName>
                                        </p:attrNameLst>
                                      </p:cBhvr>
                                      <p:tavLst>
                                        <p:tav tm="0">
                                          <p:val>
                                            <p:strVal val="ppt_w"/>
                                          </p:val>
                                        </p:tav>
                                        <p:tav tm="100000">
                                          <p:val>
                                            <p:fltVal val="0"/>
                                          </p:val>
                                        </p:tav>
                                      </p:tavLst>
                                    </p:anim>
                                    <p:anim calcmode="lin" valueType="num">
                                      <p:cBhvr>
                                        <p:cTn id="150" dur="1000"/>
                                        <p:tgtEl>
                                          <p:spTgt spid="32"/>
                                        </p:tgtEl>
                                        <p:attrNameLst>
                                          <p:attrName>ppt_h</p:attrName>
                                        </p:attrNameLst>
                                      </p:cBhvr>
                                      <p:tavLst>
                                        <p:tav tm="0">
                                          <p:val>
                                            <p:strVal val="ppt_h"/>
                                          </p:val>
                                        </p:tav>
                                        <p:tav tm="100000">
                                          <p:val>
                                            <p:fltVal val="0"/>
                                          </p:val>
                                        </p:tav>
                                      </p:tavLst>
                                    </p:anim>
                                    <p:anim calcmode="lin" valueType="num">
                                      <p:cBhvr>
                                        <p:cTn id="151" dur="1000"/>
                                        <p:tgtEl>
                                          <p:spTgt spid="32"/>
                                        </p:tgtEl>
                                        <p:attrNameLst>
                                          <p:attrName>style.rotation</p:attrName>
                                        </p:attrNameLst>
                                      </p:cBhvr>
                                      <p:tavLst>
                                        <p:tav tm="0">
                                          <p:val>
                                            <p:fltVal val="0"/>
                                          </p:val>
                                        </p:tav>
                                        <p:tav tm="100000">
                                          <p:val>
                                            <p:fltVal val="90"/>
                                          </p:val>
                                        </p:tav>
                                      </p:tavLst>
                                    </p:anim>
                                    <p:animEffect transition="out" filter="fade">
                                      <p:cBhvr>
                                        <p:cTn id="152" dur="1000"/>
                                        <p:tgtEl>
                                          <p:spTgt spid="32"/>
                                        </p:tgtEl>
                                      </p:cBhvr>
                                    </p:animEffect>
                                    <p:set>
                                      <p:cBhvr>
                                        <p:cTn id="153" dur="1" fill="hold">
                                          <p:stCondLst>
                                            <p:cond delay="999"/>
                                          </p:stCondLst>
                                        </p:cTn>
                                        <p:tgtEl>
                                          <p:spTgt spid="32"/>
                                        </p:tgtEl>
                                        <p:attrNameLst>
                                          <p:attrName>style.visibility</p:attrName>
                                        </p:attrNameLst>
                                      </p:cBhvr>
                                      <p:to>
                                        <p:strVal val="hidden"/>
                                      </p:to>
                                    </p:set>
                                  </p:childTnLst>
                                </p:cTn>
                              </p:par>
                            </p:childTnLst>
                          </p:cTn>
                        </p:par>
                      </p:childTnLst>
                    </p:cTn>
                  </p:par>
                  <p:par>
                    <p:cTn id="154" fill="hold">
                      <p:stCondLst>
                        <p:cond delay="indefinite"/>
                      </p:stCondLst>
                      <p:childTnLst>
                        <p:par>
                          <p:cTn id="155" fill="hold">
                            <p:stCondLst>
                              <p:cond delay="0"/>
                            </p:stCondLst>
                            <p:childTnLst>
                              <p:par>
                                <p:cTn id="156" presetID="14" presetClass="exit" presetSubtype="10" fill="hold" grpId="0" nodeType="clickEffect">
                                  <p:stCondLst>
                                    <p:cond delay="0"/>
                                  </p:stCondLst>
                                  <p:childTnLst>
                                    <p:animEffect transition="out" filter="randombar(horizontal)">
                                      <p:cBhvr>
                                        <p:cTn id="157" dur="500"/>
                                        <p:tgtEl>
                                          <p:spTgt spid="34"/>
                                        </p:tgtEl>
                                      </p:cBhvr>
                                    </p:animEffect>
                                    <p:set>
                                      <p:cBhvr>
                                        <p:cTn id="158" dur="1" fill="hold">
                                          <p:stCondLst>
                                            <p:cond delay="499"/>
                                          </p:stCondLst>
                                        </p:cTn>
                                        <p:tgtEl>
                                          <p:spTgt spid="34"/>
                                        </p:tgtEl>
                                        <p:attrNameLst>
                                          <p:attrName>style.visibility</p:attrName>
                                        </p:attrNameLst>
                                      </p:cBhvr>
                                      <p:to>
                                        <p:strVal val="hidden"/>
                                      </p:to>
                                    </p:set>
                                  </p:childTnLst>
                                </p:cTn>
                              </p:par>
                            </p:childTnLst>
                          </p:cTn>
                        </p:par>
                      </p:childTnLst>
                    </p:cTn>
                  </p:par>
                  <p:par>
                    <p:cTn id="159" fill="hold">
                      <p:stCondLst>
                        <p:cond delay="indefinite"/>
                      </p:stCondLst>
                      <p:childTnLst>
                        <p:par>
                          <p:cTn id="160" fill="hold">
                            <p:stCondLst>
                              <p:cond delay="0"/>
                            </p:stCondLst>
                            <p:childTnLst>
                              <p:par>
                                <p:cTn id="161" presetID="14" presetClass="exit" presetSubtype="10" fill="hold" grpId="0" nodeType="clickEffect">
                                  <p:stCondLst>
                                    <p:cond delay="0"/>
                                  </p:stCondLst>
                                  <p:childTnLst>
                                    <p:animEffect transition="out" filter="randombar(horizontal)">
                                      <p:cBhvr>
                                        <p:cTn id="162" dur="500"/>
                                        <p:tgtEl>
                                          <p:spTgt spid="36"/>
                                        </p:tgtEl>
                                      </p:cBhvr>
                                    </p:animEffect>
                                    <p:set>
                                      <p:cBhvr>
                                        <p:cTn id="163" dur="1" fill="hold">
                                          <p:stCondLst>
                                            <p:cond delay="499"/>
                                          </p:stCondLst>
                                        </p:cTn>
                                        <p:tgtEl>
                                          <p:spTgt spid="36"/>
                                        </p:tgtEl>
                                        <p:attrNameLst>
                                          <p:attrName>style.visibility</p:attrName>
                                        </p:attrNameLst>
                                      </p:cBhvr>
                                      <p:to>
                                        <p:strVal val="hidden"/>
                                      </p:to>
                                    </p:set>
                                  </p:childTnLst>
                                </p:cTn>
                              </p:par>
                            </p:childTnLst>
                          </p:cTn>
                        </p:par>
                      </p:childTnLst>
                    </p:cTn>
                  </p:par>
                  <p:par>
                    <p:cTn id="164" fill="hold">
                      <p:stCondLst>
                        <p:cond delay="indefinite"/>
                      </p:stCondLst>
                      <p:childTnLst>
                        <p:par>
                          <p:cTn id="165" fill="hold">
                            <p:stCondLst>
                              <p:cond delay="0"/>
                            </p:stCondLst>
                            <p:childTnLst>
                              <p:par>
                                <p:cTn id="166" presetID="21" presetClass="entr" presetSubtype="1" fill="hold" grpId="0" nodeType="clickEffect">
                                  <p:stCondLst>
                                    <p:cond delay="0"/>
                                  </p:stCondLst>
                                  <p:childTnLst>
                                    <p:set>
                                      <p:cBhvr>
                                        <p:cTn id="167" dur="1" fill="hold">
                                          <p:stCondLst>
                                            <p:cond delay="0"/>
                                          </p:stCondLst>
                                        </p:cTn>
                                        <p:tgtEl>
                                          <p:spTgt spid="37"/>
                                        </p:tgtEl>
                                        <p:attrNameLst>
                                          <p:attrName>style.visibility</p:attrName>
                                        </p:attrNameLst>
                                      </p:cBhvr>
                                      <p:to>
                                        <p:strVal val="visible"/>
                                      </p:to>
                                    </p:set>
                                    <p:animEffect transition="in" filter="wheel(1)">
                                      <p:cBhvr>
                                        <p:cTn id="168" dur="2000"/>
                                        <p:tgtEl>
                                          <p:spTgt spid="37"/>
                                        </p:tgtEl>
                                      </p:cBhvr>
                                    </p:animEffect>
                                  </p:childTnLst>
                                </p:cTn>
                              </p:par>
                            </p:childTnLst>
                          </p:cTn>
                        </p:par>
                      </p:childTnLst>
                    </p:cTn>
                  </p:par>
                  <p:par>
                    <p:cTn id="169" fill="hold">
                      <p:stCondLst>
                        <p:cond delay="indefinite"/>
                      </p:stCondLst>
                      <p:childTnLst>
                        <p:par>
                          <p:cTn id="170" fill="hold">
                            <p:stCondLst>
                              <p:cond delay="0"/>
                            </p:stCondLst>
                            <p:childTnLst>
                              <p:par>
                                <p:cTn id="171" presetID="14" presetClass="exit" presetSubtype="10" fill="hold" grpId="0" nodeType="clickEffect">
                                  <p:stCondLst>
                                    <p:cond delay="0"/>
                                  </p:stCondLst>
                                  <p:childTnLst>
                                    <p:animEffect transition="out" filter="randombar(horizontal)">
                                      <p:cBhvr>
                                        <p:cTn id="172" dur="500"/>
                                        <p:tgtEl>
                                          <p:spTgt spid="38"/>
                                        </p:tgtEl>
                                      </p:cBhvr>
                                    </p:animEffect>
                                    <p:set>
                                      <p:cBhvr>
                                        <p:cTn id="173" dur="1" fill="hold">
                                          <p:stCondLst>
                                            <p:cond delay="499"/>
                                          </p:stCondLst>
                                        </p:cTn>
                                        <p:tgtEl>
                                          <p:spTgt spid="38"/>
                                        </p:tgtEl>
                                        <p:attrNameLst>
                                          <p:attrName>style.visibility</p:attrName>
                                        </p:attrNameLst>
                                      </p:cBhvr>
                                      <p:to>
                                        <p:strVal val="hidden"/>
                                      </p:to>
                                    </p:set>
                                  </p:childTnLst>
                                </p:cTn>
                              </p:par>
                            </p:childTnLst>
                          </p:cTn>
                        </p:par>
                      </p:childTnLst>
                    </p:cTn>
                  </p:par>
                  <p:par>
                    <p:cTn id="174" fill="hold">
                      <p:stCondLst>
                        <p:cond delay="indefinite"/>
                      </p:stCondLst>
                      <p:childTnLst>
                        <p:par>
                          <p:cTn id="175" fill="hold">
                            <p:stCondLst>
                              <p:cond delay="0"/>
                            </p:stCondLst>
                            <p:childTnLst>
                              <p:par>
                                <p:cTn id="176" presetID="14" presetClass="exit" presetSubtype="10" fill="hold" grpId="0" nodeType="clickEffect">
                                  <p:stCondLst>
                                    <p:cond delay="0"/>
                                  </p:stCondLst>
                                  <p:childTnLst>
                                    <p:animEffect transition="out" filter="randombar(horizontal)">
                                      <p:cBhvr>
                                        <p:cTn id="177" dur="500"/>
                                        <p:tgtEl>
                                          <p:spTgt spid="43"/>
                                        </p:tgtEl>
                                      </p:cBhvr>
                                    </p:animEffect>
                                    <p:set>
                                      <p:cBhvr>
                                        <p:cTn id="178" dur="1" fill="hold">
                                          <p:stCondLst>
                                            <p:cond delay="499"/>
                                          </p:stCondLst>
                                        </p:cTn>
                                        <p:tgtEl>
                                          <p:spTgt spid="43"/>
                                        </p:tgtEl>
                                        <p:attrNameLst>
                                          <p:attrName>style.visibility</p:attrName>
                                        </p:attrNameLst>
                                      </p:cBhvr>
                                      <p:to>
                                        <p:strVal val="hidden"/>
                                      </p:to>
                                    </p:set>
                                  </p:childTnLst>
                                </p:cTn>
                              </p:par>
                            </p:childTnLst>
                          </p:cTn>
                        </p:par>
                      </p:childTnLst>
                    </p:cTn>
                  </p:par>
                  <p:par>
                    <p:cTn id="179" fill="hold">
                      <p:stCondLst>
                        <p:cond delay="indefinite"/>
                      </p:stCondLst>
                      <p:childTnLst>
                        <p:par>
                          <p:cTn id="180" fill="hold">
                            <p:stCondLst>
                              <p:cond delay="0"/>
                            </p:stCondLst>
                            <p:childTnLst>
                              <p:par>
                                <p:cTn id="181" presetID="21" presetClass="entr" presetSubtype="1" fill="hold" grpId="0" nodeType="clickEffect">
                                  <p:stCondLst>
                                    <p:cond delay="0"/>
                                  </p:stCondLst>
                                  <p:childTnLst>
                                    <p:set>
                                      <p:cBhvr>
                                        <p:cTn id="182" dur="1" fill="hold">
                                          <p:stCondLst>
                                            <p:cond delay="0"/>
                                          </p:stCondLst>
                                        </p:cTn>
                                        <p:tgtEl>
                                          <p:spTgt spid="39"/>
                                        </p:tgtEl>
                                        <p:attrNameLst>
                                          <p:attrName>style.visibility</p:attrName>
                                        </p:attrNameLst>
                                      </p:cBhvr>
                                      <p:to>
                                        <p:strVal val="visible"/>
                                      </p:to>
                                    </p:set>
                                    <p:animEffect transition="in" filter="wheel(1)">
                                      <p:cBhvr>
                                        <p:cTn id="183" dur="2000"/>
                                        <p:tgtEl>
                                          <p:spTgt spid="39"/>
                                        </p:tgtEl>
                                      </p:cBhvr>
                                    </p:animEffect>
                                  </p:childTnLst>
                                </p:cTn>
                              </p:par>
                            </p:childTnLst>
                          </p:cTn>
                        </p:par>
                      </p:childTnLst>
                    </p:cTn>
                  </p:par>
                  <p:par>
                    <p:cTn id="184" fill="hold">
                      <p:stCondLst>
                        <p:cond delay="indefinite"/>
                      </p:stCondLst>
                      <p:childTnLst>
                        <p:par>
                          <p:cTn id="185" fill="hold">
                            <p:stCondLst>
                              <p:cond delay="0"/>
                            </p:stCondLst>
                            <p:childTnLst>
                              <p:par>
                                <p:cTn id="186" presetID="14" presetClass="exit" presetSubtype="10" fill="hold" grpId="0" nodeType="clickEffect">
                                  <p:stCondLst>
                                    <p:cond delay="0"/>
                                  </p:stCondLst>
                                  <p:childTnLst>
                                    <p:animEffect transition="out" filter="randombar(horizontal)">
                                      <p:cBhvr>
                                        <p:cTn id="187" dur="500"/>
                                        <p:tgtEl>
                                          <p:spTgt spid="40"/>
                                        </p:tgtEl>
                                      </p:cBhvr>
                                    </p:animEffect>
                                    <p:set>
                                      <p:cBhvr>
                                        <p:cTn id="188" dur="1" fill="hold">
                                          <p:stCondLst>
                                            <p:cond delay="499"/>
                                          </p:stCondLst>
                                        </p:cTn>
                                        <p:tgtEl>
                                          <p:spTgt spid="40"/>
                                        </p:tgtEl>
                                        <p:attrNameLst>
                                          <p:attrName>style.visibility</p:attrName>
                                        </p:attrNameLst>
                                      </p:cBhvr>
                                      <p:to>
                                        <p:strVal val="hidden"/>
                                      </p:to>
                                    </p:set>
                                  </p:childTnLst>
                                </p:cTn>
                              </p:par>
                            </p:childTnLst>
                          </p:cTn>
                        </p:par>
                      </p:childTnLst>
                    </p:cTn>
                  </p:par>
                  <p:par>
                    <p:cTn id="189" fill="hold">
                      <p:stCondLst>
                        <p:cond delay="indefinite"/>
                      </p:stCondLst>
                      <p:childTnLst>
                        <p:par>
                          <p:cTn id="190" fill="hold">
                            <p:stCondLst>
                              <p:cond delay="0"/>
                            </p:stCondLst>
                            <p:childTnLst>
                              <p:par>
                                <p:cTn id="191" presetID="14" presetClass="exit" presetSubtype="10" fill="hold" grpId="0" nodeType="clickEffect">
                                  <p:stCondLst>
                                    <p:cond delay="0"/>
                                  </p:stCondLst>
                                  <p:childTnLst>
                                    <p:animEffect transition="out" filter="randombar(horizontal)">
                                      <p:cBhvr>
                                        <p:cTn id="192" dur="500"/>
                                        <p:tgtEl>
                                          <p:spTgt spid="41"/>
                                        </p:tgtEl>
                                      </p:cBhvr>
                                    </p:animEffect>
                                    <p:set>
                                      <p:cBhvr>
                                        <p:cTn id="193" dur="1" fill="hold">
                                          <p:stCondLst>
                                            <p:cond delay="499"/>
                                          </p:stCondLst>
                                        </p:cTn>
                                        <p:tgtEl>
                                          <p:spTgt spid="41"/>
                                        </p:tgtEl>
                                        <p:attrNameLst>
                                          <p:attrName>style.visibility</p:attrName>
                                        </p:attrNameLst>
                                      </p:cBhvr>
                                      <p:to>
                                        <p:strVal val="hidden"/>
                                      </p:to>
                                    </p:set>
                                  </p:childTnLst>
                                </p:cTn>
                              </p:par>
                            </p:childTnLst>
                          </p:cTn>
                        </p:par>
                      </p:childTnLst>
                    </p:cTn>
                  </p:par>
                  <p:par>
                    <p:cTn id="194" fill="hold">
                      <p:stCondLst>
                        <p:cond delay="indefinite"/>
                      </p:stCondLst>
                      <p:childTnLst>
                        <p:par>
                          <p:cTn id="195" fill="hold">
                            <p:stCondLst>
                              <p:cond delay="0"/>
                            </p:stCondLst>
                            <p:childTnLst>
                              <p:par>
                                <p:cTn id="196" presetID="14" presetClass="exit" presetSubtype="10" fill="hold" grpId="0" nodeType="clickEffect">
                                  <p:stCondLst>
                                    <p:cond delay="0"/>
                                  </p:stCondLst>
                                  <p:childTnLst>
                                    <p:animEffect transition="out" filter="randombar(horizontal)">
                                      <p:cBhvr>
                                        <p:cTn id="197" dur="500"/>
                                        <p:tgtEl>
                                          <p:spTgt spid="42"/>
                                        </p:tgtEl>
                                      </p:cBhvr>
                                    </p:animEffect>
                                    <p:set>
                                      <p:cBhvr>
                                        <p:cTn id="198" dur="1" fill="hold">
                                          <p:stCondLst>
                                            <p:cond delay="499"/>
                                          </p:stCondLst>
                                        </p:cTn>
                                        <p:tgtEl>
                                          <p:spTgt spid="42"/>
                                        </p:tgtEl>
                                        <p:attrNameLst>
                                          <p:attrName>style.visibility</p:attrName>
                                        </p:attrNameLst>
                                      </p:cBhvr>
                                      <p:to>
                                        <p:strVal val="hidden"/>
                                      </p:to>
                                    </p:set>
                                  </p:childTnLst>
                                </p:cTn>
                              </p:par>
                            </p:childTnLst>
                          </p:cTn>
                        </p:par>
                      </p:childTnLst>
                    </p:cTn>
                  </p:par>
                  <p:par>
                    <p:cTn id="199" fill="hold">
                      <p:stCondLst>
                        <p:cond delay="indefinite"/>
                      </p:stCondLst>
                      <p:childTnLst>
                        <p:par>
                          <p:cTn id="200" fill="hold">
                            <p:stCondLst>
                              <p:cond delay="0"/>
                            </p:stCondLst>
                            <p:childTnLst>
                              <p:par>
                                <p:cTn id="201" presetID="14" presetClass="exit" presetSubtype="10" fill="hold" grpId="1" nodeType="clickEffect">
                                  <p:stCondLst>
                                    <p:cond delay="0"/>
                                  </p:stCondLst>
                                  <p:childTnLst>
                                    <p:animEffect transition="out" filter="randombar(horizontal)">
                                      <p:cBhvr>
                                        <p:cTn id="202" dur="500"/>
                                        <p:tgtEl>
                                          <p:spTgt spid="37"/>
                                        </p:tgtEl>
                                      </p:cBhvr>
                                    </p:animEffect>
                                    <p:set>
                                      <p:cBhvr>
                                        <p:cTn id="203" dur="1" fill="hold">
                                          <p:stCondLst>
                                            <p:cond delay="499"/>
                                          </p:stCondLst>
                                        </p:cTn>
                                        <p:tgtEl>
                                          <p:spTgt spid="37"/>
                                        </p:tgtEl>
                                        <p:attrNameLst>
                                          <p:attrName>style.visibility</p:attrName>
                                        </p:attrNameLst>
                                      </p:cBhvr>
                                      <p:to>
                                        <p:strVal val="hidden"/>
                                      </p:to>
                                    </p:set>
                                  </p:childTnLst>
                                </p:cTn>
                              </p:par>
                              <p:par>
                                <p:cTn id="204" presetID="14" presetClass="exit" presetSubtype="10" fill="hold" grpId="1" nodeType="withEffect">
                                  <p:stCondLst>
                                    <p:cond delay="0"/>
                                  </p:stCondLst>
                                  <p:childTnLst>
                                    <p:animEffect transition="out" filter="randombar(horizontal)">
                                      <p:cBhvr>
                                        <p:cTn id="205" dur="500"/>
                                        <p:tgtEl>
                                          <p:spTgt spid="39"/>
                                        </p:tgtEl>
                                      </p:cBhvr>
                                    </p:animEffect>
                                    <p:set>
                                      <p:cBhvr>
                                        <p:cTn id="206" dur="1" fill="hold">
                                          <p:stCondLst>
                                            <p:cond delay="499"/>
                                          </p:stCondLst>
                                        </p:cTn>
                                        <p:tgtEl>
                                          <p:spTgt spid="3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allAtOnce"/>
      <p:bldP spid="14" grpId="0" animBg="1"/>
      <p:bldP spid="15" grpId="0" animBg="1"/>
      <p:bldP spid="17" grpId="0" build="allAtOnce"/>
      <p:bldP spid="18" grpId="0" build="allAtOnce"/>
      <p:bldP spid="19" grpId="0" build="allAtOnce"/>
      <p:bldP spid="20" grpId="0" build="allAtOnce"/>
      <p:bldP spid="21" grpId="0" build="allAtOnce"/>
      <p:bldP spid="23" grpId="0" animBg="1"/>
      <p:bldP spid="23" grpId="1" animBg="1"/>
      <p:bldP spid="24" grpId="0" animBg="1"/>
      <p:bldP spid="26" grpId="0" animBg="1"/>
      <p:bldP spid="27" grpId="0" animBg="1"/>
      <p:bldP spid="28" grpId="0" animBg="1"/>
      <p:bldP spid="29" grpId="0" animBg="1"/>
      <p:bldP spid="30" grpId="0" animBg="1"/>
      <p:bldP spid="31" grpId="0" animBg="1"/>
      <p:bldP spid="32" grpId="0" animBg="1"/>
      <p:bldP spid="32" grpId="1" animBg="1"/>
      <p:bldP spid="13" grpId="0" animBg="1"/>
      <p:bldP spid="16" grpId="0" animBg="1"/>
      <p:bldP spid="34" grpId="0" animBg="1"/>
      <p:bldP spid="36" grpId="0" animBg="1"/>
      <p:bldP spid="37" grpId="0" animBg="1"/>
      <p:bldP spid="37" grpId="1" animBg="1"/>
      <p:bldP spid="38" grpId="0" animBg="1"/>
      <p:bldP spid="39" grpId="0" animBg="1"/>
      <p:bldP spid="39" grpId="1" animBg="1"/>
      <p:bldP spid="12" grpId="0" animBg="1"/>
      <p:bldP spid="40" grpId="0" animBg="1"/>
      <p:bldP spid="41" grpId="0" animBg="1"/>
      <p:bldP spid="42" grpId="0" animBg="1"/>
      <p:bldP spid="4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1199</Words>
  <Application>Microsoft Office PowerPoint</Application>
  <PresentationFormat>Custom</PresentationFormat>
  <Paragraphs>197</Paragraphs>
  <Slides>16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Office Theme</vt:lpstr>
      <vt:lpstr>Equation</vt:lpstr>
      <vt:lpstr>ANNOUNCEMENTS -NO CALCULATORS! -Take out HW to stamp -Media Center Today!</vt:lpstr>
      <vt:lpstr>Has anyone ever heard of the Monty Hall Game Show?</vt:lpstr>
      <vt:lpstr>#4 Conditional Probability</vt:lpstr>
      <vt:lpstr>Media Center Computers!</vt:lpstr>
      <vt:lpstr>BRAIN BREAK #1</vt:lpstr>
      <vt:lpstr>Conditional Probability</vt:lpstr>
      <vt:lpstr>Example 1: The table shows the results of a class survey. Find P(own a pet|female).</vt:lpstr>
      <vt:lpstr>Conditional Probability</vt:lpstr>
      <vt:lpstr>Example 2: Education - The table shows students by gender at two-and four-year colleges, and graduate schools in 2005. You pick a student at random. </vt:lpstr>
      <vt:lpstr>Example 3: Statistics - Americans recycle increasing amounts through municipal waste collection. The table shows the collection data for 2007.</vt:lpstr>
      <vt:lpstr>BRAIN BREAK #2</vt:lpstr>
      <vt:lpstr>Practice Problem #1: Market Research. A utility company asked 50 of its customers whether they pay their bills online or by mail. What is the probability that a customer pays the bill online, given the customer is male?</vt:lpstr>
      <vt:lpstr>Practice Problem #2: Market Research. Researchers asked shampoo users whether they apply shampoo directly to the head, or indirectly using a hand. What is the probability that a respondent applies shampoo directly to the head, given the respondent is female?</vt:lpstr>
      <vt:lpstr>Challenge Problems</vt:lpstr>
      <vt:lpstr>Homework</vt:lpstr>
      <vt:lpstr>Exit Ticket – DO ON THE BACK OF YOUR NOTES!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ANNOUNCEMENTS -Pick up your assigned calculator -Take out HW to stamp</dc:title>
  <dc:creator>Santos, Francine C.</dc:creator>
  <cp:lastModifiedBy>francinec.santos</cp:lastModifiedBy>
  <cp:revision>28</cp:revision>
  <dcterms:created xsi:type="dcterms:W3CDTF">2014-12-14T20:50:23Z</dcterms:created>
  <dcterms:modified xsi:type="dcterms:W3CDTF">2015-05-20T11:11:45Z</dcterms:modified>
</cp:coreProperties>
</file>