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71" r:id="rId4"/>
    <p:sldId id="258" r:id="rId5"/>
    <p:sldId id="263" r:id="rId6"/>
    <p:sldId id="264" r:id="rId7"/>
    <p:sldId id="259" r:id="rId8"/>
    <p:sldId id="275" r:id="rId9"/>
    <p:sldId id="265" r:id="rId10"/>
    <p:sldId id="266" r:id="rId11"/>
    <p:sldId id="267" r:id="rId12"/>
    <p:sldId id="272" r:id="rId13"/>
    <p:sldId id="273" r:id="rId14"/>
    <p:sldId id="268" r:id="rId15"/>
    <p:sldId id="269" r:id="rId16"/>
    <p:sldId id="26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3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1FAF-F3AC-43F4-ABD4-9EFCAD1B59E8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3A28-6242-45B5-9923-0E0210A15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54" y="2708032"/>
            <a:ext cx="4595447" cy="41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8554" y="0"/>
            <a:ext cx="3692769" cy="1752600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3000" b="1" u="sng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-NO CALCULATORS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-Take out HW to stamp</a:t>
            </a:r>
            <a:endParaRPr lang="en-US" sz="30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1" y="8561"/>
            <a:ext cx="6100688" cy="827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4042"/>
            <a:ext cx="866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18788"/>
            <a:ext cx="762468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Try to sketch a </a:t>
            </a:r>
            <a:r>
              <a:rPr lang="en-US" sz="2800" dirty="0" smtClean="0">
                <a:solidFill>
                  <a:srgbClr val="FF0000"/>
                </a:solidFill>
              </a:rPr>
              <a:t>rough graph </a:t>
            </a:r>
            <a:r>
              <a:rPr lang="en-US" sz="2800" dirty="0" smtClean="0">
                <a:solidFill>
                  <a:srgbClr val="FF0000"/>
                </a:solidFill>
              </a:rPr>
              <a:t>of the following on your </a:t>
            </a:r>
            <a:r>
              <a:rPr lang="en-US" sz="2800" u="sng" dirty="0" smtClean="0">
                <a:solidFill>
                  <a:srgbClr val="FF0000"/>
                </a:solidFill>
              </a:rPr>
              <a:t>WHITE BOARD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Your </a:t>
            </a:r>
            <a:r>
              <a:rPr lang="en-US" sz="2800" dirty="0">
                <a:solidFill>
                  <a:srgbClr val="FF0000"/>
                </a:solidFill>
              </a:rPr>
              <a:t>favorite dog groomer charges according to your dog’s weight.  If your dog is 15 pounds and under, the groomer charges $35.  If your dog is between 15 and 40 pounds, she charges $40.  If your dog is over 40 pounds, she charges $</a:t>
            </a:r>
            <a:r>
              <a:rPr lang="en-US" sz="2800" dirty="0" smtClean="0">
                <a:solidFill>
                  <a:srgbClr val="FF0000"/>
                </a:solidFill>
              </a:rPr>
              <a:t>40 </a:t>
            </a:r>
            <a:r>
              <a:rPr lang="en-US" sz="2800" dirty="0">
                <a:solidFill>
                  <a:srgbClr val="FF0000"/>
                </a:solidFill>
              </a:rPr>
              <a:t>plus an additional $2 for each pound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effectLst/>
              </a:rPr>
              <a:t>(THE FUNCTION IS ON PG. 22 OF YOUR NOTES FROM YESTERDAY!!)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  <a:effectLst/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  <a:effectLst/>
              </a:rPr>
              <a:t>Update TOC and WAIT to glue notes!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64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429" t="12674" r="14959" b="14584"/>
          <a:stretch/>
        </p:blipFill>
        <p:spPr>
          <a:xfrm>
            <a:off x="1371601" y="0"/>
            <a:ext cx="9493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819" t="12326" r="19448" b="45834"/>
          <a:stretch/>
        </p:blipFill>
        <p:spPr>
          <a:xfrm>
            <a:off x="0" y="0"/>
            <a:ext cx="8712200" cy="3961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9400" y="1435100"/>
            <a:ext cx="2095500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015038" y="1003300"/>
            <a:ext cx="6176963" cy="5854701"/>
            <a:chOff x="724" y="3281"/>
            <a:chExt cx="5016" cy="4569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281"/>
              <a:ext cx="5016" cy="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AutoShape 10"/>
            <p:cNvCxnSpPr>
              <a:cxnSpLocks noChangeShapeType="1"/>
            </p:cNvCxnSpPr>
            <p:nvPr/>
          </p:nvCxnSpPr>
          <p:spPr bwMode="auto">
            <a:xfrm>
              <a:off x="724" y="5573"/>
              <a:ext cx="50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1"/>
            <p:cNvCxnSpPr>
              <a:cxnSpLocks noChangeShapeType="1"/>
            </p:cNvCxnSpPr>
            <p:nvPr/>
          </p:nvCxnSpPr>
          <p:spPr bwMode="auto">
            <a:xfrm>
              <a:off x="3217" y="3310"/>
              <a:ext cx="0" cy="4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" name="Rectangle 7"/>
          <p:cNvSpPr/>
          <p:nvPr/>
        </p:nvSpPr>
        <p:spPr>
          <a:xfrm>
            <a:off x="393700" y="4279826"/>
            <a:ext cx="6096000" cy="1277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 circle: </a:t>
            </a:r>
            <a:r>
              <a:rPr lang="en-US" sz="3600" u="sng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3600" u="sng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circle: &lt; or &gt;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6400" y="4495800"/>
            <a:ext cx="1168400" cy="422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17800" y="5080000"/>
            <a:ext cx="1168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30600" y="2243138"/>
            <a:ext cx="1943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f x &lt; -2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44306" y="2822989"/>
            <a:ext cx="1943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f -2 ≤ x &lt; 4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544306" y="3402840"/>
            <a:ext cx="19431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f x ≥ 4</a:t>
            </a:r>
            <a:endParaRPr lang="en-US" sz="2800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8615498" y="1040461"/>
            <a:ext cx="367" cy="576673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129471" y="1003300"/>
            <a:ext cx="367" cy="5766739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31005" y="2208108"/>
            <a:ext cx="624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-6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739843" y="2815171"/>
            <a:ext cx="624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-1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762928" y="3332455"/>
            <a:ext cx="6243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015038" y="5557642"/>
            <a:ext cx="260046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495425" y="5435600"/>
            <a:ext cx="202816" cy="1941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8596833" y="4165526"/>
            <a:ext cx="15326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534350" y="4086529"/>
            <a:ext cx="202816" cy="1941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007803" y="4068433"/>
            <a:ext cx="202816" cy="1941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0109211" y="2081017"/>
            <a:ext cx="2082790" cy="495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0028063" y="1980792"/>
            <a:ext cx="202816" cy="194186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 animBg="1"/>
      <p:bldP spid="31" grpId="0" animBg="1"/>
      <p:bldP spid="32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2400" b="1" dirty="0"/>
              <a:t>PRACTICE PROBLEMS </a:t>
            </a:r>
            <a:r>
              <a:rPr lang="en-US" sz="2400" dirty="0"/>
              <a:t>Carefully graph each of the following. Identify whether each function is continuous or discontinues. Then evaluate the function at each specified domain value (x). You can also make a table of x- &amp; y- values to help you.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8082" t="26389" r="12030" b="16666"/>
          <a:stretch/>
        </p:blipFill>
        <p:spPr>
          <a:xfrm>
            <a:off x="0" y="1325563"/>
            <a:ext cx="6083299" cy="3068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8082" t="23785" r="12421" b="13542"/>
          <a:stretch/>
        </p:blipFill>
        <p:spPr>
          <a:xfrm>
            <a:off x="6083299" y="3446658"/>
            <a:ext cx="6108701" cy="33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2421" t="28299" r="14959" b="13715"/>
          <a:stretch/>
        </p:blipFill>
        <p:spPr>
          <a:xfrm>
            <a:off x="-19051" y="977900"/>
            <a:ext cx="12192000" cy="5880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7900"/>
          </a:xfrm>
        </p:spPr>
        <p:txBody>
          <a:bodyPr/>
          <a:lstStyle/>
          <a:p>
            <a:pPr algn="ctr"/>
            <a:r>
              <a:rPr lang="en-US" b="1" dirty="0" smtClean="0"/>
              <a:t>Back to the Warm Up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05500" y="6488669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10	20	30	40	50	60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76900" y="54864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58971" y="4527550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8971" y="3548618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58971" y="2615685"/>
            <a:ext cx="55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18400" y="2781300"/>
            <a:ext cx="0" cy="39253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79000" y="2781300"/>
            <a:ext cx="0" cy="392533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6171747"/>
            <a:ext cx="1403350" cy="12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435849" y="6098722"/>
            <a:ext cx="127000" cy="146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32501" y="6086929"/>
            <a:ext cx="127000" cy="1460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65400" y="5486400"/>
            <a:ext cx="0" cy="279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548339" y="6071187"/>
            <a:ext cx="2260600" cy="12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711877" y="5983289"/>
            <a:ext cx="127000" cy="146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36759" y="5983289"/>
            <a:ext cx="127000" cy="1460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738188" y="3174751"/>
            <a:ext cx="704399" cy="19697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9674688" y="5021152"/>
            <a:ext cx="127000" cy="1460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1" grpId="0" animBg="1"/>
      <p:bldP spid="3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25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u="sng" dirty="0"/>
              <a:t>Go back to your original graph and compare your answer to the answer </a:t>
            </a:r>
            <a:r>
              <a:rPr lang="en-US" sz="4800" b="1" u="sng" dirty="0" smtClean="0"/>
              <a:t>we </a:t>
            </a:r>
            <a:r>
              <a:rPr lang="en-US" sz="4800" b="1" u="sng" dirty="0"/>
              <a:t>just did together</a:t>
            </a:r>
            <a:r>
              <a:rPr lang="en-US" sz="4800" b="1" u="sng" dirty="0" smtClean="0"/>
              <a:t>.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825625"/>
            <a:ext cx="121031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dirty="0"/>
              <a:t>Were there any similarities in your first graph and the piecewise </a:t>
            </a:r>
            <a:r>
              <a:rPr lang="en-US" sz="4000" dirty="0" smtClean="0"/>
              <a:t>function </a:t>
            </a:r>
            <a:r>
              <a:rPr lang="en-US" sz="4000" dirty="0"/>
              <a:t>graph? What were they? </a:t>
            </a:r>
            <a:endParaRPr lang="en-US" sz="4000" dirty="0" smtClean="0"/>
          </a:p>
          <a:p>
            <a:pPr marL="514350" lvl="0" indent="-514350">
              <a:buFont typeface="+mj-lt"/>
              <a:buAutoNum type="arabicPeriod"/>
            </a:pP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dirty="0"/>
              <a:t>Were there any differences in your first graph and the piecewise function graph? What were they?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207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#4 in HW Packet (all)</a:t>
            </a:r>
          </a:p>
          <a:p>
            <a:endParaRPr lang="en-US" dirty="0" smtClean="0"/>
          </a:p>
          <a:p>
            <a:r>
              <a:rPr lang="en-US" dirty="0" smtClean="0"/>
              <a:t>Bring PIE tomorrow for Pi Day!!</a:t>
            </a:r>
          </a:p>
          <a:p>
            <a:r>
              <a:rPr lang="en-US" dirty="0" smtClean="0"/>
              <a:t>Memorize as many digits as you can for the Pi digits competition!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Graph the following for f(x) =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6547" t="41239" r="44082" b="47846"/>
          <a:stretch/>
        </p:blipFill>
        <p:spPr>
          <a:xfrm>
            <a:off x="7073899" y="1574800"/>
            <a:ext cx="3315836" cy="21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754" y="1"/>
            <a:ext cx="10515600" cy="785446"/>
          </a:xfrm>
        </p:spPr>
        <p:txBody>
          <a:bodyPr/>
          <a:lstStyle/>
          <a:p>
            <a:r>
              <a:rPr lang="en-US" b="1" dirty="0" smtClean="0"/>
              <a:t>This Friday….</a:t>
            </a:r>
            <a:endParaRPr lang="en-US" b="1" dirty="0"/>
          </a:p>
        </p:txBody>
      </p:sp>
      <p:pic>
        <p:nvPicPr>
          <p:cNvPr id="10" name="Picture 9" descr="http://www.pidayprinceton.com/wp-content/themes/atahualpa/images/Pi_Day_Shirt_Eat_P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1409700"/>
            <a:ext cx="41274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6700" y="1104900"/>
            <a:ext cx="6362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ym typeface="Symbol" panose="05050102010706020507" pitchFamily="18" charset="2"/>
              </a:rPr>
              <a:t></a:t>
            </a:r>
            <a:r>
              <a:rPr lang="en-US" sz="3600" dirty="0" smtClean="0"/>
              <a:t> Digit Recitation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Line the walls with </a:t>
            </a:r>
            <a:r>
              <a:rPr lang="en-US" sz="3600" dirty="0" smtClean="0">
                <a:sym typeface="Symbol" panose="05050102010706020507" pitchFamily="18" charset="2"/>
              </a:rPr>
              <a:t></a:t>
            </a:r>
            <a:r>
              <a:rPr lang="en-US" sz="36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out how 3.14 got named </a:t>
            </a:r>
            <a:r>
              <a:rPr lang="en-US" sz="3600" dirty="0" smtClean="0">
                <a:sym typeface="Symbol" panose="05050102010706020507" pitchFamily="18" charset="2"/>
              </a:rPr>
              <a:t> and what the knight Sir </a:t>
            </a:r>
            <a:r>
              <a:rPr lang="en-US" sz="3600" dirty="0" err="1" smtClean="0">
                <a:sym typeface="Symbol" panose="05050102010706020507" pitchFamily="18" charset="2"/>
              </a:rPr>
              <a:t>Cumference</a:t>
            </a:r>
            <a:r>
              <a:rPr lang="en-US" sz="3600" dirty="0" smtClean="0">
                <a:sym typeface="Symbol" panose="05050102010706020507" pitchFamily="18" charset="2"/>
              </a:rPr>
              <a:t> and his son Radius has to do with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ym typeface="Symbol" panose="05050102010706020507" pitchFamily="18" charset="2"/>
              </a:rPr>
              <a:t>PIE Project!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22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904875"/>
          </a:xfrm>
        </p:spPr>
        <p:txBody>
          <a:bodyPr/>
          <a:lstStyle/>
          <a:p>
            <a:pPr algn="ctr"/>
            <a:r>
              <a:rPr lang="en-US" b="1" dirty="0" smtClean="0"/>
              <a:t>HOMEWORK 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1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87264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#4 Graphing Piecewise &amp; Step Functions</a:t>
            </a:r>
            <a:br>
              <a:rPr lang="en-US" b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"/>
            <a:ext cx="10515600" cy="889000"/>
          </a:xfrm>
        </p:spPr>
        <p:txBody>
          <a:bodyPr/>
          <a:lstStyle/>
          <a:p>
            <a:pPr algn="ctr"/>
            <a:r>
              <a:rPr lang="en-US" b="1" dirty="0" smtClean="0"/>
              <a:t>Graphing Piecewise Functions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889001"/>
            <a:ext cx="7645400" cy="577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none" strike="noStrike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f(x) =	x</a:t>
            </a:r>
            <a:r>
              <a:rPr lang="en-US" sz="2800" baseline="300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+ 1, 	x ≥ -1	________________		-3x – 1, 	x &lt; </a:t>
            </a:r>
            <a:r>
              <a:rPr lang="en-US" sz="28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_______________	</a:t>
            </a:r>
            <a:endParaRPr lang="en-US" sz="28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STEPS: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Determine the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shapes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graphs.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Draw the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boundaries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each graph (Draw the fences.)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Draw each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(Draw each neighbor on his side of the fence.)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Draw or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closed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circles. (Who owns the fence?) 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or Discontinuous?</a:t>
            </a:r>
            <a:r>
              <a:rPr lang="en-US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1309688" y="1230315"/>
            <a:ext cx="468312" cy="1004885"/>
          </a:xfrm>
          <a:prstGeom prst="leftBrace">
            <a:avLst>
              <a:gd name="adj1" fmla="val 326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391401" y="2235200"/>
            <a:ext cx="4800600" cy="4622801"/>
            <a:chOff x="724" y="3281"/>
            <a:chExt cx="5016" cy="4569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281"/>
              <a:ext cx="5016" cy="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AutoShape 10"/>
            <p:cNvCxnSpPr>
              <a:cxnSpLocks noChangeShapeType="1"/>
            </p:cNvCxnSpPr>
            <p:nvPr/>
          </p:nvCxnSpPr>
          <p:spPr bwMode="auto">
            <a:xfrm>
              <a:off x="724" y="5573"/>
              <a:ext cx="50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1"/>
            <p:cNvCxnSpPr>
              <a:cxnSpLocks noChangeShapeType="1"/>
            </p:cNvCxnSpPr>
            <p:nvPr/>
          </p:nvCxnSpPr>
          <p:spPr bwMode="auto">
            <a:xfrm>
              <a:off x="3217" y="3310"/>
              <a:ext cx="0" cy="4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5041900" y="1111264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Parabola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1899" y="1614440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89" y="2755974"/>
            <a:ext cx="56007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283414"/>
            <a:ext cx="6970713" cy="833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591676" y="2235199"/>
            <a:ext cx="0" cy="4622801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905" y="4190264"/>
            <a:ext cx="6970713" cy="97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32862" y="4243388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901069" y="4069189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543139" y="4052152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098020" y="3425999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336144" y="2372785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601200" y="2014957"/>
            <a:ext cx="825989" cy="2328443"/>
            <a:chOff x="9601200" y="2014957"/>
            <a:chExt cx="825989" cy="2328443"/>
          </a:xfrm>
        </p:grpSpPr>
        <p:sp>
          <p:nvSpPr>
            <p:cNvPr id="13" name="Freeform 12"/>
            <p:cNvSpPr/>
            <p:nvPr/>
          </p:nvSpPr>
          <p:spPr>
            <a:xfrm>
              <a:off x="9601200" y="2154211"/>
              <a:ext cx="816466" cy="2189189"/>
            </a:xfrm>
            <a:custGeom>
              <a:avLst/>
              <a:gdLst>
                <a:gd name="connsiteX0" fmla="*/ 0 w 816466"/>
                <a:gd name="connsiteY0" fmla="*/ 1973289 h 2189189"/>
                <a:gd name="connsiteX1" fmla="*/ 177800 w 816466"/>
                <a:gd name="connsiteY1" fmla="*/ 2189189 h 2189189"/>
                <a:gd name="connsiteX2" fmla="*/ 368300 w 816466"/>
                <a:gd name="connsiteY2" fmla="*/ 1973289 h 2189189"/>
                <a:gd name="connsiteX3" fmla="*/ 571500 w 816466"/>
                <a:gd name="connsiteY3" fmla="*/ 1338289 h 2189189"/>
                <a:gd name="connsiteX4" fmla="*/ 774700 w 816466"/>
                <a:gd name="connsiteY4" fmla="*/ 296889 h 2189189"/>
                <a:gd name="connsiteX5" fmla="*/ 812800 w 816466"/>
                <a:gd name="connsiteY5" fmla="*/ 30189 h 2189189"/>
                <a:gd name="connsiteX6" fmla="*/ 812800 w 816466"/>
                <a:gd name="connsiteY6" fmla="*/ 17489 h 218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466" h="2189189">
                  <a:moveTo>
                    <a:pt x="0" y="1973289"/>
                  </a:moveTo>
                  <a:cubicBezTo>
                    <a:pt x="58208" y="2081239"/>
                    <a:pt x="116417" y="2189189"/>
                    <a:pt x="177800" y="2189189"/>
                  </a:cubicBezTo>
                  <a:cubicBezTo>
                    <a:pt x="239183" y="2189189"/>
                    <a:pt x="302683" y="2115106"/>
                    <a:pt x="368300" y="1973289"/>
                  </a:cubicBezTo>
                  <a:cubicBezTo>
                    <a:pt x="433917" y="1831472"/>
                    <a:pt x="503767" y="1617689"/>
                    <a:pt x="571500" y="1338289"/>
                  </a:cubicBezTo>
                  <a:cubicBezTo>
                    <a:pt x="639233" y="1058889"/>
                    <a:pt x="734483" y="514906"/>
                    <a:pt x="774700" y="296889"/>
                  </a:cubicBezTo>
                  <a:cubicBezTo>
                    <a:pt x="814917" y="78872"/>
                    <a:pt x="806450" y="76756"/>
                    <a:pt x="812800" y="30189"/>
                  </a:cubicBezTo>
                  <a:cubicBezTo>
                    <a:pt x="819150" y="-16378"/>
                    <a:pt x="815975" y="555"/>
                    <a:pt x="812800" y="1748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0414489" y="2014957"/>
              <a:ext cx="12700" cy="24720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9720938" y="4673618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912351" y="5292900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20988" y="5936400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301675" y="6520174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555670" y="4052151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135220" y="2783179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929588" y="2168791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9318525" y="3425998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300881" y="3399590"/>
            <a:ext cx="112814" cy="1436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106848" y="2365576"/>
            <a:ext cx="112814" cy="1436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39" idx="1"/>
          </p:cNvCxnSpPr>
          <p:nvPr/>
        </p:nvCxnSpPr>
        <p:spPr>
          <a:xfrm flipH="1" flipV="1">
            <a:off x="8929386" y="2014958"/>
            <a:ext cx="642805" cy="20582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0639" y="6095830"/>
            <a:ext cx="1757361" cy="5679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-1" y="5089969"/>
            <a:ext cx="7177022" cy="97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6514" y="6066188"/>
            <a:ext cx="259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Because…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 animBg="1"/>
      <p:bldP spid="12" grpId="0" animBg="1"/>
      <p:bldP spid="15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"/>
            <a:ext cx="10515600" cy="889000"/>
          </a:xfrm>
        </p:spPr>
        <p:txBody>
          <a:bodyPr/>
          <a:lstStyle/>
          <a:p>
            <a:pPr algn="ctr"/>
            <a:r>
              <a:rPr lang="en-US" b="1" dirty="0" smtClean="0"/>
              <a:t>Graphing Piecewise Functions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889001"/>
            <a:ext cx="7645400" cy="577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u="none" strike="noStrike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f(x) =	</a:t>
            </a:r>
            <a:r>
              <a:rPr lang="en-US" sz="2800" dirty="0" smtClean="0">
                <a:latin typeface="+mj-lt"/>
              </a:rPr>
              <a:t>3x + 2, 	x </a:t>
            </a:r>
            <a:r>
              <a:rPr lang="en-US" sz="2800" u="sng" dirty="0" smtClean="0">
                <a:latin typeface="+mj-lt"/>
              </a:rPr>
              <a:t>&lt;</a:t>
            </a:r>
            <a:r>
              <a:rPr lang="en-US" sz="2800" dirty="0" smtClean="0">
                <a:latin typeface="+mj-lt"/>
              </a:rPr>
              <a:t> -2</a:t>
            </a:r>
            <a:r>
              <a:rPr lang="en-US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________________		</a:t>
            </a:r>
            <a:r>
              <a:rPr lang="en-US" sz="2800" dirty="0" smtClean="0">
                <a:latin typeface="+mj-lt"/>
              </a:rPr>
              <a:t>-x,		-2 &lt; x </a:t>
            </a:r>
            <a:r>
              <a:rPr lang="en-US" sz="2800" u="sng" dirty="0" smtClean="0">
                <a:latin typeface="+mj-lt"/>
              </a:rPr>
              <a:t>&lt;</a:t>
            </a:r>
            <a:r>
              <a:rPr lang="en-US" sz="2800" dirty="0" smtClean="0">
                <a:latin typeface="+mj-lt"/>
              </a:rPr>
              <a:t> 1_</a:t>
            </a:r>
            <a:r>
              <a:rPr lang="en-US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_____________</a:t>
            </a:r>
            <a:br>
              <a:rPr lang="en-US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800" dirty="0" smtClean="0">
                <a:latin typeface="+mj-lt"/>
              </a:rPr>
              <a:t>x</a:t>
            </a:r>
            <a:r>
              <a:rPr lang="en-US" sz="2800" baseline="30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 – 2,		x &gt;1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________________</a:t>
            </a: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Determine the shapes of the graphs.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Draw the boundaries of each graph (Draw the fences.)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Draw each graph. (Draw each neighbor on his side of the fence.)</a:t>
            </a:r>
            <a:b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Draw open or closed circles. (Who owns the fence?)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or Discontinuous?</a:t>
            </a:r>
            <a:r>
              <a:rPr lang="en-US" dirty="0" smtClean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sp>
        <p:nvSpPr>
          <p:cNvPr id="4" name="AutoShape 2"/>
          <p:cNvSpPr>
            <a:spLocks/>
          </p:cNvSpPr>
          <p:nvPr/>
        </p:nvSpPr>
        <p:spPr bwMode="auto">
          <a:xfrm>
            <a:off x="1309688" y="1230315"/>
            <a:ext cx="468312" cy="1385885"/>
          </a:xfrm>
          <a:prstGeom prst="leftBrace">
            <a:avLst>
              <a:gd name="adj1" fmla="val 3262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391401" y="2260600"/>
            <a:ext cx="4800600" cy="4622801"/>
            <a:chOff x="724" y="3281"/>
            <a:chExt cx="5016" cy="4569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" y="3281"/>
              <a:ext cx="5016" cy="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AutoShape 10"/>
            <p:cNvCxnSpPr>
              <a:cxnSpLocks noChangeShapeType="1"/>
            </p:cNvCxnSpPr>
            <p:nvPr/>
          </p:nvCxnSpPr>
          <p:spPr bwMode="auto">
            <a:xfrm>
              <a:off x="724" y="5573"/>
              <a:ext cx="50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1"/>
            <p:cNvCxnSpPr>
              <a:cxnSpLocks noChangeShapeType="1"/>
            </p:cNvCxnSpPr>
            <p:nvPr/>
          </p:nvCxnSpPr>
          <p:spPr bwMode="auto">
            <a:xfrm>
              <a:off x="3217" y="3310"/>
              <a:ext cx="0" cy="4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/>
        </p:nvSpPr>
        <p:spPr>
          <a:xfrm>
            <a:off x="5041900" y="1111264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899" y="1586926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3300" y="2070702"/>
            <a:ext cx="23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Parabola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9357946" y="2235200"/>
            <a:ext cx="0" cy="46228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969500" y="2249871"/>
            <a:ext cx="0" cy="462280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850923" y="5404338"/>
            <a:ext cx="504093" cy="145366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244815" y="5367789"/>
            <a:ext cx="202816" cy="19418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9413631" y="4185138"/>
            <a:ext cx="554503" cy="54881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9256053" y="4068006"/>
            <a:ext cx="202816" cy="19418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9969500" y="2168769"/>
            <a:ext cx="616438" cy="2593731"/>
            <a:chOff x="9969500" y="2168769"/>
            <a:chExt cx="616438" cy="2593731"/>
          </a:xfrm>
        </p:grpSpPr>
        <p:sp>
          <p:nvSpPr>
            <p:cNvPr id="39" name="Freeform 38"/>
            <p:cNvSpPr/>
            <p:nvPr/>
          </p:nvSpPr>
          <p:spPr>
            <a:xfrm>
              <a:off x="9969500" y="2649415"/>
              <a:ext cx="595244" cy="2113085"/>
            </a:xfrm>
            <a:custGeom>
              <a:avLst/>
              <a:gdLst>
                <a:gd name="connsiteX0" fmla="*/ 0 w 419100"/>
                <a:gd name="connsiteY0" fmla="*/ 1701800 h 1701800"/>
                <a:gd name="connsiteX1" fmla="*/ 215900 w 419100"/>
                <a:gd name="connsiteY1" fmla="*/ 1066800 h 1701800"/>
                <a:gd name="connsiteX2" fmla="*/ 215900 w 419100"/>
                <a:gd name="connsiteY2" fmla="*/ 1054100 h 1701800"/>
                <a:gd name="connsiteX3" fmla="*/ 419100 w 419100"/>
                <a:gd name="connsiteY3" fmla="*/ 0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701800">
                  <a:moveTo>
                    <a:pt x="0" y="1701800"/>
                  </a:moveTo>
                  <a:cubicBezTo>
                    <a:pt x="89958" y="1438275"/>
                    <a:pt x="179917" y="1174750"/>
                    <a:pt x="215900" y="1066800"/>
                  </a:cubicBezTo>
                  <a:cubicBezTo>
                    <a:pt x="251883" y="958850"/>
                    <a:pt x="182033" y="1231900"/>
                    <a:pt x="215900" y="1054100"/>
                  </a:cubicBezTo>
                  <a:cubicBezTo>
                    <a:pt x="249767" y="876300"/>
                    <a:pt x="334433" y="438150"/>
                    <a:pt x="419100" y="0"/>
                  </a:cubicBez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>
              <a:stCxn id="39" idx="3"/>
            </p:cNvCxnSpPr>
            <p:nvPr/>
          </p:nvCxnSpPr>
          <p:spPr>
            <a:xfrm flipV="1">
              <a:off x="10564744" y="2168769"/>
              <a:ext cx="21194" cy="48064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9868093" y="4658618"/>
            <a:ext cx="202816" cy="194186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71700" y="6045421"/>
            <a:ext cx="2057400" cy="61836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866138" y="4651638"/>
            <a:ext cx="202816" cy="19418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86514" y="6066188"/>
            <a:ext cx="259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Because…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93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 animBg="1"/>
      <p:bldP spid="31" grpId="0" animBg="1"/>
      <p:bldP spid="42" grpId="0" animBg="1"/>
      <p:bldP spid="4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BREAK 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257" y="0"/>
            <a:ext cx="10515600" cy="1325563"/>
          </a:xfrm>
        </p:spPr>
        <p:txBody>
          <a:bodyPr/>
          <a:lstStyle/>
          <a:p>
            <a:r>
              <a:rPr lang="en-US" b="1" dirty="0" smtClean="0"/>
              <a:t>What was the last movie you saw in theaters?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88357"/>
              </p:ext>
            </p:extLst>
          </p:nvPr>
        </p:nvGraphicFramePr>
        <p:xfrm>
          <a:off x="1973942" y="1572306"/>
          <a:ext cx="812800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0115"/>
                <a:gridCol w="648788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TICKET PRICES</a:t>
                      </a:r>
                      <a:endParaRPr lang="en-US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$5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Under</a:t>
                      </a:r>
                      <a:r>
                        <a:rPr lang="en-US" sz="4000" baseline="0" dirty="0" smtClean="0"/>
                        <a:t> 13 years old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$9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Adults</a:t>
                      </a:r>
                      <a:r>
                        <a:rPr lang="en-US" sz="4000" baseline="0" dirty="0" smtClean="0"/>
                        <a:t> 13 years old and up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$6.50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Senior Citizens</a:t>
                      </a:r>
                      <a:r>
                        <a:rPr lang="en-US" sz="4000" baseline="0" dirty="0" smtClean="0"/>
                        <a:t> 55 years old and up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8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8233" t="11980" r="14178" b="17708"/>
          <a:stretch/>
        </p:blipFill>
        <p:spPr>
          <a:xfrm>
            <a:off x="1168399" y="0"/>
            <a:ext cx="9990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305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Office Theme</vt:lpstr>
      <vt:lpstr>ANNOUNCEMENTS -NO CALCULATORS -Take out HW to stamp</vt:lpstr>
      <vt:lpstr>This Friday….</vt:lpstr>
      <vt:lpstr>HOMEWORK QUESTIONS?</vt:lpstr>
      <vt:lpstr>#4 Graphing Piecewise &amp; Step Functions </vt:lpstr>
      <vt:lpstr>Graphing Piecewise Functions</vt:lpstr>
      <vt:lpstr>Graphing Piecewise Functions</vt:lpstr>
      <vt:lpstr>BRAIN BREAK </vt:lpstr>
      <vt:lpstr>What was the last movie you saw in theaters?</vt:lpstr>
      <vt:lpstr>PowerPoint Presentation</vt:lpstr>
      <vt:lpstr>PowerPoint Presentation</vt:lpstr>
      <vt:lpstr>PowerPoint Presentation</vt:lpstr>
      <vt:lpstr>PRACTICE PROBLEMS Carefully graph each of the following. Identify whether each function is continuous or discontinues. Then evaluate the function at each specified domain value (x). You can also make a table of x- &amp; y- values to help you.</vt:lpstr>
      <vt:lpstr>BRAIN BREAK </vt:lpstr>
      <vt:lpstr>Back to the Warm Up</vt:lpstr>
      <vt:lpstr>Go back to your original graph and compare your answer to the answer we just did together.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-Pick up your assigned calculator -Take out HW to stamp</dc:title>
  <dc:creator>Fran</dc:creator>
  <cp:lastModifiedBy>Santos, Francine C.</cp:lastModifiedBy>
  <cp:revision>40</cp:revision>
  <dcterms:created xsi:type="dcterms:W3CDTF">2014-09-29T23:53:35Z</dcterms:created>
  <dcterms:modified xsi:type="dcterms:W3CDTF">2015-03-12T14:14:41Z</dcterms:modified>
</cp:coreProperties>
</file>