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4" r:id="rId3"/>
    <p:sldId id="277" r:id="rId4"/>
    <p:sldId id="278" r:id="rId5"/>
    <p:sldId id="258" r:id="rId6"/>
    <p:sldId id="282" r:id="rId7"/>
    <p:sldId id="265" r:id="rId8"/>
    <p:sldId id="280" r:id="rId9"/>
    <p:sldId id="268" r:id="rId10"/>
    <p:sldId id="279" r:id="rId11"/>
    <p:sldId id="269" r:id="rId12"/>
    <p:sldId id="270" r:id="rId13"/>
    <p:sldId id="272" r:id="rId14"/>
    <p:sldId id="281" r:id="rId15"/>
    <p:sldId id="274" r:id="rId16"/>
    <p:sldId id="260" r:id="rId17"/>
    <p:sldId id="275" r:id="rId18"/>
    <p:sldId id="276" r:id="rId19"/>
    <p:sldId id="261" r:id="rId20"/>
    <p:sldId id="262" r:id="rId21"/>
    <p:sldId id="266" r:id="rId22"/>
    <p:sldId id="27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91" autoAdjust="0"/>
    <p:restoredTop sz="94660"/>
  </p:normalViewPr>
  <p:slideViewPr>
    <p:cSldViewPr snapToGrid="0">
      <p:cViewPr varScale="1">
        <p:scale>
          <a:sx n="76" d="100"/>
          <a:sy n="76" d="100"/>
        </p:scale>
        <p:origin x="252"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388059-0663-4424-9344-C9A596D1E24B}" type="datetimeFigureOut">
              <a:rPr lang="en-US" smtClean="0"/>
              <a:pPr/>
              <a:t>4/28/2015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D0DE1B-4D99-469F-9321-9294E50535B3}" type="slidenum">
              <a:rPr lang="en-US" smtClean="0"/>
              <a:pPr/>
              <a:t>‹#›</a:t>
            </a:fld>
            <a:endParaRPr lang="en-US"/>
          </a:p>
        </p:txBody>
      </p:sp>
    </p:spTree>
    <p:extLst>
      <p:ext uri="{BB962C8B-B14F-4D97-AF65-F5344CB8AC3E}">
        <p14:creationId xmlns:p14="http://schemas.microsoft.com/office/powerpoint/2010/main" val="700879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388059-0663-4424-9344-C9A596D1E24B}" type="datetimeFigureOut">
              <a:rPr lang="en-US" smtClean="0"/>
              <a:pPr/>
              <a:t>4/28/2015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D0DE1B-4D99-469F-9321-9294E50535B3}" type="slidenum">
              <a:rPr lang="en-US" smtClean="0"/>
              <a:pPr/>
              <a:t>‹#›</a:t>
            </a:fld>
            <a:endParaRPr lang="en-US"/>
          </a:p>
        </p:txBody>
      </p:sp>
    </p:spTree>
    <p:extLst>
      <p:ext uri="{BB962C8B-B14F-4D97-AF65-F5344CB8AC3E}">
        <p14:creationId xmlns:p14="http://schemas.microsoft.com/office/powerpoint/2010/main" val="3975284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388059-0663-4424-9344-C9A596D1E24B}" type="datetimeFigureOut">
              <a:rPr lang="en-US" smtClean="0"/>
              <a:pPr/>
              <a:t>4/28/2015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D0DE1B-4D99-469F-9321-9294E50535B3}" type="slidenum">
              <a:rPr lang="en-US" smtClean="0"/>
              <a:pPr/>
              <a:t>‹#›</a:t>
            </a:fld>
            <a:endParaRPr lang="en-US"/>
          </a:p>
        </p:txBody>
      </p:sp>
    </p:spTree>
    <p:extLst>
      <p:ext uri="{BB962C8B-B14F-4D97-AF65-F5344CB8AC3E}">
        <p14:creationId xmlns:p14="http://schemas.microsoft.com/office/powerpoint/2010/main" val="460473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388059-0663-4424-9344-C9A596D1E24B}" type="datetimeFigureOut">
              <a:rPr lang="en-US" smtClean="0"/>
              <a:pPr/>
              <a:t>4/28/2015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D0DE1B-4D99-469F-9321-9294E50535B3}" type="slidenum">
              <a:rPr lang="en-US" smtClean="0"/>
              <a:pPr/>
              <a:t>‹#›</a:t>
            </a:fld>
            <a:endParaRPr lang="en-US"/>
          </a:p>
        </p:txBody>
      </p:sp>
    </p:spTree>
    <p:extLst>
      <p:ext uri="{BB962C8B-B14F-4D97-AF65-F5344CB8AC3E}">
        <p14:creationId xmlns:p14="http://schemas.microsoft.com/office/powerpoint/2010/main" val="3483428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388059-0663-4424-9344-C9A596D1E24B}" type="datetimeFigureOut">
              <a:rPr lang="en-US" smtClean="0"/>
              <a:pPr/>
              <a:t>4/28/2015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D0DE1B-4D99-469F-9321-9294E50535B3}" type="slidenum">
              <a:rPr lang="en-US" smtClean="0"/>
              <a:pPr/>
              <a:t>‹#›</a:t>
            </a:fld>
            <a:endParaRPr lang="en-US"/>
          </a:p>
        </p:txBody>
      </p:sp>
    </p:spTree>
    <p:extLst>
      <p:ext uri="{BB962C8B-B14F-4D97-AF65-F5344CB8AC3E}">
        <p14:creationId xmlns:p14="http://schemas.microsoft.com/office/powerpoint/2010/main" val="3509403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388059-0663-4424-9344-C9A596D1E24B}" type="datetimeFigureOut">
              <a:rPr lang="en-US" smtClean="0"/>
              <a:pPr/>
              <a:t>4/28/2015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D0DE1B-4D99-469F-9321-9294E50535B3}" type="slidenum">
              <a:rPr lang="en-US" smtClean="0"/>
              <a:pPr/>
              <a:t>‹#›</a:t>
            </a:fld>
            <a:endParaRPr lang="en-US"/>
          </a:p>
        </p:txBody>
      </p:sp>
    </p:spTree>
    <p:extLst>
      <p:ext uri="{BB962C8B-B14F-4D97-AF65-F5344CB8AC3E}">
        <p14:creationId xmlns:p14="http://schemas.microsoft.com/office/powerpoint/2010/main" val="1153063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388059-0663-4424-9344-C9A596D1E24B}" type="datetimeFigureOut">
              <a:rPr lang="en-US" smtClean="0"/>
              <a:pPr/>
              <a:t>4/28/2015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D0DE1B-4D99-469F-9321-9294E50535B3}" type="slidenum">
              <a:rPr lang="en-US" smtClean="0"/>
              <a:pPr/>
              <a:t>‹#›</a:t>
            </a:fld>
            <a:endParaRPr lang="en-US"/>
          </a:p>
        </p:txBody>
      </p:sp>
    </p:spTree>
    <p:extLst>
      <p:ext uri="{BB962C8B-B14F-4D97-AF65-F5344CB8AC3E}">
        <p14:creationId xmlns:p14="http://schemas.microsoft.com/office/powerpoint/2010/main" val="887181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388059-0663-4424-9344-C9A596D1E24B}" type="datetimeFigureOut">
              <a:rPr lang="en-US" smtClean="0"/>
              <a:pPr/>
              <a:t>4/28/2015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D0DE1B-4D99-469F-9321-9294E50535B3}" type="slidenum">
              <a:rPr lang="en-US" smtClean="0"/>
              <a:pPr/>
              <a:t>‹#›</a:t>
            </a:fld>
            <a:endParaRPr lang="en-US"/>
          </a:p>
        </p:txBody>
      </p:sp>
    </p:spTree>
    <p:extLst>
      <p:ext uri="{BB962C8B-B14F-4D97-AF65-F5344CB8AC3E}">
        <p14:creationId xmlns:p14="http://schemas.microsoft.com/office/powerpoint/2010/main" val="3963289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388059-0663-4424-9344-C9A596D1E24B}" type="datetimeFigureOut">
              <a:rPr lang="en-US" smtClean="0"/>
              <a:pPr/>
              <a:t>4/28/2015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D0DE1B-4D99-469F-9321-9294E50535B3}" type="slidenum">
              <a:rPr lang="en-US" smtClean="0"/>
              <a:pPr/>
              <a:t>‹#›</a:t>
            </a:fld>
            <a:endParaRPr lang="en-US"/>
          </a:p>
        </p:txBody>
      </p:sp>
    </p:spTree>
    <p:extLst>
      <p:ext uri="{BB962C8B-B14F-4D97-AF65-F5344CB8AC3E}">
        <p14:creationId xmlns:p14="http://schemas.microsoft.com/office/powerpoint/2010/main" val="2956092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388059-0663-4424-9344-C9A596D1E24B}" type="datetimeFigureOut">
              <a:rPr lang="en-US" smtClean="0"/>
              <a:pPr/>
              <a:t>4/28/2015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D0DE1B-4D99-469F-9321-9294E50535B3}" type="slidenum">
              <a:rPr lang="en-US" smtClean="0"/>
              <a:pPr/>
              <a:t>‹#›</a:t>
            </a:fld>
            <a:endParaRPr lang="en-US"/>
          </a:p>
        </p:txBody>
      </p:sp>
    </p:spTree>
    <p:extLst>
      <p:ext uri="{BB962C8B-B14F-4D97-AF65-F5344CB8AC3E}">
        <p14:creationId xmlns:p14="http://schemas.microsoft.com/office/powerpoint/2010/main" val="2506312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388059-0663-4424-9344-C9A596D1E24B}" type="datetimeFigureOut">
              <a:rPr lang="en-US" smtClean="0"/>
              <a:pPr/>
              <a:t>4/28/2015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D0DE1B-4D99-469F-9321-9294E50535B3}" type="slidenum">
              <a:rPr lang="en-US" smtClean="0"/>
              <a:pPr/>
              <a:t>‹#›</a:t>
            </a:fld>
            <a:endParaRPr lang="en-US"/>
          </a:p>
        </p:txBody>
      </p:sp>
    </p:spTree>
    <p:extLst>
      <p:ext uri="{BB962C8B-B14F-4D97-AF65-F5344CB8AC3E}">
        <p14:creationId xmlns:p14="http://schemas.microsoft.com/office/powerpoint/2010/main" val="2421680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388059-0663-4424-9344-C9A596D1E24B}" type="datetimeFigureOut">
              <a:rPr lang="en-US" smtClean="0"/>
              <a:pPr/>
              <a:t>4/28/2015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D0DE1B-4D99-469F-9321-9294E50535B3}" type="slidenum">
              <a:rPr lang="en-US" smtClean="0"/>
              <a:pPr/>
              <a:t>‹#›</a:t>
            </a:fld>
            <a:endParaRPr lang="en-US"/>
          </a:p>
        </p:txBody>
      </p:sp>
    </p:spTree>
    <p:extLst>
      <p:ext uri="{BB962C8B-B14F-4D97-AF65-F5344CB8AC3E}">
        <p14:creationId xmlns:p14="http://schemas.microsoft.com/office/powerpoint/2010/main" val="3718892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489043" y="8560"/>
            <a:ext cx="3702957" cy="2175840"/>
          </a:xfrm>
          <a:ln>
            <a:solidFill>
              <a:schemeClr val="accent1"/>
            </a:solidFill>
          </a:ln>
        </p:spPr>
        <p:txBody>
          <a:bodyPr>
            <a:noAutofit/>
          </a:bodyPr>
          <a:lstStyle/>
          <a:p>
            <a:pPr algn="l"/>
            <a:r>
              <a:rPr lang="en-US" sz="3000" b="1" u="sng" dirty="0" smtClean="0">
                <a:solidFill>
                  <a:srgbClr val="0070C0"/>
                </a:solidFill>
              </a:rPr>
              <a:t>ANNOUNCEMENTS</a:t>
            </a:r>
            <a:br>
              <a:rPr lang="en-US" sz="3000" b="1" u="sng" dirty="0" smtClean="0">
                <a:solidFill>
                  <a:srgbClr val="0070C0"/>
                </a:solidFill>
              </a:rPr>
            </a:br>
            <a:r>
              <a:rPr lang="en-US" sz="3000" dirty="0" smtClean="0">
                <a:solidFill>
                  <a:srgbClr val="0070C0"/>
                </a:solidFill>
              </a:rPr>
              <a:t>-Pick up your assigned calculator</a:t>
            </a:r>
            <a:br>
              <a:rPr lang="en-US" sz="3000" dirty="0" smtClean="0">
                <a:solidFill>
                  <a:srgbClr val="0070C0"/>
                </a:solidFill>
              </a:rPr>
            </a:br>
            <a:r>
              <a:rPr lang="en-US" sz="3000" dirty="0" smtClean="0">
                <a:solidFill>
                  <a:srgbClr val="0070C0"/>
                </a:solidFill>
              </a:rPr>
              <a:t>-Take out your HW to be stamped</a:t>
            </a:r>
            <a:endParaRPr lang="en-US" sz="3000" b="1" i="1" dirty="0">
              <a:solidFill>
                <a:srgbClr val="00B050"/>
              </a:solidFill>
            </a:endParaRPr>
          </a:p>
        </p:txBody>
      </p:sp>
      <p:sp>
        <p:nvSpPr>
          <p:cNvPr id="5" name="Content Placeholder 4"/>
          <p:cNvSpPr>
            <a:spLocks noGrp="1"/>
          </p:cNvSpPr>
          <p:nvPr>
            <p:ph idx="1"/>
          </p:nvPr>
        </p:nvSpPr>
        <p:spPr>
          <a:xfrm>
            <a:off x="29028" y="-92533"/>
            <a:ext cx="8460013" cy="631415"/>
          </a:xfrm>
        </p:spPr>
        <p:txBody>
          <a:bodyPr>
            <a:noAutofit/>
          </a:bodyPr>
          <a:lstStyle/>
          <a:p>
            <a:pPr marL="0" indent="0" algn="ctr">
              <a:buNone/>
            </a:pPr>
            <a:r>
              <a:rPr lang="en-US" sz="4800" b="1" dirty="0" smtClean="0">
                <a:solidFill>
                  <a:srgbClr val="FF0000"/>
                </a:solidFill>
              </a:rPr>
              <a:t>REVIEW Trig. Ratios – Angles </a:t>
            </a:r>
            <a:r>
              <a:rPr lang="en-US" sz="4800" dirty="0" smtClean="0">
                <a:solidFill>
                  <a:srgbClr val="FF0000"/>
                </a:solidFill>
              </a:rPr>
              <a:t>(Copy down on page 54)</a:t>
            </a:r>
            <a:endParaRPr lang="en-US" sz="4800" b="1" dirty="0">
              <a:solidFill>
                <a:srgbClr val="FF0000"/>
              </a:solidFill>
            </a:endParaRPr>
          </a:p>
        </p:txBody>
      </p:sp>
      <p:sp>
        <p:nvSpPr>
          <p:cNvPr id="7" name="TextBox 6"/>
          <p:cNvSpPr txBox="1"/>
          <p:nvPr/>
        </p:nvSpPr>
        <p:spPr>
          <a:xfrm>
            <a:off x="0" y="734042"/>
            <a:ext cx="8665029" cy="646331"/>
          </a:xfrm>
          <a:prstGeom prst="rect">
            <a:avLst/>
          </a:prstGeom>
          <a:noFill/>
        </p:spPr>
        <p:txBody>
          <a:bodyPr wrap="square" rtlCol="0">
            <a:spAutoFit/>
          </a:bodyPr>
          <a:lstStyle/>
          <a:p>
            <a:pPr marL="514350" indent="-514350">
              <a:buFont typeface="+mj-lt"/>
              <a:buAutoNum type="arabicPeriod"/>
            </a:pPr>
            <a:endParaRPr lang="en-US" sz="3600" dirty="0" smtClean="0">
              <a:solidFill>
                <a:srgbClr val="FF0000"/>
              </a:solidFill>
            </a:endParaRPr>
          </a:p>
        </p:txBody>
      </p:sp>
      <p:sp>
        <p:nvSpPr>
          <p:cNvPr id="6" name="TextBox 5"/>
          <p:cNvSpPr txBox="1"/>
          <p:nvPr/>
        </p:nvSpPr>
        <p:spPr>
          <a:xfrm>
            <a:off x="0" y="1264364"/>
            <a:ext cx="8460014" cy="5509200"/>
          </a:xfrm>
          <a:prstGeom prst="rect">
            <a:avLst/>
          </a:prstGeom>
          <a:noFill/>
        </p:spPr>
        <p:txBody>
          <a:bodyPr wrap="square" rtlCol="0">
            <a:spAutoFit/>
          </a:bodyPr>
          <a:lstStyle/>
          <a:p>
            <a:pPr marL="514350" indent="-514350">
              <a:buFont typeface="+mj-lt"/>
              <a:buAutoNum type="arabicPeriod"/>
            </a:pPr>
            <a:r>
              <a:rPr lang="en-US" sz="3200" dirty="0" smtClean="0">
                <a:solidFill>
                  <a:srgbClr val="FF0000"/>
                </a:solidFill>
              </a:rPr>
              <a:t>A </a:t>
            </a:r>
            <a:r>
              <a:rPr lang="en-US" sz="3200" dirty="0">
                <a:solidFill>
                  <a:srgbClr val="FF0000"/>
                </a:solidFill>
              </a:rPr>
              <a:t>worm is on the ground 150 feet away from a 220ft. tall water tower. Draw a diagram and find the angle of elevation from the worm to the top of the water tower.</a:t>
            </a:r>
          </a:p>
          <a:p>
            <a:pPr marL="514350" indent="-514350">
              <a:buFont typeface="+mj-lt"/>
              <a:buAutoNum type="arabicPeriod"/>
            </a:pPr>
            <a:endParaRPr lang="en-US" sz="3200" dirty="0" smtClean="0">
              <a:solidFill>
                <a:srgbClr val="FF0000"/>
              </a:solidFill>
            </a:endParaRPr>
          </a:p>
          <a:p>
            <a:pPr marL="514350" indent="-514350">
              <a:buFont typeface="+mj-lt"/>
              <a:buAutoNum type="arabicPeriod"/>
            </a:pPr>
            <a:endParaRPr lang="en-US" sz="3200" dirty="0">
              <a:solidFill>
                <a:srgbClr val="FF0000"/>
              </a:solidFill>
            </a:endParaRPr>
          </a:p>
          <a:p>
            <a:pPr marL="514350" indent="-514350">
              <a:buFont typeface="+mj-lt"/>
              <a:buAutoNum type="arabicPeriod"/>
            </a:pPr>
            <a:endParaRPr lang="en-US" sz="3200" dirty="0" smtClean="0">
              <a:solidFill>
                <a:srgbClr val="FF0000"/>
              </a:solidFill>
            </a:endParaRPr>
          </a:p>
          <a:p>
            <a:pPr marL="514350" indent="-514350">
              <a:buFont typeface="+mj-lt"/>
              <a:buAutoNum type="arabicPeriod"/>
            </a:pPr>
            <a:endParaRPr lang="en-US" sz="3200" dirty="0">
              <a:solidFill>
                <a:srgbClr val="FF0000"/>
              </a:solidFill>
            </a:endParaRPr>
          </a:p>
          <a:p>
            <a:pPr marL="514350" indent="-514350">
              <a:buFont typeface="+mj-lt"/>
              <a:buAutoNum type="arabicPeriod"/>
            </a:pPr>
            <a:endParaRPr lang="en-US" sz="3200" dirty="0" smtClean="0">
              <a:solidFill>
                <a:srgbClr val="FF0000"/>
              </a:solidFill>
            </a:endParaRPr>
          </a:p>
          <a:p>
            <a:pPr marL="514350" indent="-514350">
              <a:buFont typeface="+mj-lt"/>
              <a:buAutoNum type="arabicPeriod"/>
            </a:pPr>
            <a:r>
              <a:rPr lang="en-US" sz="3200" dirty="0" smtClean="0">
                <a:solidFill>
                  <a:srgbClr val="FF0000"/>
                </a:solidFill>
              </a:rPr>
              <a:t>Study notes from yesterday for CQs!!</a:t>
            </a:r>
          </a:p>
          <a:p>
            <a:pPr marL="514350" indent="-514350">
              <a:buFont typeface="+mj-lt"/>
              <a:buAutoNum type="arabicPeriod"/>
            </a:pPr>
            <a:r>
              <a:rPr lang="en-US" sz="3200" dirty="0" smtClean="0">
                <a:solidFill>
                  <a:srgbClr val="FF0000"/>
                </a:solidFill>
              </a:rPr>
              <a:t>Update your TOC.</a:t>
            </a:r>
            <a:endParaRPr lang="en-US" sz="3200" dirty="0">
              <a:solidFill>
                <a:srgbClr val="FF0000"/>
              </a:solidFill>
            </a:endParaRPr>
          </a:p>
        </p:txBody>
      </p:sp>
    </p:spTree>
    <p:extLst>
      <p:ext uri="{BB962C8B-B14F-4D97-AF65-F5344CB8AC3E}">
        <p14:creationId xmlns:p14="http://schemas.microsoft.com/office/powerpoint/2010/main" val="27977843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BRAIN BREAK</a:t>
            </a:r>
            <a:endParaRPr lang="en-US" b="1" dirty="0"/>
          </a:p>
        </p:txBody>
      </p:sp>
      <p:pic>
        <p:nvPicPr>
          <p:cNvPr id="3" name="Picture 2" descr="http://www.leeabbamonte.com/wp-content/uploads/2007/12/cellphone.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4600" y="1868012"/>
            <a:ext cx="4492625" cy="484235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interestingengineering.com/wp-content/uploads/2014/02/1024px-Gray728.svg_.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899" y="1690688"/>
            <a:ext cx="6883401" cy="4913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6049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435099"/>
          </a:xfrm>
        </p:spPr>
        <p:txBody>
          <a:bodyPr>
            <a:noAutofit/>
          </a:bodyPr>
          <a:lstStyle/>
          <a:p>
            <a:r>
              <a:rPr lang="en-US" sz="3200" b="1" dirty="0" smtClean="0"/>
              <a:t>Application Problem: </a:t>
            </a:r>
            <a:r>
              <a:rPr lang="en-US" sz="3200" dirty="0" smtClean="0"/>
              <a:t> </a:t>
            </a:r>
            <a:r>
              <a:rPr lang="en-US" sz="3200" dirty="0"/>
              <a:t>The base of </a:t>
            </a:r>
            <a:r>
              <a:rPr lang="en-US" sz="3200" dirty="0" smtClean="0"/>
              <a:t>MIT’s engineering laboratory </a:t>
            </a:r>
            <a:r>
              <a:rPr lang="en-US" sz="3200" dirty="0"/>
              <a:t>is </a:t>
            </a:r>
            <a:r>
              <a:rPr lang="en-US" sz="3200" dirty="0" smtClean="0"/>
              <a:t>a 30</a:t>
            </a:r>
            <a:r>
              <a:rPr lang="en-US" sz="3200" baseline="30000" dirty="0" smtClean="0"/>
              <a:t>o</a:t>
            </a:r>
            <a:r>
              <a:rPr lang="en-US" sz="3200" dirty="0" smtClean="0"/>
              <a:t>-60</a:t>
            </a:r>
            <a:r>
              <a:rPr lang="en-US" sz="3200" baseline="30000" dirty="0" smtClean="0"/>
              <a:t>o</a:t>
            </a:r>
            <a:r>
              <a:rPr lang="en-US" sz="3200" dirty="0" smtClean="0"/>
              <a:t>-90</a:t>
            </a:r>
            <a:r>
              <a:rPr lang="en-US" sz="3200" baseline="30000" dirty="0"/>
              <a:t>o</a:t>
            </a:r>
            <a:r>
              <a:rPr lang="en-US" sz="3200" dirty="0" smtClean="0"/>
              <a:t> </a:t>
            </a:r>
            <a:r>
              <a:rPr lang="en-US" sz="3200" dirty="0"/>
              <a:t>triangle. The length of the hypotenuse of the triangle is about 294 feet. Find, to the nearest foot, the lengths of the legs of the triangle.</a:t>
            </a:r>
            <a:endParaRPr lang="en-US" sz="3200" dirty="0"/>
          </a:p>
        </p:txBody>
      </p:sp>
    </p:spTree>
    <p:extLst>
      <p:ext uri="{BB962C8B-B14F-4D97-AF65-F5344CB8AC3E}">
        <p14:creationId xmlns:p14="http://schemas.microsoft.com/office/powerpoint/2010/main" val="8077027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9225"/>
            <a:ext cx="12192000" cy="1325563"/>
          </a:xfrm>
        </p:spPr>
        <p:txBody>
          <a:bodyPr>
            <a:normAutofit/>
          </a:bodyPr>
          <a:lstStyle/>
          <a:p>
            <a:r>
              <a:rPr lang="en-US" b="1" dirty="0" smtClean="0"/>
              <a:t>Whiteboard Problem</a:t>
            </a:r>
            <a:r>
              <a:rPr lang="en-US" b="1" dirty="0"/>
              <a:t>:</a:t>
            </a:r>
            <a:r>
              <a:rPr lang="en-US" dirty="0"/>
              <a:t> The altitude of an equilateral triangle is 18 inches. Find the length of a side.</a:t>
            </a:r>
          </a:p>
        </p:txBody>
      </p:sp>
    </p:spTree>
    <p:extLst>
      <p:ext uri="{BB962C8B-B14F-4D97-AF65-F5344CB8AC3E}">
        <p14:creationId xmlns:p14="http://schemas.microsoft.com/office/powerpoint/2010/main" val="39370545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srcRect l="25838" t="7589" r="11012" b="57143"/>
          <a:stretch/>
        </p:blipFill>
        <p:spPr>
          <a:xfrm>
            <a:off x="0" y="0"/>
            <a:ext cx="12192000" cy="3828172"/>
          </a:xfrm>
          <a:prstGeom prst="rect">
            <a:avLst/>
          </a:prstGeom>
        </p:spPr>
      </p:pic>
      <p:sp>
        <p:nvSpPr>
          <p:cNvPr id="3" name="Rectangle 2"/>
          <p:cNvSpPr/>
          <p:nvPr/>
        </p:nvSpPr>
        <p:spPr>
          <a:xfrm>
            <a:off x="8301789" y="792957"/>
            <a:ext cx="3380874" cy="280448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3"/>
          <p:cNvSpPr/>
          <p:nvPr/>
        </p:nvSpPr>
        <p:spPr>
          <a:xfrm>
            <a:off x="4029673" y="1076632"/>
            <a:ext cx="4155681" cy="219751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68573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76300"/>
          </a:xfrm>
        </p:spPr>
        <p:txBody>
          <a:bodyPr/>
          <a:lstStyle/>
          <a:p>
            <a:pPr algn="ctr"/>
            <a:r>
              <a:rPr lang="en-US" u="sng" dirty="0" smtClean="0"/>
              <a:t>Find the values of a &amp; b.</a:t>
            </a:r>
            <a:endParaRPr lang="en-US" u="sng" dirty="0"/>
          </a:p>
        </p:txBody>
      </p:sp>
      <p:sp>
        <p:nvSpPr>
          <p:cNvPr id="5" name="TextBox 4"/>
          <p:cNvSpPr txBox="1"/>
          <p:nvPr/>
        </p:nvSpPr>
        <p:spPr>
          <a:xfrm>
            <a:off x="88900" y="929296"/>
            <a:ext cx="895350" cy="523220"/>
          </a:xfrm>
          <a:prstGeom prst="rect">
            <a:avLst/>
          </a:prstGeom>
          <a:solidFill>
            <a:schemeClr val="bg1"/>
          </a:solidFill>
        </p:spPr>
        <p:txBody>
          <a:bodyPr wrap="square" rtlCol="0">
            <a:spAutoFit/>
          </a:bodyPr>
          <a:lstStyle/>
          <a:p>
            <a:r>
              <a:rPr lang="en-US" sz="2800" dirty="0" smtClean="0"/>
              <a:t>Ex. 1</a:t>
            </a:r>
            <a:endParaRPr lang="en-US" sz="2800" dirty="0"/>
          </a:p>
        </p:txBody>
      </p:sp>
      <p:sp>
        <p:nvSpPr>
          <p:cNvPr id="14" name="TextBox 13"/>
          <p:cNvSpPr txBox="1"/>
          <p:nvPr/>
        </p:nvSpPr>
        <p:spPr>
          <a:xfrm>
            <a:off x="7981950" y="765971"/>
            <a:ext cx="895350" cy="523220"/>
          </a:xfrm>
          <a:prstGeom prst="rect">
            <a:avLst/>
          </a:prstGeom>
          <a:solidFill>
            <a:schemeClr val="bg1"/>
          </a:solidFill>
        </p:spPr>
        <p:txBody>
          <a:bodyPr wrap="square" rtlCol="0">
            <a:spAutoFit/>
          </a:bodyPr>
          <a:lstStyle/>
          <a:p>
            <a:r>
              <a:rPr lang="en-US" sz="2800" dirty="0" smtClean="0"/>
              <a:t>Ex. </a:t>
            </a:r>
            <a:r>
              <a:rPr lang="en-US" sz="2800" dirty="0"/>
              <a:t>2</a:t>
            </a:r>
          </a:p>
        </p:txBody>
      </p:sp>
      <p:pic>
        <p:nvPicPr>
          <p:cNvPr id="16" name="Picture 15"/>
          <p:cNvPicPr>
            <a:picLocks noChangeAspect="1"/>
          </p:cNvPicPr>
          <p:nvPr/>
        </p:nvPicPr>
        <p:blipFill rotWithShape="1">
          <a:blip r:embed="rId2" cstate="print"/>
          <a:srcRect l="40598" t="59375" r="51698" b="26736"/>
          <a:stretch/>
        </p:blipFill>
        <p:spPr>
          <a:xfrm>
            <a:off x="0" y="1302143"/>
            <a:ext cx="2100635" cy="2129246"/>
          </a:xfrm>
          <a:prstGeom prst="rect">
            <a:avLst/>
          </a:prstGeom>
        </p:spPr>
      </p:pic>
      <p:pic>
        <p:nvPicPr>
          <p:cNvPr id="17" name="Picture 16"/>
          <p:cNvPicPr>
            <a:picLocks noChangeAspect="1"/>
          </p:cNvPicPr>
          <p:nvPr/>
        </p:nvPicPr>
        <p:blipFill rotWithShape="1">
          <a:blip r:embed="rId2" cstate="print"/>
          <a:srcRect l="74182" t="59732" r="16982" b="26379"/>
          <a:stretch/>
        </p:blipFill>
        <p:spPr>
          <a:xfrm>
            <a:off x="7837350" y="1329358"/>
            <a:ext cx="2378485" cy="2102031"/>
          </a:xfrm>
          <a:prstGeom prst="rect">
            <a:avLst/>
          </a:prstGeom>
        </p:spPr>
      </p:pic>
    </p:spTree>
    <p:extLst>
      <p:ext uri="{BB962C8B-B14F-4D97-AF65-F5344CB8AC3E}">
        <p14:creationId xmlns:p14="http://schemas.microsoft.com/office/powerpoint/2010/main" val="187092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normAutofit fontScale="90000"/>
          </a:bodyPr>
          <a:lstStyle/>
          <a:p>
            <a:r>
              <a:rPr lang="en-US" b="1" dirty="0" smtClean="0"/>
              <a:t>Whiteboard Problems</a:t>
            </a:r>
            <a:r>
              <a:rPr lang="en-US" b="1" dirty="0"/>
              <a:t>:</a:t>
            </a:r>
            <a:r>
              <a:rPr lang="en-US" dirty="0"/>
              <a:t> </a:t>
            </a:r>
            <a:r>
              <a:rPr lang="en-US" dirty="0" smtClean="0"/>
              <a:t>(14 </a:t>
            </a:r>
            <a:r>
              <a:rPr lang="en-US" dirty="0" smtClean="0"/>
              <a:t>min) </a:t>
            </a:r>
            <a:r>
              <a:rPr lang="en-US" i="1" dirty="0" smtClean="0"/>
              <a:t>Choose </a:t>
            </a:r>
            <a:r>
              <a:rPr lang="en-US" i="1" dirty="0"/>
              <a:t>3. </a:t>
            </a:r>
            <a:r>
              <a:rPr lang="en-US" dirty="0"/>
              <a:t>Find the value of x and y in each triangle. Fill out your chart first to help you!</a:t>
            </a:r>
            <a:br>
              <a:rPr lang="en-US" dirty="0"/>
            </a:br>
            <a:endParaRPr lang="en-US" dirty="0"/>
          </a:p>
        </p:txBody>
      </p:sp>
      <p:pic>
        <p:nvPicPr>
          <p:cNvPr id="4" name="Picture 3"/>
          <p:cNvPicPr>
            <a:picLocks noChangeAspect="1"/>
          </p:cNvPicPr>
          <p:nvPr/>
        </p:nvPicPr>
        <p:blipFill rotWithShape="1">
          <a:blip r:embed="rId2" cstate="print"/>
          <a:srcRect l="18765" t="50173" r="23548" b="12674"/>
          <a:stretch/>
        </p:blipFill>
        <p:spPr>
          <a:xfrm>
            <a:off x="0" y="1690688"/>
            <a:ext cx="12192000" cy="4414700"/>
          </a:xfrm>
          <a:prstGeom prst="rect">
            <a:avLst/>
          </a:prstGeom>
        </p:spPr>
      </p:pic>
    </p:spTree>
    <p:extLst>
      <p:ext uri="{BB962C8B-B14F-4D97-AF65-F5344CB8AC3E}">
        <p14:creationId xmlns:p14="http://schemas.microsoft.com/office/powerpoint/2010/main" val="3916782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BRAIN BREAK #2</a:t>
            </a:r>
            <a:endParaRPr lang="en-US" b="1" dirty="0"/>
          </a:p>
        </p:txBody>
      </p:sp>
      <p:pic>
        <p:nvPicPr>
          <p:cNvPr id="3" name="Picture 2" descr="http://www.leeabbamonte.com/wp-content/uploads/2007/12/cellphone.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4600" y="1868012"/>
            <a:ext cx="4492625" cy="484235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interestingengineering.com/wp-content/uploads/2014/02/1024px-Gray728.svg_.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899" y="1690688"/>
            <a:ext cx="6883401" cy="4913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56559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727200"/>
          </a:xfrm>
        </p:spPr>
        <p:txBody>
          <a:bodyPr>
            <a:noAutofit/>
          </a:bodyPr>
          <a:lstStyle/>
          <a:p>
            <a:r>
              <a:rPr lang="en-US" sz="3200" b="1" dirty="0"/>
              <a:t>Application Problem: </a:t>
            </a:r>
            <a:r>
              <a:rPr lang="en-US" sz="3200" dirty="0" smtClean="0"/>
              <a:t>You are designing a square garden, with perimeter of 48 meters, for the courtyard outside Ms. Santos’s classroom. You want to build a walkway for students that cuts diagonally across the garden. To the nearest meter, how long should you make the walkway?</a:t>
            </a:r>
            <a:endParaRPr lang="en-US" sz="3200" dirty="0"/>
          </a:p>
        </p:txBody>
      </p:sp>
    </p:spTree>
    <p:extLst>
      <p:ext uri="{BB962C8B-B14F-4D97-AF65-F5344CB8AC3E}">
        <p14:creationId xmlns:p14="http://schemas.microsoft.com/office/powerpoint/2010/main" val="118583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9225"/>
            <a:ext cx="12192000" cy="1325563"/>
          </a:xfrm>
        </p:spPr>
        <p:txBody>
          <a:bodyPr>
            <a:normAutofit/>
          </a:bodyPr>
          <a:lstStyle/>
          <a:p>
            <a:r>
              <a:rPr lang="en-US" b="1" dirty="0" smtClean="0"/>
              <a:t>Whiteboard Problem</a:t>
            </a:r>
            <a:r>
              <a:rPr lang="en-US" b="1" dirty="0"/>
              <a:t>:</a:t>
            </a:r>
            <a:r>
              <a:rPr lang="en-US" dirty="0"/>
              <a:t> The perimeter of a square is 20 centimeters. Find the length of a diagonal.</a:t>
            </a:r>
          </a:p>
        </p:txBody>
      </p:sp>
    </p:spTree>
    <p:extLst>
      <p:ext uri="{BB962C8B-B14F-4D97-AF65-F5344CB8AC3E}">
        <p14:creationId xmlns:p14="http://schemas.microsoft.com/office/powerpoint/2010/main" val="2729859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Homework</a:t>
            </a:r>
            <a:endParaRPr lang="en-US" b="1" dirty="0"/>
          </a:p>
        </p:txBody>
      </p:sp>
      <p:sp>
        <p:nvSpPr>
          <p:cNvPr id="3" name="Content Placeholder 2"/>
          <p:cNvSpPr>
            <a:spLocks noGrp="1"/>
          </p:cNvSpPr>
          <p:nvPr>
            <p:ph idx="1"/>
          </p:nvPr>
        </p:nvSpPr>
        <p:spPr/>
        <p:txBody>
          <a:bodyPr/>
          <a:lstStyle/>
          <a:p>
            <a:r>
              <a:rPr lang="en-US" dirty="0" smtClean="0"/>
              <a:t>#4 in HW Packet (</a:t>
            </a:r>
            <a:r>
              <a:rPr lang="en-US" i="1" dirty="0"/>
              <a:t>If your file number is even, only do the evens. If your file number is odd, only do the odds.</a:t>
            </a:r>
            <a:r>
              <a:rPr lang="en-US" dirty="0" smtClean="0"/>
              <a:t>)</a:t>
            </a:r>
            <a:endParaRPr lang="en-US" i="1" dirty="0"/>
          </a:p>
        </p:txBody>
      </p:sp>
    </p:spTree>
    <p:extLst>
      <p:ext uri="{BB962C8B-B14F-4D97-AF65-F5344CB8AC3E}">
        <p14:creationId xmlns:p14="http://schemas.microsoft.com/office/powerpoint/2010/main" val="23638840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68" y="0"/>
            <a:ext cx="12140418" cy="787791"/>
          </a:xfrm>
        </p:spPr>
        <p:txBody>
          <a:bodyPr/>
          <a:lstStyle/>
          <a:p>
            <a:pPr algn="ctr"/>
            <a:r>
              <a:rPr lang="en-US" b="1" dirty="0" smtClean="0"/>
              <a:t>Homework Questions? </a:t>
            </a:r>
            <a:r>
              <a:rPr lang="en-US" sz="4000" dirty="0" smtClean="0"/>
              <a:t>Questions from Tree Wires Task?</a:t>
            </a:r>
            <a:endParaRPr lang="en-US" sz="4000" dirty="0"/>
          </a:p>
        </p:txBody>
      </p:sp>
      <p:sp>
        <p:nvSpPr>
          <p:cNvPr id="5" name="TextBox 4"/>
          <p:cNvSpPr txBox="1"/>
          <p:nvPr/>
        </p:nvSpPr>
        <p:spPr>
          <a:xfrm>
            <a:off x="5969000" y="671234"/>
            <a:ext cx="6223000" cy="5632311"/>
          </a:xfrm>
          <a:prstGeom prst="rect">
            <a:avLst/>
          </a:prstGeom>
          <a:noFill/>
        </p:spPr>
        <p:txBody>
          <a:bodyPr wrap="square" rtlCol="0">
            <a:spAutoFit/>
          </a:bodyPr>
          <a:lstStyle/>
          <a:p>
            <a:pPr marL="342900" lvl="0" indent="-342900">
              <a:buFont typeface="+mj-lt"/>
              <a:buAutoNum type="arabicPeriod"/>
            </a:pPr>
            <a:r>
              <a:rPr lang="en-US" dirty="0"/>
              <a:t>What is the maximum height, in inches, each wire can be secured to a tree</a:t>
            </a:r>
            <a:r>
              <a:rPr lang="en-US" dirty="0" smtClean="0"/>
              <a:t>?</a:t>
            </a:r>
            <a:r>
              <a:rPr lang="en-US" b="1" dirty="0"/>
              <a:t> </a:t>
            </a:r>
            <a:endParaRPr lang="en-US" dirty="0"/>
          </a:p>
          <a:p>
            <a:pPr marL="342900" indent="-342900">
              <a:buFont typeface="+mj-lt"/>
              <a:buAutoNum type="arabicPeriod"/>
            </a:pPr>
            <a:endParaRPr lang="en-US" dirty="0" smtClean="0"/>
          </a:p>
          <a:p>
            <a:pPr marL="342900" indent="-342900">
              <a:buFont typeface="+mj-lt"/>
              <a:buAutoNum type="arabicPeriod"/>
            </a:pPr>
            <a:endParaRPr lang="en-US" dirty="0" smtClean="0"/>
          </a:p>
          <a:p>
            <a:pPr marL="342900" indent="-342900">
              <a:buFont typeface="+mj-lt"/>
              <a:buAutoNum type="arabicPeriod"/>
            </a:pPr>
            <a:r>
              <a:rPr lang="en-US" dirty="0" smtClean="0"/>
              <a:t>What </a:t>
            </a:r>
            <a:r>
              <a:rPr lang="en-US" dirty="0"/>
              <a:t>is the length of each wire in </a:t>
            </a:r>
            <a:r>
              <a:rPr lang="en-US" dirty="0" smtClean="0"/>
              <a:t>inches?</a:t>
            </a:r>
          </a:p>
          <a:p>
            <a:pPr marL="342900" indent="-342900">
              <a:buFont typeface="+mj-lt"/>
              <a:buAutoNum type="arabicPeriod"/>
            </a:pPr>
            <a:endParaRPr lang="en-US" dirty="0" smtClean="0"/>
          </a:p>
          <a:p>
            <a:pPr marL="342900" indent="-342900">
              <a:buFont typeface="+mj-lt"/>
              <a:buAutoNum type="arabicPeriod"/>
            </a:pPr>
            <a:endParaRPr lang="en-US" dirty="0" smtClean="0"/>
          </a:p>
          <a:p>
            <a:pPr marL="342900" indent="-342900">
              <a:buFont typeface="+mj-lt"/>
              <a:buAutoNum type="arabicPeriod"/>
            </a:pPr>
            <a:r>
              <a:rPr lang="en-US" dirty="0" smtClean="0"/>
              <a:t>Based </a:t>
            </a:r>
            <a:r>
              <a:rPr lang="en-US" dirty="0"/>
              <a:t>on the given information, which trigonometric function is required to find the angle at which each wire should be staked to the ground? What is the angle measure</a:t>
            </a:r>
            <a:r>
              <a:rPr lang="en-US" dirty="0" smtClean="0"/>
              <a:t>?</a:t>
            </a:r>
            <a:endParaRPr lang="en-US" dirty="0"/>
          </a:p>
          <a:p>
            <a:pPr marL="342900" lvl="0" indent="-342900">
              <a:buFont typeface="+mj-lt"/>
              <a:buAutoNum type="arabicPeriod"/>
            </a:pPr>
            <a:endParaRPr lang="en-US" dirty="0" smtClean="0"/>
          </a:p>
          <a:p>
            <a:pPr marL="342900" lvl="0" indent="-342900">
              <a:buFont typeface="+mj-lt"/>
              <a:buAutoNum type="arabicPeriod"/>
            </a:pPr>
            <a:endParaRPr lang="en-US" dirty="0" smtClean="0"/>
          </a:p>
          <a:p>
            <a:pPr marL="342900" lvl="0" indent="-342900">
              <a:buFont typeface="+mj-lt"/>
              <a:buAutoNum type="arabicPeriod"/>
            </a:pPr>
            <a:r>
              <a:rPr lang="en-US" dirty="0" smtClean="0"/>
              <a:t>What </a:t>
            </a:r>
            <a:r>
              <a:rPr lang="en-US" dirty="0"/>
              <a:t>right triangle property (trigonometric ratio) should you use to most accurately find the distance from the trunk of the tree to the spot where the wire will be staked to the ground</a:t>
            </a:r>
            <a:r>
              <a:rPr lang="en-US" dirty="0" smtClean="0"/>
              <a:t>?</a:t>
            </a:r>
            <a:r>
              <a:rPr lang="en-US" b="1" dirty="0"/>
              <a:t> </a:t>
            </a:r>
            <a:endParaRPr lang="en-US" dirty="0"/>
          </a:p>
          <a:p>
            <a:pPr marL="342900" lvl="0" indent="-342900">
              <a:buFont typeface="+mj-lt"/>
              <a:buAutoNum type="arabicPeriod"/>
            </a:pPr>
            <a:endParaRPr lang="en-US" dirty="0"/>
          </a:p>
          <a:p>
            <a:pPr marL="342900" lvl="0" indent="-342900">
              <a:buFont typeface="+mj-lt"/>
              <a:buAutoNum type="arabicPeriod"/>
            </a:pPr>
            <a:endParaRPr lang="en-US" dirty="0" smtClean="0"/>
          </a:p>
          <a:p>
            <a:pPr marL="342900" lvl="0" indent="-342900">
              <a:buFont typeface="+mj-lt"/>
              <a:buAutoNum type="arabicPeriod"/>
            </a:pPr>
            <a:r>
              <a:rPr lang="en-US" dirty="0" smtClean="0"/>
              <a:t>What </a:t>
            </a:r>
            <a:r>
              <a:rPr lang="en-US" dirty="0"/>
              <a:t>is the distance, in inches, from the trunk of the tree to the spot where the wire will be staked to the ground?</a:t>
            </a:r>
          </a:p>
        </p:txBody>
      </p:sp>
      <p:pic>
        <p:nvPicPr>
          <p:cNvPr id="6" name="Picture 5" descr="C:\Users\Fran\Downloads\IMG_0004.JPG"/>
          <p:cNvPicPr/>
          <p:nvPr/>
        </p:nvPicPr>
        <p:blipFill rotWithShape="1">
          <a:blip r:embed="rId2" cstate="print">
            <a:extLst>
              <a:ext uri="{28A0092B-C50C-407E-A947-70E740481C1C}">
                <a14:useLocalDpi xmlns:a14="http://schemas.microsoft.com/office/drawing/2010/main" val="0"/>
              </a:ext>
            </a:extLst>
          </a:blip>
          <a:srcRect l="46463" t="7535" r="20169" b="11817"/>
          <a:stretch/>
        </p:blipFill>
        <p:spPr bwMode="auto">
          <a:xfrm rot="5400000">
            <a:off x="1143879" y="-342021"/>
            <a:ext cx="3695309" cy="595493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199803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 y="0"/>
            <a:ext cx="12065000" cy="1325563"/>
          </a:xfrm>
        </p:spPr>
        <p:txBody>
          <a:bodyPr>
            <a:normAutofit/>
          </a:bodyPr>
          <a:lstStyle/>
          <a:p>
            <a:r>
              <a:rPr lang="en-US" sz="4800" b="1" dirty="0" smtClean="0">
                <a:solidFill>
                  <a:srgbClr val="006600"/>
                </a:solidFill>
              </a:rPr>
              <a:t>Exit Ticket – </a:t>
            </a:r>
            <a:r>
              <a:rPr lang="en-US" sz="4800" b="1" i="1" dirty="0" smtClean="0">
                <a:solidFill>
                  <a:srgbClr val="006600"/>
                </a:solidFill>
              </a:rPr>
              <a:t>Do on half sheet of loose leaf today!</a:t>
            </a:r>
            <a:endParaRPr lang="en-US" sz="4800" b="1" i="1" dirty="0">
              <a:solidFill>
                <a:srgbClr val="0066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27000" y="1325563"/>
                <a:ext cx="11658600" cy="2512332"/>
              </a:xfrm>
            </p:spPr>
            <p:txBody>
              <a:bodyPr>
                <a:normAutofit/>
              </a:bodyPr>
              <a:lstStyle/>
              <a:p>
                <a:pPr marL="0" indent="0">
                  <a:buNone/>
                </a:pPr>
                <a:r>
                  <a:rPr lang="en-US" sz="3600" dirty="0" smtClean="0">
                    <a:solidFill>
                      <a:schemeClr val="accent6">
                        <a:lumMod val="50000"/>
                      </a:schemeClr>
                    </a:solidFill>
                  </a:rPr>
                  <a:t>If c = 5</a:t>
                </a:r>
                <a14:m>
                  <m:oMath xmlns:m="http://schemas.openxmlformats.org/officeDocument/2006/math">
                    <m:rad>
                      <m:radPr>
                        <m:degHide m:val="on"/>
                        <m:ctrlPr>
                          <a:rPr lang="en-US" sz="3600" i="1" smtClean="0">
                            <a:solidFill>
                              <a:schemeClr val="accent6">
                                <a:lumMod val="50000"/>
                              </a:schemeClr>
                            </a:solidFill>
                            <a:latin typeface="Cambria Math" panose="02040503050406030204" pitchFamily="18" charset="0"/>
                          </a:rPr>
                        </m:ctrlPr>
                      </m:radPr>
                      <m:deg/>
                      <m:e>
                        <m:r>
                          <a:rPr lang="en-US" sz="3600" b="0" i="1" smtClean="0">
                            <a:solidFill>
                              <a:schemeClr val="accent6">
                                <a:lumMod val="50000"/>
                              </a:schemeClr>
                            </a:solidFill>
                            <a:latin typeface="Cambria Math" panose="02040503050406030204" pitchFamily="18" charset="0"/>
                          </a:rPr>
                          <m:t>6</m:t>
                        </m:r>
                      </m:e>
                    </m:rad>
                  </m:oMath>
                </a14:m>
                <a:r>
                  <a:rPr lang="en-US" sz="3600" dirty="0" smtClean="0">
                    <a:solidFill>
                      <a:schemeClr val="accent6">
                        <a:lumMod val="50000"/>
                      </a:schemeClr>
                    </a:solidFill>
                  </a:rPr>
                  <a:t>, find the exact value of b.</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27000" y="1325563"/>
                <a:ext cx="11658600" cy="2512332"/>
              </a:xfrm>
              <a:blipFill rotWithShape="0">
                <a:blip r:embed="rId2" cstate="print"/>
                <a:stretch>
                  <a:fillRect l="-1621" t="-3874"/>
                </a:stretch>
              </a:blipFill>
            </p:spPr>
            <p:txBody>
              <a:bodyPr/>
              <a:lstStyle/>
              <a:p>
                <a:r>
                  <a:rPr lang="en-US">
                    <a:noFill/>
                  </a:rPr>
                  <a:t> </a:t>
                </a:r>
              </a:p>
            </p:txBody>
          </p:sp>
        </mc:Fallback>
      </mc:AlternateContent>
      <p:pic>
        <p:nvPicPr>
          <p:cNvPr id="4" name="Picture 3" descr="[image]"/>
          <p:cNvPicPr/>
          <p:nvPr/>
        </p:nvPicPr>
        <p:blipFill rotWithShape="1">
          <a:blip r:embed="rId3" cstate="print"/>
          <a:srcRect l="8478" t="18322" r="5049" b="3684"/>
          <a:stretch/>
        </p:blipFill>
        <p:spPr bwMode="auto">
          <a:xfrm>
            <a:off x="7526020" y="1440180"/>
            <a:ext cx="4056380" cy="372327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075473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447799"/>
          </a:xfrm>
        </p:spPr>
        <p:txBody>
          <a:bodyPr>
            <a:normAutofit/>
          </a:bodyPr>
          <a:lstStyle/>
          <a:p>
            <a:r>
              <a:rPr lang="en-US" b="1" dirty="0" smtClean="0"/>
              <a:t>Summarize! </a:t>
            </a:r>
            <a:r>
              <a:rPr lang="en-US" dirty="0"/>
              <a:t>In your own words, describe the pattern of a 30</a:t>
            </a:r>
            <a:r>
              <a:rPr lang="en-US" baseline="30000" dirty="0"/>
              <a:t>o</a:t>
            </a:r>
            <a:r>
              <a:rPr lang="en-US" dirty="0"/>
              <a:t>-60</a:t>
            </a:r>
            <a:r>
              <a:rPr lang="en-US" baseline="30000" dirty="0"/>
              <a:t>o</a:t>
            </a:r>
            <a:r>
              <a:rPr lang="en-US" dirty="0"/>
              <a:t>-90</a:t>
            </a:r>
            <a:r>
              <a:rPr lang="en-US" baseline="30000" dirty="0"/>
              <a:t>o </a:t>
            </a:r>
            <a:r>
              <a:rPr lang="en-US" dirty="0"/>
              <a:t>triangle. Use the figure </a:t>
            </a:r>
            <a:r>
              <a:rPr lang="en-US" dirty="0" smtClean="0"/>
              <a:t>to </a:t>
            </a:r>
            <a:r>
              <a:rPr lang="en-US" dirty="0"/>
              <a:t>help you.</a:t>
            </a:r>
            <a:endParaRPr lang="en-US" b="1" dirty="0"/>
          </a:p>
        </p:txBody>
      </p:sp>
      <p:pic>
        <p:nvPicPr>
          <p:cNvPr id="3" name="Picture 2"/>
          <p:cNvPicPr/>
          <p:nvPr/>
        </p:nvPicPr>
        <p:blipFill>
          <a:blip r:embed="rId2" cstate="print"/>
          <a:srcRect l="12545" t="21247" r="12123" b="17278"/>
          <a:stretch>
            <a:fillRect/>
          </a:stretch>
        </p:blipFill>
        <p:spPr bwMode="auto">
          <a:xfrm>
            <a:off x="1536700" y="1244601"/>
            <a:ext cx="8788400" cy="5321300"/>
          </a:xfrm>
          <a:prstGeom prst="rect">
            <a:avLst/>
          </a:prstGeom>
          <a:noFill/>
          <a:ln w="9525">
            <a:noFill/>
            <a:miter lim="800000"/>
            <a:headEnd/>
            <a:tailEnd/>
          </a:ln>
        </p:spPr>
      </p:pic>
    </p:spTree>
    <p:extLst>
      <p:ext uri="{BB962C8B-B14F-4D97-AF65-F5344CB8AC3E}">
        <p14:creationId xmlns:p14="http://schemas.microsoft.com/office/powerpoint/2010/main" val="41459045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447799"/>
          </a:xfrm>
        </p:spPr>
        <p:txBody>
          <a:bodyPr>
            <a:normAutofit/>
          </a:bodyPr>
          <a:lstStyle/>
          <a:p>
            <a:r>
              <a:rPr lang="en-US" b="1" dirty="0" smtClean="0"/>
              <a:t>Summarize! </a:t>
            </a:r>
            <a:r>
              <a:rPr lang="en-US" dirty="0"/>
              <a:t>In your own words, describe the pattern of a </a:t>
            </a:r>
            <a:r>
              <a:rPr lang="en-US" dirty="0" smtClean="0"/>
              <a:t>45</a:t>
            </a:r>
            <a:r>
              <a:rPr lang="en-US" baseline="30000" dirty="0" smtClean="0"/>
              <a:t>o</a:t>
            </a:r>
            <a:r>
              <a:rPr lang="en-US" dirty="0" smtClean="0"/>
              <a:t>-45</a:t>
            </a:r>
            <a:r>
              <a:rPr lang="en-US" baseline="30000" dirty="0" smtClean="0"/>
              <a:t>o</a:t>
            </a:r>
            <a:r>
              <a:rPr lang="en-US" dirty="0" smtClean="0"/>
              <a:t>-90</a:t>
            </a:r>
            <a:r>
              <a:rPr lang="en-US" baseline="30000" dirty="0" smtClean="0"/>
              <a:t>o </a:t>
            </a:r>
            <a:r>
              <a:rPr lang="en-US" dirty="0"/>
              <a:t>triangle. Use the figure </a:t>
            </a:r>
            <a:r>
              <a:rPr lang="en-US" dirty="0" smtClean="0"/>
              <a:t>to </a:t>
            </a:r>
            <a:r>
              <a:rPr lang="en-US" dirty="0"/>
              <a:t>help you.</a:t>
            </a:r>
            <a:endParaRPr lang="en-US" b="1" dirty="0"/>
          </a:p>
        </p:txBody>
      </p:sp>
      <p:pic>
        <p:nvPicPr>
          <p:cNvPr id="4" name="Picture 3"/>
          <p:cNvPicPr/>
          <p:nvPr/>
        </p:nvPicPr>
        <p:blipFill>
          <a:blip r:embed="rId2" cstate="print"/>
          <a:srcRect l="19999" t="21074" r="33303" b="19192"/>
          <a:stretch>
            <a:fillRect/>
          </a:stretch>
        </p:blipFill>
        <p:spPr bwMode="auto">
          <a:xfrm>
            <a:off x="2616200" y="1270000"/>
            <a:ext cx="6210300" cy="5588000"/>
          </a:xfrm>
          <a:prstGeom prst="rect">
            <a:avLst/>
          </a:prstGeom>
          <a:noFill/>
          <a:ln w="9525">
            <a:noFill/>
            <a:miter lim="800000"/>
            <a:headEnd/>
            <a:tailEnd/>
          </a:ln>
        </p:spPr>
      </p:pic>
    </p:spTree>
    <p:extLst>
      <p:ext uri="{BB962C8B-B14F-4D97-AF65-F5344CB8AC3E}">
        <p14:creationId xmlns:p14="http://schemas.microsoft.com/office/powerpoint/2010/main" val="536333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Unit 6 Celebration of Knowledge – Pythagorean Theorem Applications</a:t>
            </a:r>
            <a:endParaRPr lang="en-US" b="1" u="sng" dirty="0"/>
          </a:p>
        </p:txBody>
      </p:sp>
      <p:sp>
        <p:nvSpPr>
          <p:cNvPr id="3" name="Content Placeholder 2"/>
          <p:cNvSpPr>
            <a:spLocks noGrp="1"/>
          </p:cNvSpPr>
          <p:nvPr>
            <p:ph idx="1"/>
          </p:nvPr>
        </p:nvSpPr>
        <p:spPr/>
        <p:txBody>
          <a:bodyPr/>
          <a:lstStyle/>
          <a:p>
            <a:r>
              <a:rPr lang="en-US" dirty="0" smtClean="0"/>
              <a:t>20 minutes to complete – no extensions!</a:t>
            </a:r>
          </a:p>
          <a:p>
            <a:r>
              <a:rPr lang="en-US" dirty="0" smtClean="0"/>
              <a:t>Complete individually!</a:t>
            </a:r>
          </a:p>
          <a:p>
            <a:r>
              <a:rPr lang="en-US" dirty="0" smtClean="0"/>
              <a:t>No use of notes!</a:t>
            </a:r>
          </a:p>
          <a:p>
            <a:r>
              <a:rPr lang="en-US" dirty="0" smtClean="0"/>
              <a:t>Yes calculators! No phones!</a:t>
            </a:r>
          </a:p>
          <a:p>
            <a:r>
              <a:rPr lang="en-US" dirty="0" smtClean="0"/>
              <a:t>No need to turn your desks! – You all have a different form!</a:t>
            </a:r>
          </a:p>
        </p:txBody>
      </p:sp>
    </p:spTree>
    <p:extLst>
      <p:ext uri="{BB962C8B-B14F-4D97-AF65-F5344CB8AC3E}">
        <p14:creationId xmlns:p14="http://schemas.microsoft.com/office/powerpoint/2010/main" val="42309723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489043" y="8560"/>
            <a:ext cx="3702957" cy="2175840"/>
          </a:xfrm>
          <a:ln>
            <a:solidFill>
              <a:schemeClr val="accent1"/>
            </a:solidFill>
          </a:ln>
        </p:spPr>
        <p:txBody>
          <a:bodyPr>
            <a:noAutofit/>
          </a:bodyPr>
          <a:lstStyle/>
          <a:p>
            <a:pPr algn="l"/>
            <a:r>
              <a:rPr lang="en-US" sz="3000" b="1" u="sng" dirty="0" smtClean="0">
                <a:solidFill>
                  <a:srgbClr val="0070C0"/>
                </a:solidFill>
              </a:rPr>
              <a:t>ANNOUNCEMENTS</a:t>
            </a:r>
            <a:br>
              <a:rPr lang="en-US" sz="3000" b="1" u="sng" dirty="0" smtClean="0">
                <a:solidFill>
                  <a:srgbClr val="0070C0"/>
                </a:solidFill>
              </a:rPr>
            </a:br>
            <a:r>
              <a:rPr lang="en-US" sz="3000" dirty="0" smtClean="0">
                <a:solidFill>
                  <a:srgbClr val="0070C0"/>
                </a:solidFill>
              </a:rPr>
              <a:t>-Pick up your assigned calculator</a:t>
            </a:r>
            <a:br>
              <a:rPr lang="en-US" sz="3000" dirty="0" smtClean="0">
                <a:solidFill>
                  <a:srgbClr val="0070C0"/>
                </a:solidFill>
              </a:rPr>
            </a:br>
            <a:r>
              <a:rPr lang="en-US" sz="3000" strike="sngStrike" dirty="0" smtClean="0">
                <a:solidFill>
                  <a:srgbClr val="0070C0"/>
                </a:solidFill>
              </a:rPr>
              <a:t>-Take out your HW to be stamped</a:t>
            </a:r>
            <a:endParaRPr lang="en-US" sz="3000" b="1" i="1" strike="sngStrike" dirty="0">
              <a:solidFill>
                <a:srgbClr val="00B050"/>
              </a:solidFill>
            </a:endParaRPr>
          </a:p>
        </p:txBody>
      </p:sp>
      <p:sp>
        <p:nvSpPr>
          <p:cNvPr id="5" name="Content Placeholder 4"/>
          <p:cNvSpPr>
            <a:spLocks noGrp="1"/>
          </p:cNvSpPr>
          <p:nvPr>
            <p:ph idx="1"/>
          </p:nvPr>
        </p:nvSpPr>
        <p:spPr>
          <a:xfrm>
            <a:off x="29030" y="8560"/>
            <a:ext cx="8460013" cy="919847"/>
          </a:xfrm>
        </p:spPr>
        <p:txBody>
          <a:bodyPr>
            <a:noAutofit/>
          </a:bodyPr>
          <a:lstStyle/>
          <a:p>
            <a:pPr marL="0" indent="0" algn="ctr">
              <a:buNone/>
            </a:pPr>
            <a:r>
              <a:rPr lang="en-US" sz="4800" b="1" dirty="0" smtClean="0">
                <a:solidFill>
                  <a:srgbClr val="FF0000"/>
                </a:solidFill>
              </a:rPr>
              <a:t>WARM UP</a:t>
            </a:r>
            <a:endParaRPr lang="en-US" sz="4800" b="1" dirty="0">
              <a:solidFill>
                <a:srgbClr val="FF0000"/>
              </a:solidFill>
            </a:endParaRPr>
          </a:p>
        </p:txBody>
      </p:sp>
      <p:sp>
        <p:nvSpPr>
          <p:cNvPr id="6" name="TextBox 5"/>
          <p:cNvSpPr txBox="1"/>
          <p:nvPr/>
        </p:nvSpPr>
        <p:spPr>
          <a:xfrm>
            <a:off x="0" y="1264364"/>
            <a:ext cx="8460014" cy="1077218"/>
          </a:xfrm>
          <a:prstGeom prst="rect">
            <a:avLst/>
          </a:prstGeom>
          <a:noFill/>
        </p:spPr>
        <p:txBody>
          <a:bodyPr wrap="square" rtlCol="0">
            <a:spAutoFit/>
          </a:bodyPr>
          <a:lstStyle/>
          <a:p>
            <a:pPr marL="514350" indent="-514350">
              <a:buFont typeface="+mj-lt"/>
              <a:buAutoNum type="arabicPeriod"/>
            </a:pPr>
            <a:r>
              <a:rPr lang="en-US" sz="3200" dirty="0" smtClean="0">
                <a:solidFill>
                  <a:srgbClr val="FF0000"/>
                </a:solidFill>
              </a:rPr>
              <a:t>15 minutes to finish your snowman!!</a:t>
            </a:r>
          </a:p>
          <a:p>
            <a:pPr marL="514350" indent="-514350">
              <a:buFont typeface="+mj-lt"/>
              <a:buAutoNum type="arabicPeriod"/>
            </a:pPr>
            <a:r>
              <a:rPr lang="en-US" sz="3200" dirty="0" smtClean="0">
                <a:solidFill>
                  <a:srgbClr val="FF0000"/>
                </a:solidFill>
              </a:rPr>
              <a:t>Update your TOC.</a:t>
            </a:r>
            <a:endParaRPr lang="en-US" sz="3200" dirty="0">
              <a:solidFill>
                <a:srgbClr val="FF0000"/>
              </a:solidFill>
            </a:endParaRPr>
          </a:p>
        </p:txBody>
      </p:sp>
    </p:spTree>
    <p:extLst>
      <p:ext uri="{BB962C8B-B14F-4D97-AF65-F5344CB8AC3E}">
        <p14:creationId xmlns:p14="http://schemas.microsoft.com/office/powerpoint/2010/main" val="17080647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063171" y="1819411"/>
            <a:ext cx="10160000" cy="1385706"/>
          </a:xfrm>
        </p:spPr>
        <p:txBody>
          <a:bodyPr>
            <a:normAutofit/>
          </a:bodyPr>
          <a:lstStyle/>
          <a:p>
            <a:r>
              <a:rPr lang="en-US" b="1" dirty="0" smtClean="0">
                <a:solidFill>
                  <a:schemeClr val="bg1"/>
                </a:solidFill>
              </a:rPr>
              <a:t>#4 Special Right Triangles</a:t>
            </a:r>
            <a:endParaRPr lang="en-US" b="1" dirty="0">
              <a:solidFill>
                <a:schemeClr val="bg1"/>
              </a:solidFill>
            </a:endParaRPr>
          </a:p>
        </p:txBody>
      </p:sp>
    </p:spTree>
    <p:extLst>
      <p:ext uri="{BB962C8B-B14F-4D97-AF65-F5344CB8AC3E}">
        <p14:creationId xmlns:p14="http://schemas.microsoft.com/office/powerpoint/2010/main" val="27962519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Homework</a:t>
            </a:r>
            <a:endParaRPr lang="en-US" b="1" dirty="0"/>
          </a:p>
        </p:txBody>
      </p:sp>
      <p:sp>
        <p:nvSpPr>
          <p:cNvPr id="3" name="Content Placeholder 2"/>
          <p:cNvSpPr>
            <a:spLocks noGrp="1"/>
          </p:cNvSpPr>
          <p:nvPr>
            <p:ph idx="1"/>
          </p:nvPr>
        </p:nvSpPr>
        <p:spPr/>
        <p:txBody>
          <a:bodyPr/>
          <a:lstStyle/>
          <a:p>
            <a:r>
              <a:rPr lang="en-US" dirty="0" smtClean="0"/>
              <a:t>#4 in HW Packet (</a:t>
            </a:r>
            <a:r>
              <a:rPr lang="en-US" i="1" dirty="0"/>
              <a:t>If your file number is even, only do the evens. If your file number is odd, only do the odds.</a:t>
            </a:r>
            <a:r>
              <a:rPr lang="en-US" dirty="0" smtClean="0"/>
              <a:t>)</a:t>
            </a:r>
            <a:endParaRPr lang="en-US" i="1" dirty="0"/>
          </a:p>
        </p:txBody>
      </p:sp>
    </p:spTree>
    <p:extLst>
      <p:ext uri="{BB962C8B-B14F-4D97-AF65-F5344CB8AC3E}">
        <p14:creationId xmlns:p14="http://schemas.microsoft.com/office/powerpoint/2010/main" val="41339352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srcRect l="25917" t="7466" r="10898" b="58854"/>
          <a:stretch/>
        </p:blipFill>
        <p:spPr>
          <a:xfrm>
            <a:off x="0" y="1"/>
            <a:ext cx="12162477" cy="3644900"/>
          </a:xfrm>
          <a:prstGeom prst="rect">
            <a:avLst/>
          </a:prstGeom>
        </p:spPr>
      </p:pic>
      <p:sp>
        <p:nvSpPr>
          <p:cNvPr id="3" name="Rectangle 2"/>
          <p:cNvSpPr/>
          <p:nvPr/>
        </p:nvSpPr>
        <p:spPr>
          <a:xfrm>
            <a:off x="8301789" y="1058779"/>
            <a:ext cx="3380874" cy="253866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3"/>
          <p:cNvSpPr/>
          <p:nvPr/>
        </p:nvSpPr>
        <p:spPr>
          <a:xfrm>
            <a:off x="4029673" y="1284923"/>
            <a:ext cx="4155681" cy="198922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49986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76300"/>
          </a:xfrm>
        </p:spPr>
        <p:txBody>
          <a:bodyPr/>
          <a:lstStyle/>
          <a:p>
            <a:pPr algn="ctr"/>
            <a:r>
              <a:rPr lang="en-US" u="sng" dirty="0" smtClean="0"/>
              <a:t>Find the values of x &amp; y.</a:t>
            </a:r>
            <a:endParaRPr lang="en-US" u="sng" dirty="0"/>
          </a:p>
        </p:txBody>
      </p:sp>
      <p:grpSp>
        <p:nvGrpSpPr>
          <p:cNvPr id="3" name="Group 2"/>
          <p:cNvGrpSpPr/>
          <p:nvPr/>
        </p:nvGrpSpPr>
        <p:grpSpPr>
          <a:xfrm>
            <a:off x="88900" y="876301"/>
            <a:ext cx="9308891" cy="1789610"/>
            <a:chOff x="0" y="3944983"/>
            <a:chExt cx="9308891" cy="1789610"/>
          </a:xfrm>
        </p:grpSpPr>
        <p:pic>
          <p:nvPicPr>
            <p:cNvPr id="4" name="Picture 3"/>
            <p:cNvPicPr>
              <a:picLocks noChangeAspect="1"/>
            </p:cNvPicPr>
            <p:nvPr/>
          </p:nvPicPr>
          <p:blipFill rotWithShape="1">
            <a:blip r:embed="rId2" cstate="print"/>
            <a:srcRect l="51411" t="38980" r="17887" b="50521"/>
            <a:stretch/>
          </p:blipFill>
          <p:spPr>
            <a:xfrm>
              <a:off x="0" y="3944983"/>
              <a:ext cx="9308891" cy="1789610"/>
            </a:xfrm>
            <a:prstGeom prst="rect">
              <a:avLst/>
            </a:prstGeom>
          </p:spPr>
        </p:pic>
        <p:sp>
          <p:nvSpPr>
            <p:cNvPr id="5" name="TextBox 4"/>
            <p:cNvSpPr txBox="1"/>
            <p:nvPr/>
          </p:nvSpPr>
          <p:spPr>
            <a:xfrm>
              <a:off x="0" y="3997978"/>
              <a:ext cx="895350" cy="523220"/>
            </a:xfrm>
            <a:prstGeom prst="rect">
              <a:avLst/>
            </a:prstGeom>
            <a:solidFill>
              <a:schemeClr val="bg1"/>
            </a:solidFill>
          </p:spPr>
          <p:txBody>
            <a:bodyPr wrap="square" rtlCol="0">
              <a:spAutoFit/>
            </a:bodyPr>
            <a:lstStyle/>
            <a:p>
              <a:r>
                <a:rPr lang="en-US" sz="2800" dirty="0" smtClean="0"/>
                <a:t>Ex. 1</a:t>
              </a:r>
              <a:endParaRPr lang="en-US" sz="2800" dirty="0"/>
            </a:p>
          </p:txBody>
        </p:sp>
      </p:grpSp>
      <p:grpSp>
        <p:nvGrpSpPr>
          <p:cNvPr id="15" name="Group 14"/>
          <p:cNvGrpSpPr/>
          <p:nvPr/>
        </p:nvGrpSpPr>
        <p:grpSpPr>
          <a:xfrm>
            <a:off x="7899400" y="739140"/>
            <a:ext cx="3263900" cy="2079152"/>
            <a:chOff x="7899400" y="739140"/>
            <a:chExt cx="3263900" cy="2079152"/>
          </a:xfrm>
        </p:grpSpPr>
        <p:pic>
          <p:nvPicPr>
            <p:cNvPr id="11" name="Picture 10"/>
            <p:cNvPicPr>
              <a:picLocks noChangeAspect="1"/>
            </p:cNvPicPr>
            <p:nvPr/>
          </p:nvPicPr>
          <p:blipFill rotWithShape="1">
            <a:blip r:embed="rId2" cstate="print"/>
            <a:srcRect l="18179" t="38243" r="70899" b="49298"/>
            <a:stretch/>
          </p:blipFill>
          <p:spPr>
            <a:xfrm>
              <a:off x="7899400" y="739140"/>
              <a:ext cx="3217091" cy="2063931"/>
            </a:xfrm>
            <a:prstGeom prst="rect">
              <a:avLst/>
            </a:prstGeom>
          </p:spPr>
        </p:pic>
        <p:sp>
          <p:nvSpPr>
            <p:cNvPr id="12" name="TextBox 11"/>
            <p:cNvSpPr txBox="1"/>
            <p:nvPr/>
          </p:nvSpPr>
          <p:spPr>
            <a:xfrm>
              <a:off x="9397791" y="2295072"/>
              <a:ext cx="571500" cy="523220"/>
            </a:xfrm>
            <a:prstGeom prst="rect">
              <a:avLst/>
            </a:prstGeom>
            <a:solidFill>
              <a:schemeClr val="bg1"/>
            </a:solidFill>
          </p:spPr>
          <p:txBody>
            <a:bodyPr wrap="square" rtlCol="0">
              <a:spAutoFit/>
            </a:bodyPr>
            <a:lstStyle/>
            <a:p>
              <a:r>
                <a:rPr lang="en-US" sz="2800" dirty="0" smtClean="0"/>
                <a:t>18</a:t>
              </a:r>
              <a:endParaRPr lang="en-US" sz="2800" dirty="0"/>
            </a:p>
          </p:txBody>
        </p:sp>
        <p:sp>
          <p:nvSpPr>
            <p:cNvPr id="13" name="TextBox 12"/>
            <p:cNvSpPr txBox="1"/>
            <p:nvPr/>
          </p:nvSpPr>
          <p:spPr>
            <a:xfrm>
              <a:off x="10591800" y="1302143"/>
              <a:ext cx="571500" cy="523220"/>
            </a:xfrm>
            <a:prstGeom prst="rect">
              <a:avLst/>
            </a:prstGeom>
            <a:solidFill>
              <a:schemeClr val="bg1"/>
            </a:solidFill>
          </p:spPr>
          <p:txBody>
            <a:bodyPr wrap="square" rtlCol="0">
              <a:spAutoFit/>
            </a:bodyPr>
            <a:lstStyle/>
            <a:p>
              <a:r>
                <a:rPr lang="en-US" sz="2800" dirty="0" smtClean="0"/>
                <a:t>y</a:t>
              </a:r>
              <a:endParaRPr lang="en-US" sz="2800" dirty="0"/>
            </a:p>
          </p:txBody>
        </p:sp>
        <p:sp>
          <p:nvSpPr>
            <p:cNvPr id="14" name="TextBox 13"/>
            <p:cNvSpPr txBox="1"/>
            <p:nvPr/>
          </p:nvSpPr>
          <p:spPr>
            <a:xfrm>
              <a:off x="7981950" y="765971"/>
              <a:ext cx="895350" cy="523220"/>
            </a:xfrm>
            <a:prstGeom prst="rect">
              <a:avLst/>
            </a:prstGeom>
            <a:solidFill>
              <a:schemeClr val="bg1"/>
            </a:solidFill>
          </p:spPr>
          <p:txBody>
            <a:bodyPr wrap="square" rtlCol="0">
              <a:spAutoFit/>
            </a:bodyPr>
            <a:lstStyle/>
            <a:p>
              <a:r>
                <a:rPr lang="en-US" sz="2800" dirty="0" smtClean="0"/>
                <a:t>Ex. </a:t>
              </a:r>
              <a:r>
                <a:rPr lang="en-US" sz="2800" dirty="0"/>
                <a:t>2</a:t>
              </a:r>
            </a:p>
          </p:txBody>
        </p:sp>
      </p:grpSp>
    </p:spTree>
    <p:extLst>
      <p:ext uri="{BB962C8B-B14F-4D97-AF65-F5344CB8AC3E}">
        <p14:creationId xmlns:p14="http://schemas.microsoft.com/office/powerpoint/2010/main" val="1215047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normAutofit fontScale="90000"/>
          </a:bodyPr>
          <a:lstStyle/>
          <a:p>
            <a:r>
              <a:rPr lang="en-US" b="1" dirty="0" smtClean="0"/>
              <a:t>Whiteboard Problems</a:t>
            </a:r>
            <a:r>
              <a:rPr lang="en-US" b="1" dirty="0"/>
              <a:t>:</a:t>
            </a:r>
            <a:r>
              <a:rPr lang="en-US" dirty="0"/>
              <a:t> </a:t>
            </a:r>
            <a:r>
              <a:rPr lang="en-US" dirty="0" smtClean="0"/>
              <a:t>(</a:t>
            </a:r>
            <a:r>
              <a:rPr lang="en-US" dirty="0" smtClean="0"/>
              <a:t>14 </a:t>
            </a:r>
            <a:r>
              <a:rPr lang="en-US" dirty="0" smtClean="0"/>
              <a:t>min) </a:t>
            </a:r>
            <a:r>
              <a:rPr lang="en-US" i="1" dirty="0" smtClean="0"/>
              <a:t>Choose </a:t>
            </a:r>
            <a:r>
              <a:rPr lang="en-US" i="1" dirty="0"/>
              <a:t>3. </a:t>
            </a:r>
            <a:r>
              <a:rPr lang="en-US" dirty="0"/>
              <a:t>Find the value of x and y in each triangle. Fill out your chart first to help you!</a:t>
            </a:r>
            <a:br>
              <a:rPr lang="en-US" dirty="0"/>
            </a:br>
            <a:endParaRPr lang="en-US" dirty="0"/>
          </a:p>
        </p:txBody>
      </p:sp>
      <p:pic>
        <p:nvPicPr>
          <p:cNvPr id="3" name="Picture 2"/>
          <p:cNvPicPr>
            <a:picLocks noChangeAspect="1"/>
          </p:cNvPicPr>
          <p:nvPr/>
        </p:nvPicPr>
        <p:blipFill rotWithShape="1">
          <a:blip r:embed="rId2" cstate="print"/>
          <a:srcRect l="18179" t="26736" r="15739" b="38369"/>
          <a:stretch/>
        </p:blipFill>
        <p:spPr>
          <a:xfrm>
            <a:off x="-41829" y="1943100"/>
            <a:ext cx="12233829" cy="3632200"/>
          </a:xfrm>
          <a:prstGeom prst="rect">
            <a:avLst/>
          </a:prstGeom>
        </p:spPr>
      </p:pic>
    </p:spTree>
    <p:extLst>
      <p:ext uri="{BB962C8B-B14F-4D97-AF65-F5344CB8AC3E}">
        <p14:creationId xmlns:p14="http://schemas.microsoft.com/office/powerpoint/2010/main" val="6354267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TotalTime>
  <Words>507</Words>
  <Application>Microsoft Office PowerPoint</Application>
  <PresentationFormat>Widescreen</PresentationFormat>
  <Paragraphs>59</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Cambria Math</vt:lpstr>
      <vt:lpstr>Office Theme</vt:lpstr>
      <vt:lpstr>ANNOUNCEMENTS -Pick up your assigned calculator -Take out your HW to be stamped</vt:lpstr>
      <vt:lpstr>Homework Questions? Questions from Tree Wires Task?</vt:lpstr>
      <vt:lpstr>Unit 6 Celebration of Knowledge – Pythagorean Theorem Applications</vt:lpstr>
      <vt:lpstr>ANNOUNCEMENTS -Pick up your assigned calculator -Take out your HW to be stamped</vt:lpstr>
      <vt:lpstr>#4 Special Right Triangles</vt:lpstr>
      <vt:lpstr>Homework</vt:lpstr>
      <vt:lpstr>PowerPoint Presentation</vt:lpstr>
      <vt:lpstr>Find the values of x &amp; y.</vt:lpstr>
      <vt:lpstr>Whiteboard Problems: (14 min) Choose 3. Find the value of x and y in each triangle. Fill out your chart first to help you! </vt:lpstr>
      <vt:lpstr>BRAIN BREAK</vt:lpstr>
      <vt:lpstr>Application Problem:  The base of MIT’s engineering laboratory is a 30o-60o-90o triangle. The length of the hypotenuse of the triangle is about 294 feet. Find, to the nearest foot, the lengths of the legs of the triangle.</vt:lpstr>
      <vt:lpstr>Whiteboard Problem: The altitude of an equilateral triangle is 18 inches. Find the length of a side.</vt:lpstr>
      <vt:lpstr>PowerPoint Presentation</vt:lpstr>
      <vt:lpstr>Find the values of a &amp; b.</vt:lpstr>
      <vt:lpstr>Whiteboard Problems: (14 min) Choose 3. Find the value of x and y in each triangle. Fill out your chart first to help you! </vt:lpstr>
      <vt:lpstr>BRAIN BREAK #2</vt:lpstr>
      <vt:lpstr>Application Problem: You are designing a square garden, with perimeter of 48 meters, for the courtyard outside Ms. Santos’s classroom. You want to build a walkway for students that cuts diagonally across the garden. To the nearest meter, how long should you make the walkway?</vt:lpstr>
      <vt:lpstr>Whiteboard Problem: The perimeter of a square is 20 centimeters. Find the length of a diagonal.</vt:lpstr>
      <vt:lpstr>Homework</vt:lpstr>
      <vt:lpstr>Exit Ticket – Do on half sheet of loose leaf today!</vt:lpstr>
      <vt:lpstr>Summarize! In your own words, describe the pattern of a 30o-60o-90o triangle. Use the figure to help you.</vt:lpstr>
      <vt:lpstr>Summarize! In your own words, describe the pattern of a 45o-45o-90o triangle. Use the figure to help you.</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Homework Questions?</dc:title>
  <dc:creator>Fran</dc:creator>
  <cp:lastModifiedBy>Fran</cp:lastModifiedBy>
  <cp:revision>19</cp:revision>
  <dcterms:created xsi:type="dcterms:W3CDTF">2014-11-17T01:11:44Z</dcterms:created>
  <dcterms:modified xsi:type="dcterms:W3CDTF">2015-04-29T03:10:21Z</dcterms:modified>
</cp:coreProperties>
</file>