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59" r:id="rId4"/>
    <p:sldId id="265" r:id="rId5"/>
    <p:sldId id="266" r:id="rId6"/>
    <p:sldId id="267" r:id="rId7"/>
    <p:sldId id="268" r:id="rId8"/>
    <p:sldId id="269" r:id="rId9"/>
    <p:sldId id="270" r:id="rId10"/>
    <p:sldId id="271" r:id="rId11"/>
    <p:sldId id="258" r:id="rId12"/>
    <p:sldId id="272" r:id="rId13"/>
    <p:sldId id="264" r:id="rId14"/>
    <p:sldId id="273" r:id="rId15"/>
    <p:sldId id="274" r:id="rId16"/>
    <p:sldId id="275" r:id="rId17"/>
    <p:sldId id="276" r:id="rId18"/>
    <p:sldId id="277" r:id="rId19"/>
    <p:sldId id="262" r:id="rId20"/>
    <p:sldId id="260"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45436-0529-4DF2-9655-4B3FD835F28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96029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45436-0529-4DF2-9655-4B3FD835F28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333258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45436-0529-4DF2-9655-4B3FD835F28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105301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45436-0529-4DF2-9655-4B3FD835F28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1924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45436-0529-4DF2-9655-4B3FD835F28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50311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45436-0529-4DF2-9655-4B3FD835F28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85481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45436-0529-4DF2-9655-4B3FD835F28A}" type="datetimeFigureOut">
              <a:rPr lang="en-US" smtClean="0"/>
              <a:pPr/>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76982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45436-0529-4DF2-9655-4B3FD835F28A}" type="datetimeFigureOut">
              <a:rPr lang="en-US" smtClean="0"/>
              <a:pPr/>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152213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45436-0529-4DF2-9655-4B3FD835F28A}" type="datetimeFigureOut">
              <a:rPr lang="en-US" smtClean="0"/>
              <a:pPr/>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68372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45436-0529-4DF2-9655-4B3FD835F28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115896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45436-0529-4DF2-9655-4B3FD835F28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66E6B-93A6-412A-A020-21D0F2F48979}" type="slidenum">
              <a:rPr lang="en-US" smtClean="0"/>
              <a:pPr/>
              <a:t>‹#›</a:t>
            </a:fld>
            <a:endParaRPr lang="en-US"/>
          </a:p>
        </p:txBody>
      </p:sp>
    </p:spTree>
    <p:extLst>
      <p:ext uri="{BB962C8B-B14F-4D97-AF65-F5344CB8AC3E}">
        <p14:creationId xmlns:p14="http://schemas.microsoft.com/office/powerpoint/2010/main" val="218537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45436-0529-4DF2-9655-4B3FD835F28A}" type="datetimeFigureOut">
              <a:rPr lang="en-US" smtClean="0"/>
              <a:pPr/>
              <a:t>4/12/2015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66E6B-93A6-412A-A020-21D0F2F48979}" type="slidenum">
              <a:rPr lang="en-US" smtClean="0"/>
              <a:pPr/>
              <a:t>‹#›</a:t>
            </a:fld>
            <a:endParaRPr lang="en-US"/>
          </a:p>
        </p:txBody>
      </p:sp>
    </p:spTree>
    <p:extLst>
      <p:ext uri="{BB962C8B-B14F-4D97-AF65-F5344CB8AC3E}">
        <p14:creationId xmlns:p14="http://schemas.microsoft.com/office/powerpoint/2010/main" val="136726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7355" y="8560"/>
            <a:ext cx="4564645" cy="1116419"/>
          </a:xfrm>
          <a:ln>
            <a:solidFill>
              <a:schemeClr val="accent1"/>
            </a:solidFill>
          </a:ln>
        </p:spPr>
        <p:txBody>
          <a:bodyPr>
            <a:noAutofit/>
          </a:bodyPr>
          <a:lstStyle/>
          <a:p>
            <a:pPr algn="l"/>
            <a:r>
              <a:rPr lang="en-US" sz="2400" b="1" u="sng" dirty="0" smtClean="0">
                <a:solidFill>
                  <a:srgbClr val="0070C0"/>
                </a:solidFill>
              </a:rPr>
              <a:t>ANNOUNCEMENTS</a:t>
            </a:r>
            <a:br>
              <a:rPr lang="en-US" sz="2400" b="1" u="sng" dirty="0" smtClean="0">
                <a:solidFill>
                  <a:srgbClr val="0070C0"/>
                </a:solidFill>
              </a:rPr>
            </a:br>
            <a:r>
              <a:rPr lang="en-US" sz="2400" dirty="0" smtClean="0">
                <a:solidFill>
                  <a:srgbClr val="0070C0"/>
                </a:solidFill>
              </a:rPr>
              <a:t>-Pick up your assigned </a:t>
            </a:r>
            <a:r>
              <a:rPr lang="en-US" sz="2400" dirty="0" smtClean="0">
                <a:solidFill>
                  <a:srgbClr val="0070C0"/>
                </a:solidFill>
              </a:rPr>
              <a:t>calculator</a:t>
            </a:r>
            <a:br>
              <a:rPr lang="en-US" sz="2400" dirty="0" smtClean="0">
                <a:solidFill>
                  <a:srgbClr val="0070C0"/>
                </a:solidFill>
              </a:rPr>
            </a:br>
            <a:r>
              <a:rPr lang="en-US" sz="2400" dirty="0" smtClean="0">
                <a:solidFill>
                  <a:srgbClr val="0070C0"/>
                </a:solidFill>
              </a:rPr>
              <a:t>-Take out homework to stamp</a:t>
            </a:r>
            <a:endParaRPr lang="en-US" sz="2400" b="1" i="1" dirty="0">
              <a:solidFill>
                <a:srgbClr val="00B050"/>
              </a:solidFill>
            </a:endParaRPr>
          </a:p>
        </p:txBody>
      </p:sp>
      <p:sp>
        <p:nvSpPr>
          <p:cNvPr id="5" name="Content Placeholder 4"/>
          <p:cNvSpPr>
            <a:spLocks noGrp="1"/>
          </p:cNvSpPr>
          <p:nvPr>
            <p:ph idx="1"/>
          </p:nvPr>
        </p:nvSpPr>
        <p:spPr>
          <a:xfrm>
            <a:off x="1526667" y="-92533"/>
            <a:ext cx="6100688" cy="826575"/>
          </a:xfrm>
        </p:spPr>
        <p:txBody>
          <a:bodyPr>
            <a:noAutofit/>
          </a:bodyPr>
          <a:lstStyle/>
          <a:p>
            <a:pPr marL="0" indent="0" algn="ctr">
              <a:buNone/>
            </a:pPr>
            <a:r>
              <a:rPr lang="en-US" sz="5400" b="1" dirty="0">
                <a:solidFill>
                  <a:srgbClr val="FF0000"/>
                </a:solidFill>
              </a:rPr>
              <a:t>WARM </a:t>
            </a:r>
            <a:r>
              <a:rPr lang="en-US" sz="5400" b="1" dirty="0" smtClean="0">
                <a:solidFill>
                  <a:srgbClr val="FF0000"/>
                </a:solidFill>
              </a:rPr>
              <a:t>UP</a:t>
            </a:r>
            <a:endParaRPr lang="en-US" sz="5400" b="1" dirty="0">
              <a:solidFill>
                <a:srgbClr val="FF0000"/>
              </a:solidFill>
            </a:endParaRPr>
          </a:p>
        </p:txBody>
      </p:sp>
      <p:sp>
        <p:nvSpPr>
          <p:cNvPr id="7" name="TextBox 6"/>
          <p:cNvSpPr txBox="1"/>
          <p:nvPr/>
        </p:nvSpPr>
        <p:spPr>
          <a:xfrm>
            <a:off x="0" y="1122905"/>
            <a:ext cx="12192000" cy="5078313"/>
          </a:xfrm>
          <a:prstGeom prst="rect">
            <a:avLst/>
          </a:prstGeom>
          <a:noFill/>
        </p:spPr>
        <p:txBody>
          <a:bodyPr wrap="square" rtlCol="0">
            <a:spAutoFit/>
          </a:bodyPr>
          <a:lstStyle/>
          <a:p>
            <a:pPr marL="514350" indent="-514350">
              <a:buFont typeface="+mj-lt"/>
              <a:buAutoNum type="arabicPeriod"/>
            </a:pPr>
            <a:r>
              <a:rPr lang="en-US" sz="3600" dirty="0" smtClean="0">
                <a:solidFill>
                  <a:srgbClr val="FF0000"/>
                </a:solidFill>
              </a:rPr>
              <a:t>Draw the following diagrams and fill in all the missing angles.</a:t>
            </a:r>
          </a:p>
          <a:p>
            <a:pPr marL="514350" indent="-514350">
              <a:buFont typeface="+mj-lt"/>
              <a:buAutoNum type="arabicPeriod"/>
            </a:pPr>
            <a:endParaRPr lang="en-US" sz="3600" dirty="0">
              <a:solidFill>
                <a:srgbClr val="FF0000"/>
              </a:solidFill>
            </a:endParaRPr>
          </a:p>
          <a:p>
            <a:pPr marL="514350" indent="-514350">
              <a:buFont typeface="+mj-lt"/>
              <a:buAutoNum type="arabicPeriod"/>
            </a:pPr>
            <a:endParaRPr lang="en-US" sz="3600" dirty="0" smtClean="0">
              <a:solidFill>
                <a:srgbClr val="FF0000"/>
              </a:solidFill>
            </a:endParaRPr>
          </a:p>
          <a:p>
            <a:pPr marL="514350" indent="-514350">
              <a:buFont typeface="+mj-lt"/>
              <a:buAutoNum type="arabicPeriod"/>
            </a:pPr>
            <a:endParaRPr lang="en-US" sz="3600" dirty="0">
              <a:solidFill>
                <a:srgbClr val="FF0000"/>
              </a:solidFill>
            </a:endParaRPr>
          </a:p>
          <a:p>
            <a:pPr marL="514350" indent="-514350">
              <a:buFont typeface="+mj-lt"/>
              <a:buAutoNum type="arabicPeriod"/>
            </a:pPr>
            <a:endParaRPr lang="en-US" sz="3600" dirty="0" smtClean="0">
              <a:solidFill>
                <a:srgbClr val="FF0000"/>
              </a:solidFill>
            </a:endParaRPr>
          </a:p>
          <a:p>
            <a:pPr marL="514350" indent="-514350">
              <a:buFont typeface="+mj-lt"/>
              <a:buAutoNum type="arabicPeriod"/>
            </a:pPr>
            <a:endParaRPr lang="en-US" sz="3600" dirty="0">
              <a:solidFill>
                <a:srgbClr val="FF0000"/>
              </a:solidFill>
            </a:endParaRPr>
          </a:p>
          <a:p>
            <a:pPr marL="514350" indent="-514350">
              <a:buFont typeface="+mj-lt"/>
              <a:buAutoNum type="arabicPeriod"/>
            </a:pPr>
            <a:endParaRPr lang="en-US" sz="3600" dirty="0" smtClean="0">
              <a:solidFill>
                <a:srgbClr val="FF0000"/>
              </a:solidFill>
            </a:endParaRPr>
          </a:p>
          <a:p>
            <a:pPr marL="514350" indent="-514350">
              <a:buFont typeface="+mj-lt"/>
              <a:buAutoNum type="arabicPeriod"/>
            </a:pPr>
            <a:endParaRPr lang="en-US" sz="3600" dirty="0">
              <a:solidFill>
                <a:srgbClr val="FF0000"/>
              </a:solidFill>
            </a:endParaRPr>
          </a:p>
          <a:p>
            <a:pPr marL="514350" indent="-514350">
              <a:buFont typeface="+mj-lt"/>
              <a:buAutoNum type="arabicPeriod"/>
            </a:pPr>
            <a:r>
              <a:rPr lang="en-US" sz="3600" dirty="0" smtClean="0">
                <a:solidFill>
                  <a:srgbClr val="FF0000"/>
                </a:solidFill>
              </a:rPr>
              <a:t>Update your TOC and glue #5 notes onto page 36</a:t>
            </a:r>
          </a:p>
        </p:txBody>
      </p:sp>
      <p:pic>
        <p:nvPicPr>
          <p:cNvPr id="3" name="Picture 2"/>
          <p:cNvPicPr>
            <a:picLocks noChangeAspect="1"/>
          </p:cNvPicPr>
          <p:nvPr/>
        </p:nvPicPr>
        <p:blipFill rotWithShape="1">
          <a:blip r:embed="rId2" cstate="print"/>
          <a:srcRect l="27663" t="33845" r="11123" b="34247"/>
          <a:stretch/>
        </p:blipFill>
        <p:spPr>
          <a:xfrm>
            <a:off x="-1" y="1716809"/>
            <a:ext cx="12103797" cy="3218047"/>
          </a:xfrm>
          <a:prstGeom prst="rect">
            <a:avLst/>
          </a:prstGeom>
        </p:spPr>
      </p:pic>
    </p:spTree>
    <p:extLst>
      <p:ext uri="{BB962C8B-B14F-4D97-AF65-F5344CB8AC3E}">
        <p14:creationId xmlns:p14="http://schemas.microsoft.com/office/powerpoint/2010/main" val="2598517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b="1" dirty="0"/>
              <a:t>E</a:t>
            </a:r>
            <a:r>
              <a:rPr lang="en-US" b="1" dirty="0" smtClean="0"/>
              <a:t>xample </a:t>
            </a:r>
            <a:r>
              <a:rPr lang="en-US" b="1" dirty="0"/>
              <a:t>4: </a:t>
            </a:r>
            <a:r>
              <a:rPr lang="en-US" dirty="0"/>
              <a:t>Find the measures of angles 1, 2, 3, and 4</a:t>
            </a:r>
            <a:r>
              <a:rPr lang="en-US" dirty="0" smtClean="0"/>
              <a:t>.</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31454" t="59469" r="53991" b="9133"/>
          <a:stretch/>
        </p:blipFill>
        <p:spPr bwMode="auto">
          <a:xfrm>
            <a:off x="128588" y="1325563"/>
            <a:ext cx="3843338" cy="4964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097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#1</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54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Individual Practice – HW Packet #5</a:t>
            </a:r>
            <a:endParaRPr lang="en-US" b="1" dirty="0"/>
          </a:p>
        </p:txBody>
      </p:sp>
      <p:sp>
        <p:nvSpPr>
          <p:cNvPr id="3" name="Content Placeholder 2"/>
          <p:cNvSpPr>
            <a:spLocks noGrp="1"/>
          </p:cNvSpPr>
          <p:nvPr>
            <p:ph idx="1"/>
          </p:nvPr>
        </p:nvSpPr>
        <p:spPr/>
        <p:txBody>
          <a:bodyPr>
            <a:normAutofit/>
          </a:bodyPr>
          <a:lstStyle/>
          <a:p>
            <a:r>
              <a:rPr lang="en-US" sz="3600" dirty="0" smtClean="0"/>
              <a:t>Since there will be two lessons for homework tonight, I’m giving you extra class time to work on #5 (first half of the first page) of your HW Packet.</a:t>
            </a:r>
          </a:p>
          <a:p>
            <a:r>
              <a:rPr lang="en-US" sz="3600" dirty="0" smtClean="0"/>
              <a:t>Take 15 minutes to complete these 6 problems. </a:t>
            </a:r>
          </a:p>
          <a:p>
            <a:r>
              <a:rPr lang="en-US" sz="3600" dirty="0" smtClean="0"/>
              <a:t>You may talk your teammates or ask me for help, but everyone should be working on their own packet.</a:t>
            </a:r>
            <a:endParaRPr lang="en-US" sz="3600" dirty="0"/>
          </a:p>
        </p:txBody>
      </p:sp>
    </p:spTree>
    <p:extLst>
      <p:ext uri="{BB962C8B-B14F-4D97-AF65-F5344CB8AC3E}">
        <p14:creationId xmlns:p14="http://schemas.microsoft.com/office/powerpoint/2010/main" val="188220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63171" y="1819411"/>
            <a:ext cx="10160000" cy="1385706"/>
          </a:xfrm>
        </p:spPr>
        <p:txBody>
          <a:bodyPr>
            <a:normAutofit/>
          </a:bodyPr>
          <a:lstStyle/>
          <a:p>
            <a:r>
              <a:rPr lang="en-US" b="1" dirty="0" smtClean="0">
                <a:solidFill>
                  <a:schemeClr val="bg1"/>
                </a:solidFill>
              </a:rPr>
              <a:t>#6 CPCTC</a:t>
            </a:r>
            <a:endParaRPr lang="en-US" b="1" dirty="0">
              <a:solidFill>
                <a:schemeClr val="bg1"/>
              </a:solidFill>
            </a:endParaRPr>
          </a:p>
        </p:txBody>
      </p:sp>
    </p:spTree>
    <p:extLst>
      <p:ext uri="{BB962C8B-B14F-4D97-AF65-F5344CB8AC3E}">
        <p14:creationId xmlns:p14="http://schemas.microsoft.com/office/powerpoint/2010/main" val="3353748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VOCABULARY!</a:t>
            </a:r>
            <a:endParaRPr lang="en-US" sz="6000" b="1" dirty="0"/>
          </a:p>
        </p:txBody>
      </p:sp>
      <p:sp>
        <p:nvSpPr>
          <p:cNvPr id="3" name="Content Placeholder 2"/>
          <p:cNvSpPr>
            <a:spLocks noGrp="1"/>
          </p:cNvSpPr>
          <p:nvPr>
            <p:ph idx="1"/>
          </p:nvPr>
        </p:nvSpPr>
        <p:spPr/>
        <p:txBody>
          <a:bodyPr>
            <a:normAutofit/>
          </a:bodyPr>
          <a:lstStyle/>
          <a:p>
            <a:r>
              <a:rPr lang="en-US" sz="3600" b="1" dirty="0" smtClean="0">
                <a:solidFill>
                  <a:srgbClr val="00B050"/>
                </a:solidFill>
              </a:rPr>
              <a:t>Congruent Triangles: </a:t>
            </a:r>
            <a:r>
              <a:rPr lang="en-US" sz="3600" dirty="0" smtClean="0"/>
              <a:t>triangles that are the same size and shape</a:t>
            </a:r>
            <a:endParaRPr lang="en-US" sz="3600" b="1" dirty="0"/>
          </a:p>
        </p:txBody>
      </p:sp>
    </p:spTree>
    <p:extLst>
      <p:ext uri="{BB962C8B-B14F-4D97-AF65-F5344CB8AC3E}">
        <p14:creationId xmlns:p14="http://schemas.microsoft.com/office/powerpoint/2010/main" val="71296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0" y="-1"/>
            <a:ext cx="12192000" cy="14144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u="sng" dirty="0">
                <a:effectLst/>
                <a:latin typeface="Calibri" panose="020F0502020204030204" pitchFamily="34" charset="0"/>
                <a:ea typeface="Calibri" panose="020F0502020204030204" pitchFamily="34" charset="0"/>
                <a:cs typeface="Times New Roman" panose="02020603050405020304" pitchFamily="18" charset="0"/>
              </a:rPr>
              <a:t>DEFINITION OF CONGRUENT TRIANGLES (CPCTC)</a:t>
            </a:r>
            <a:r>
              <a:rPr lang="en-US" sz="2600" dirty="0">
                <a:effectLst/>
                <a:latin typeface="Calibri" panose="020F0502020204030204" pitchFamily="34" charset="0"/>
                <a:ea typeface="Calibri" panose="020F0502020204030204" pitchFamily="34" charset="0"/>
                <a:cs typeface="Times New Roman" panose="02020603050405020304" pitchFamily="18" charset="0"/>
              </a:rPr>
              <a:t>:</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*Two triangles are congruent if and only if their corresponding parts are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_____________.</a:t>
            </a:r>
            <a:r>
              <a:rPr lang="en-US" sz="2600" dirty="0">
                <a:effectLst/>
                <a:latin typeface="Calibri" panose="020F0502020204030204" pitchFamily="34" charset="0"/>
                <a:ea typeface="Calibri" panose="020F0502020204030204" pitchFamily="34" charset="0"/>
                <a:cs typeface="Times New Roman" panose="02020603050405020304" pitchFamily="18" charset="0"/>
              </a:rPr>
              <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a:t>
            </a:r>
            <a:r>
              <a:rPr lang="en-US" sz="2600" b="1" dirty="0">
                <a:effectLst/>
                <a:latin typeface="Calibri" panose="020F0502020204030204" pitchFamily="34" charset="0"/>
                <a:ea typeface="Calibri" panose="020F0502020204030204" pitchFamily="34" charset="0"/>
                <a:cs typeface="Times New Roman" panose="02020603050405020304" pitchFamily="18" charset="0"/>
              </a:rPr>
              <a:t>CPCTC: </a:t>
            </a: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________________ </a:t>
            </a:r>
            <a:r>
              <a:rPr lang="en-US" sz="2600" b="1" dirty="0">
                <a:effectLst/>
                <a:latin typeface="Calibri" panose="020F0502020204030204" pitchFamily="34" charset="0"/>
                <a:ea typeface="Calibri" panose="020F0502020204030204" pitchFamily="34" charset="0"/>
                <a:cs typeface="Times New Roman" panose="02020603050405020304" pitchFamily="18" charset="0"/>
              </a:rPr>
              <a:t>parts of </a:t>
            </a: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________________ </a:t>
            </a:r>
            <a:r>
              <a:rPr lang="en-US" sz="2600" b="1" dirty="0">
                <a:effectLst/>
                <a:latin typeface="Calibri" panose="020F0502020204030204" pitchFamily="34" charset="0"/>
                <a:ea typeface="Calibri" panose="020F0502020204030204" pitchFamily="34" charset="0"/>
                <a:cs typeface="Times New Roman" panose="02020603050405020304" pitchFamily="18" charset="0"/>
              </a:rPr>
              <a:t>triangles are </a:t>
            </a:r>
            <a:r>
              <a:rPr lang="en-US" sz="2600" b="1" dirty="0" smtClean="0">
                <a:effectLst/>
                <a:latin typeface="Calibri" panose="020F0502020204030204" pitchFamily="34" charset="0"/>
                <a:ea typeface="Calibri" panose="020F0502020204030204" pitchFamily="34" charset="0"/>
                <a:cs typeface="Times New Roman" panose="02020603050405020304" pitchFamily="18" charset="0"/>
              </a:rPr>
              <a:t>_____________.</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760745" y="198328"/>
            <a:ext cx="2171700" cy="646331"/>
          </a:xfrm>
          <a:prstGeom prst="rect">
            <a:avLst/>
          </a:prstGeom>
          <a:noFill/>
        </p:spPr>
        <p:txBody>
          <a:bodyPr wrap="square" rtlCol="0">
            <a:spAutoFit/>
          </a:bodyPr>
          <a:lstStyle/>
          <a:p>
            <a:r>
              <a:rPr lang="en-US" sz="3600" dirty="0" smtClean="0">
                <a:solidFill>
                  <a:schemeClr val="accent1"/>
                </a:solidFill>
              </a:rPr>
              <a:t>congruent</a:t>
            </a:r>
            <a:endParaRPr lang="en-US" sz="3600" dirty="0">
              <a:solidFill>
                <a:schemeClr val="accent1"/>
              </a:solidFill>
            </a:endParaRPr>
          </a:p>
        </p:txBody>
      </p:sp>
      <p:sp>
        <p:nvSpPr>
          <p:cNvPr id="4" name="TextBox 3"/>
          <p:cNvSpPr txBox="1"/>
          <p:nvPr/>
        </p:nvSpPr>
        <p:spPr>
          <a:xfrm>
            <a:off x="1185863" y="653667"/>
            <a:ext cx="2957513" cy="646331"/>
          </a:xfrm>
          <a:prstGeom prst="rect">
            <a:avLst/>
          </a:prstGeom>
          <a:noFill/>
        </p:spPr>
        <p:txBody>
          <a:bodyPr wrap="square" rtlCol="0">
            <a:spAutoFit/>
          </a:bodyPr>
          <a:lstStyle/>
          <a:p>
            <a:r>
              <a:rPr lang="en-US" sz="3600" dirty="0" smtClean="0">
                <a:solidFill>
                  <a:schemeClr val="accent1"/>
                </a:solidFill>
              </a:rPr>
              <a:t>corresponding</a:t>
            </a:r>
            <a:endParaRPr lang="en-US" sz="3600" dirty="0">
              <a:solidFill>
                <a:schemeClr val="accent1"/>
              </a:solidFill>
            </a:endParaRPr>
          </a:p>
        </p:txBody>
      </p:sp>
      <p:sp>
        <p:nvSpPr>
          <p:cNvPr id="5" name="TextBox 4"/>
          <p:cNvSpPr txBox="1"/>
          <p:nvPr/>
        </p:nvSpPr>
        <p:spPr>
          <a:xfrm>
            <a:off x="5448301" y="653667"/>
            <a:ext cx="2224087" cy="646331"/>
          </a:xfrm>
          <a:prstGeom prst="rect">
            <a:avLst/>
          </a:prstGeom>
          <a:noFill/>
        </p:spPr>
        <p:txBody>
          <a:bodyPr wrap="square" rtlCol="0">
            <a:spAutoFit/>
          </a:bodyPr>
          <a:lstStyle/>
          <a:p>
            <a:r>
              <a:rPr lang="en-US" sz="3600" dirty="0" smtClean="0">
                <a:solidFill>
                  <a:schemeClr val="accent1"/>
                </a:solidFill>
              </a:rPr>
              <a:t>congruent</a:t>
            </a:r>
            <a:endParaRPr lang="en-US" sz="3600" dirty="0">
              <a:solidFill>
                <a:schemeClr val="accent1"/>
              </a:solidFill>
            </a:endParaRPr>
          </a:p>
        </p:txBody>
      </p:sp>
      <p:sp>
        <p:nvSpPr>
          <p:cNvPr id="6" name="TextBox 5"/>
          <p:cNvSpPr txBox="1"/>
          <p:nvPr/>
        </p:nvSpPr>
        <p:spPr>
          <a:xfrm>
            <a:off x="9582152" y="707230"/>
            <a:ext cx="2171700" cy="646331"/>
          </a:xfrm>
          <a:prstGeom prst="rect">
            <a:avLst/>
          </a:prstGeom>
          <a:noFill/>
        </p:spPr>
        <p:txBody>
          <a:bodyPr wrap="square" rtlCol="0">
            <a:spAutoFit/>
          </a:bodyPr>
          <a:lstStyle/>
          <a:p>
            <a:r>
              <a:rPr lang="en-US" sz="3600" dirty="0" smtClean="0">
                <a:solidFill>
                  <a:schemeClr val="accent1"/>
                </a:solidFill>
              </a:rPr>
              <a:t>congruent</a:t>
            </a:r>
            <a:endParaRPr lang="en-US" sz="3600" dirty="0">
              <a:solidFill>
                <a:schemeClr val="accent1"/>
              </a:solidFill>
            </a:endParaRPr>
          </a:p>
        </p:txBody>
      </p:sp>
      <p:pic>
        <p:nvPicPr>
          <p:cNvPr id="7" name="Picture 6"/>
          <p:cNvPicPr/>
          <p:nvPr/>
        </p:nvPicPr>
        <p:blipFill>
          <a:blip r:embed="rId2" cstate="print"/>
          <a:srcRect/>
          <a:stretch>
            <a:fillRect/>
          </a:stretch>
        </p:blipFill>
        <p:spPr bwMode="auto">
          <a:xfrm>
            <a:off x="0" y="1986159"/>
            <a:ext cx="5791201" cy="3185795"/>
          </a:xfrm>
          <a:prstGeom prst="rect">
            <a:avLst/>
          </a:prstGeom>
          <a:noFill/>
          <a:ln w="9525">
            <a:noFill/>
            <a:miter lim="800000"/>
            <a:headEnd/>
            <a:tailEnd/>
          </a:ln>
        </p:spPr>
      </p:pic>
      <p:sp>
        <p:nvSpPr>
          <p:cNvPr id="8" name="TextBox 7"/>
          <p:cNvSpPr txBox="1"/>
          <p:nvPr/>
        </p:nvSpPr>
        <p:spPr>
          <a:xfrm>
            <a:off x="6336508" y="2024784"/>
            <a:ext cx="5595937" cy="3108543"/>
          </a:xfrm>
          <a:prstGeom prst="rect">
            <a:avLst/>
          </a:prstGeom>
          <a:noFill/>
        </p:spPr>
        <p:txBody>
          <a:bodyPr wrap="square" rtlCol="0">
            <a:spAutoFit/>
          </a:bodyPr>
          <a:lstStyle/>
          <a:p>
            <a:r>
              <a:rPr lang="en-US" sz="2800" b="1" dirty="0"/>
              <a:t>Example: </a:t>
            </a:r>
            <a:endParaRPr lang="en-US" sz="2800" dirty="0"/>
          </a:p>
          <a:p>
            <a:pPr lvl="0"/>
            <a:r>
              <a:rPr lang="en-US" sz="2800" b="1" dirty="0"/>
              <a:t>Name all corresponding angles.</a:t>
            </a:r>
            <a:endParaRPr lang="en-US" sz="2800" dirty="0"/>
          </a:p>
          <a:p>
            <a:r>
              <a:rPr lang="en-US" sz="2800" b="1" dirty="0" smtClean="0"/>
              <a:t>________</a:t>
            </a:r>
            <a:r>
              <a:rPr lang="en-US" sz="2800" b="1" dirty="0"/>
              <a:t>	</a:t>
            </a:r>
            <a:r>
              <a:rPr lang="en-US" sz="2800" b="1" dirty="0" smtClean="0"/>
              <a:t>________</a:t>
            </a:r>
            <a:r>
              <a:rPr lang="en-US" sz="2800" b="1" dirty="0"/>
              <a:t>	</a:t>
            </a:r>
            <a:r>
              <a:rPr lang="en-US" sz="2800" b="1" dirty="0" smtClean="0"/>
              <a:t>________</a:t>
            </a:r>
            <a:endParaRPr lang="en-US" sz="2800" dirty="0"/>
          </a:p>
          <a:p>
            <a:r>
              <a:rPr lang="en-US" sz="2800" b="1" dirty="0"/>
              <a:t>Name all corresponding sides.</a:t>
            </a:r>
            <a:br>
              <a:rPr lang="en-US" sz="2800" b="1" dirty="0"/>
            </a:br>
            <a:r>
              <a:rPr lang="en-US" sz="2800" b="1" dirty="0"/>
              <a:t>________	________	________</a:t>
            </a:r>
            <a:endParaRPr lang="en-US" sz="2800" dirty="0"/>
          </a:p>
          <a:p>
            <a:pPr lvl="0"/>
            <a:r>
              <a:rPr lang="en-US" sz="2800" b="1" dirty="0" smtClean="0"/>
              <a:t>Write </a:t>
            </a:r>
            <a:r>
              <a:rPr lang="en-US" sz="2800" b="1" dirty="0"/>
              <a:t>a congruence statement.</a:t>
            </a:r>
            <a:endParaRPr lang="en-US" sz="2800" dirty="0"/>
          </a:p>
          <a:p>
            <a:r>
              <a:rPr lang="en-US" sz="2800" b="1" dirty="0" smtClean="0"/>
              <a:t>__________________</a:t>
            </a:r>
            <a:endParaRPr lang="en-US" sz="2800" dirty="0"/>
          </a:p>
        </p:txBody>
      </p:sp>
      <p:sp>
        <p:nvSpPr>
          <p:cNvPr id="9" name="TextBox 8"/>
          <p:cNvSpPr txBox="1"/>
          <p:nvPr/>
        </p:nvSpPr>
        <p:spPr>
          <a:xfrm>
            <a:off x="6229350" y="2759867"/>
            <a:ext cx="1700213" cy="584775"/>
          </a:xfrm>
          <a:prstGeom prst="rect">
            <a:avLst/>
          </a:prstGeom>
          <a:noFill/>
        </p:spPr>
        <p:txBody>
          <a:bodyPr wrap="square" rtlCol="0">
            <a:spAutoFit/>
          </a:bodyPr>
          <a:lstStyle/>
          <a:p>
            <a:r>
              <a:rPr lang="en-US" sz="3200" dirty="0" smtClean="0">
                <a:solidFill>
                  <a:schemeClr val="accent1"/>
                </a:solidFill>
                <a:sym typeface="Symbol" panose="05050102010706020507" pitchFamily="18" charset="2"/>
              </a:rPr>
              <a:t>A  E</a:t>
            </a:r>
            <a:endParaRPr lang="en-US" sz="3200" dirty="0">
              <a:solidFill>
                <a:schemeClr val="accent1"/>
              </a:solidFill>
            </a:endParaRPr>
          </a:p>
        </p:txBody>
      </p:sp>
      <p:sp>
        <p:nvSpPr>
          <p:cNvPr id="10" name="TextBox 9"/>
          <p:cNvSpPr txBox="1"/>
          <p:nvPr/>
        </p:nvSpPr>
        <p:spPr>
          <a:xfrm>
            <a:off x="8112919" y="2759866"/>
            <a:ext cx="1700213" cy="584775"/>
          </a:xfrm>
          <a:prstGeom prst="rect">
            <a:avLst/>
          </a:prstGeom>
          <a:noFill/>
        </p:spPr>
        <p:txBody>
          <a:bodyPr wrap="square" rtlCol="0">
            <a:spAutoFit/>
          </a:bodyPr>
          <a:lstStyle/>
          <a:p>
            <a:r>
              <a:rPr lang="en-US" sz="3200" dirty="0" smtClean="0">
                <a:solidFill>
                  <a:schemeClr val="accent1"/>
                </a:solidFill>
                <a:sym typeface="Symbol" panose="05050102010706020507" pitchFamily="18" charset="2"/>
              </a:rPr>
              <a:t>B  F</a:t>
            </a:r>
            <a:endParaRPr lang="en-US" sz="3200" dirty="0">
              <a:solidFill>
                <a:schemeClr val="accent1"/>
              </a:solidFill>
            </a:endParaRPr>
          </a:p>
        </p:txBody>
      </p:sp>
      <p:sp>
        <p:nvSpPr>
          <p:cNvPr id="11" name="TextBox 10"/>
          <p:cNvSpPr txBox="1"/>
          <p:nvPr/>
        </p:nvSpPr>
        <p:spPr>
          <a:xfrm>
            <a:off x="9996488" y="2768883"/>
            <a:ext cx="1700213" cy="584775"/>
          </a:xfrm>
          <a:prstGeom prst="rect">
            <a:avLst/>
          </a:prstGeom>
          <a:noFill/>
        </p:spPr>
        <p:txBody>
          <a:bodyPr wrap="square" rtlCol="0">
            <a:spAutoFit/>
          </a:bodyPr>
          <a:lstStyle/>
          <a:p>
            <a:r>
              <a:rPr lang="en-US" sz="3200" dirty="0" smtClean="0">
                <a:solidFill>
                  <a:schemeClr val="accent1"/>
                </a:solidFill>
                <a:sym typeface="Symbol" panose="05050102010706020507" pitchFamily="18" charset="2"/>
              </a:rPr>
              <a:t>C  G</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336508" y="3654209"/>
                <a:ext cx="1700213" cy="585930"/>
              </a:xfrm>
              <a:prstGeom prst="rect">
                <a:avLst/>
              </a:prstGeom>
              <a:noFill/>
            </p:spPr>
            <p:txBody>
              <a:bodyPr wrap="square" rtlCol="0">
                <a:spAutoFit/>
              </a:bodyPr>
              <a:lstStyle/>
              <a:p>
                <a14:m>
                  <m:oMath xmlns:m="http://schemas.openxmlformats.org/officeDocument/2006/math">
                    <m:acc>
                      <m:accPr>
                        <m:chr m:val="̅"/>
                        <m:ctrlPr>
                          <a:rPr lang="en-US" sz="3200" i="1" dirty="0" smtClean="0">
                            <a:solidFill>
                              <a:schemeClr val="accent1"/>
                            </a:solidFill>
                            <a:latin typeface="Cambria Math" panose="02040503050406030204" pitchFamily="18" charset="0"/>
                            <a:sym typeface="Symbol" panose="05050102010706020507" pitchFamily="18" charset="2"/>
                          </a:rPr>
                        </m:ctrlPr>
                      </m:accPr>
                      <m:e>
                        <m:r>
                          <a:rPr lang="en-US" sz="3200" b="0" i="1" dirty="0" smtClean="0">
                            <a:solidFill>
                              <a:schemeClr val="accent1"/>
                            </a:solidFill>
                            <a:latin typeface="Cambria Math" panose="02040503050406030204" pitchFamily="18" charset="0"/>
                            <a:sym typeface="Symbol" panose="05050102010706020507" pitchFamily="18" charset="2"/>
                          </a:rPr>
                          <m:t>𝐴𝐵</m:t>
                        </m:r>
                      </m:e>
                    </m:acc>
                  </m:oMath>
                </a14:m>
                <a:r>
                  <a:rPr lang="en-US" sz="3200" dirty="0" smtClean="0">
                    <a:solidFill>
                      <a:schemeClr val="accent1"/>
                    </a:solidFill>
                    <a:sym typeface="Symbol" panose="05050102010706020507" pitchFamily="18" charset="2"/>
                  </a:rPr>
                  <a:t>  </a:t>
                </a:r>
                <a14:m>
                  <m:oMath xmlns:m="http://schemas.openxmlformats.org/officeDocument/2006/math">
                    <m:acc>
                      <m:accPr>
                        <m:chr m:val="̅"/>
                        <m:ctrlPr>
                          <a:rPr lang="en-US" sz="3200" i="1" smtClean="0">
                            <a:solidFill>
                              <a:schemeClr val="accent1"/>
                            </a:solidFill>
                            <a:latin typeface="Cambria Math" panose="02040503050406030204" pitchFamily="18" charset="0"/>
                            <a:sym typeface="Symbol" panose="05050102010706020507" pitchFamily="18" charset="2"/>
                          </a:rPr>
                        </m:ctrlPr>
                      </m:accPr>
                      <m:e>
                        <m:r>
                          <a:rPr lang="en-US" sz="3200" b="0" i="1" smtClean="0">
                            <a:solidFill>
                              <a:schemeClr val="accent1"/>
                            </a:solidFill>
                            <a:latin typeface="Cambria Math" panose="02040503050406030204" pitchFamily="18" charset="0"/>
                            <a:sym typeface="Symbol" panose="05050102010706020507" pitchFamily="18" charset="2"/>
                          </a:rPr>
                          <m:t>𝐸𝐹</m:t>
                        </m:r>
                      </m:e>
                    </m:acc>
                  </m:oMath>
                </a14:m>
                <a:endParaRPr lang="en-US" sz="3200" dirty="0">
                  <a:solidFill>
                    <a:schemeClr val="accent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36508" y="3654209"/>
                <a:ext cx="1700213" cy="585930"/>
              </a:xfrm>
              <a:prstGeom prst="rect">
                <a:avLst/>
              </a:prstGeom>
              <a:blipFill rotWithShape="0">
                <a:blip r:embed="rId3" cstate="print"/>
                <a:stretch>
                  <a:fillRect t="-15464" b="-29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66497" y="3647427"/>
                <a:ext cx="1700213" cy="585930"/>
              </a:xfrm>
              <a:prstGeom prst="rect">
                <a:avLst/>
              </a:prstGeom>
              <a:noFill/>
            </p:spPr>
            <p:txBody>
              <a:bodyPr wrap="square" rtlCol="0">
                <a:spAutoFit/>
              </a:bodyPr>
              <a:lstStyle/>
              <a:p>
                <a14:m>
                  <m:oMath xmlns:m="http://schemas.openxmlformats.org/officeDocument/2006/math">
                    <m:acc>
                      <m:accPr>
                        <m:chr m:val="̅"/>
                        <m:ctrlPr>
                          <a:rPr lang="en-US" sz="3200" i="1" dirty="0" smtClean="0">
                            <a:solidFill>
                              <a:schemeClr val="accent1"/>
                            </a:solidFill>
                            <a:latin typeface="Cambria Math" panose="02040503050406030204" pitchFamily="18" charset="0"/>
                            <a:sym typeface="Symbol" panose="05050102010706020507" pitchFamily="18" charset="2"/>
                          </a:rPr>
                        </m:ctrlPr>
                      </m:accPr>
                      <m:e>
                        <m:r>
                          <a:rPr lang="en-US" sz="3200" b="0" i="1" dirty="0" smtClean="0">
                            <a:solidFill>
                              <a:schemeClr val="accent1"/>
                            </a:solidFill>
                            <a:latin typeface="Cambria Math" panose="02040503050406030204" pitchFamily="18" charset="0"/>
                            <a:sym typeface="Symbol" panose="05050102010706020507" pitchFamily="18" charset="2"/>
                          </a:rPr>
                          <m:t>𝐵𝐶</m:t>
                        </m:r>
                      </m:e>
                    </m:acc>
                  </m:oMath>
                </a14:m>
                <a:r>
                  <a:rPr lang="en-US" sz="3200" dirty="0" smtClean="0">
                    <a:solidFill>
                      <a:schemeClr val="accent1"/>
                    </a:solidFill>
                    <a:sym typeface="Symbol" panose="05050102010706020507" pitchFamily="18" charset="2"/>
                  </a:rPr>
                  <a:t>  </a:t>
                </a:r>
                <a14:m>
                  <m:oMath xmlns:m="http://schemas.openxmlformats.org/officeDocument/2006/math">
                    <m:acc>
                      <m:accPr>
                        <m:chr m:val="̅"/>
                        <m:ctrlPr>
                          <a:rPr lang="en-US" sz="3200" i="1" smtClean="0">
                            <a:solidFill>
                              <a:schemeClr val="accent1"/>
                            </a:solidFill>
                            <a:latin typeface="Cambria Math" panose="02040503050406030204" pitchFamily="18" charset="0"/>
                            <a:sym typeface="Symbol" panose="05050102010706020507" pitchFamily="18" charset="2"/>
                          </a:rPr>
                        </m:ctrlPr>
                      </m:accPr>
                      <m:e>
                        <m:r>
                          <a:rPr lang="en-US" sz="3200" b="0" i="1" smtClean="0">
                            <a:solidFill>
                              <a:schemeClr val="accent1"/>
                            </a:solidFill>
                            <a:latin typeface="Cambria Math" panose="02040503050406030204" pitchFamily="18" charset="0"/>
                            <a:sym typeface="Symbol" panose="05050102010706020507" pitchFamily="18" charset="2"/>
                          </a:rPr>
                          <m:t>𝐹𝐺</m:t>
                        </m:r>
                      </m:e>
                    </m:acc>
                  </m:oMath>
                </a14:m>
                <a:endParaRPr lang="en-US" sz="3200" dirty="0">
                  <a:solidFill>
                    <a:schemeClr val="accent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66497" y="3647427"/>
                <a:ext cx="1700213" cy="585930"/>
              </a:xfrm>
              <a:prstGeom prst="rect">
                <a:avLst/>
              </a:prstGeom>
              <a:blipFill rotWithShape="0">
                <a:blip r:embed="rId4" cstate="print"/>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996487" y="3654209"/>
                <a:ext cx="1700213" cy="585930"/>
              </a:xfrm>
              <a:prstGeom prst="rect">
                <a:avLst/>
              </a:prstGeom>
              <a:noFill/>
            </p:spPr>
            <p:txBody>
              <a:bodyPr wrap="square" rtlCol="0">
                <a:spAutoFit/>
              </a:bodyPr>
              <a:lstStyle/>
              <a:p>
                <a14:m>
                  <m:oMath xmlns:m="http://schemas.openxmlformats.org/officeDocument/2006/math">
                    <m:acc>
                      <m:accPr>
                        <m:chr m:val="̅"/>
                        <m:ctrlPr>
                          <a:rPr lang="en-US" sz="3200" i="1" dirty="0" smtClean="0">
                            <a:solidFill>
                              <a:schemeClr val="accent1"/>
                            </a:solidFill>
                            <a:latin typeface="Cambria Math" panose="02040503050406030204" pitchFamily="18" charset="0"/>
                            <a:sym typeface="Symbol" panose="05050102010706020507" pitchFamily="18" charset="2"/>
                          </a:rPr>
                        </m:ctrlPr>
                      </m:accPr>
                      <m:e>
                        <m:r>
                          <a:rPr lang="en-US" sz="3200" b="0" i="1" dirty="0" smtClean="0">
                            <a:solidFill>
                              <a:schemeClr val="accent1"/>
                            </a:solidFill>
                            <a:latin typeface="Cambria Math" panose="02040503050406030204" pitchFamily="18" charset="0"/>
                            <a:sym typeface="Symbol" panose="05050102010706020507" pitchFamily="18" charset="2"/>
                          </a:rPr>
                          <m:t>𝐴𝐶</m:t>
                        </m:r>
                      </m:e>
                    </m:acc>
                  </m:oMath>
                </a14:m>
                <a:r>
                  <a:rPr lang="en-US" sz="3200" dirty="0" smtClean="0">
                    <a:solidFill>
                      <a:schemeClr val="accent1"/>
                    </a:solidFill>
                    <a:sym typeface="Symbol" panose="05050102010706020507" pitchFamily="18" charset="2"/>
                  </a:rPr>
                  <a:t>  </a:t>
                </a:r>
                <a14:m>
                  <m:oMath xmlns:m="http://schemas.openxmlformats.org/officeDocument/2006/math">
                    <m:acc>
                      <m:accPr>
                        <m:chr m:val="̅"/>
                        <m:ctrlPr>
                          <a:rPr lang="en-US" sz="3200" i="1" smtClean="0">
                            <a:solidFill>
                              <a:schemeClr val="accent1"/>
                            </a:solidFill>
                            <a:latin typeface="Cambria Math" panose="02040503050406030204" pitchFamily="18" charset="0"/>
                            <a:sym typeface="Symbol" panose="05050102010706020507" pitchFamily="18" charset="2"/>
                          </a:rPr>
                        </m:ctrlPr>
                      </m:accPr>
                      <m:e>
                        <m:r>
                          <a:rPr lang="en-US" sz="3200" b="0" i="1" smtClean="0">
                            <a:solidFill>
                              <a:schemeClr val="accent1"/>
                            </a:solidFill>
                            <a:latin typeface="Cambria Math" panose="02040503050406030204" pitchFamily="18" charset="0"/>
                            <a:sym typeface="Symbol" panose="05050102010706020507" pitchFamily="18" charset="2"/>
                          </a:rPr>
                          <m:t>𝐺𝐸</m:t>
                        </m:r>
                      </m:e>
                    </m:acc>
                  </m:oMath>
                </a14:m>
                <a:endParaRPr lang="en-US" sz="3200"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996487" y="3654209"/>
                <a:ext cx="1700213" cy="585930"/>
              </a:xfrm>
              <a:prstGeom prst="rect">
                <a:avLst/>
              </a:prstGeom>
              <a:blipFill rotWithShape="0">
                <a:blip r:embed="rId5" cstate="print"/>
                <a:stretch>
                  <a:fillRect t="-15464" b="-29897"/>
                </a:stretch>
              </a:blipFill>
            </p:spPr>
            <p:txBody>
              <a:bodyPr/>
              <a:lstStyle/>
              <a:p>
                <a:r>
                  <a:rPr lang="en-US">
                    <a:noFill/>
                  </a:rPr>
                  <a:t> </a:t>
                </a:r>
              </a:p>
            </p:txBody>
          </p:sp>
        </mc:Fallback>
      </mc:AlternateContent>
      <p:sp>
        <p:nvSpPr>
          <p:cNvPr id="15" name="TextBox 14"/>
          <p:cNvSpPr txBox="1"/>
          <p:nvPr/>
        </p:nvSpPr>
        <p:spPr>
          <a:xfrm>
            <a:off x="6799660" y="4532751"/>
            <a:ext cx="2474122" cy="584775"/>
          </a:xfrm>
          <a:prstGeom prst="rect">
            <a:avLst/>
          </a:prstGeom>
          <a:noFill/>
        </p:spPr>
        <p:txBody>
          <a:bodyPr wrap="square" rtlCol="0">
            <a:spAutoFit/>
          </a:bodyPr>
          <a:lstStyle/>
          <a:p>
            <a:r>
              <a:rPr lang="en-US" sz="3200" dirty="0" smtClean="0">
                <a:solidFill>
                  <a:schemeClr val="accent1"/>
                </a:solidFill>
                <a:sym typeface="Symbol" panose="05050102010706020507" pitchFamily="18" charset="2"/>
              </a:rPr>
              <a:t>ABC  EFG</a:t>
            </a:r>
            <a:endParaRPr lang="en-US" sz="3200" dirty="0">
              <a:solidFill>
                <a:schemeClr val="accent1"/>
              </a:solidFill>
            </a:endParaRPr>
          </a:p>
        </p:txBody>
      </p:sp>
    </p:spTree>
    <p:extLst>
      <p:ext uri="{BB962C8B-B14F-4D97-AF65-F5344CB8AC3E}">
        <p14:creationId xmlns:p14="http://schemas.microsoft.com/office/powerpoint/2010/main" val="14485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P spid="11" grpId="0"/>
      <p:bldP spid="12"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Example 2: </a:t>
            </a:r>
            <a:r>
              <a:rPr lang="en-US" dirty="0"/>
              <a:t>In the diagram, DEFG </a:t>
            </a:r>
            <a:r>
              <a:rPr lang="en-US" dirty="0">
                <a:sym typeface="Symbol" panose="05050102010706020507" pitchFamily="18" charset="2"/>
              </a:rPr>
              <a:t></a:t>
            </a:r>
            <a:r>
              <a:rPr lang="en-US" dirty="0"/>
              <a:t> KLMN</a:t>
            </a:r>
            <a:r>
              <a:rPr lang="en-US" dirty="0" smtClean="0"/>
              <a:t>.</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49005" t="18497" r="1289" b="14140"/>
          <a:stretch/>
        </p:blipFill>
        <p:spPr bwMode="auto">
          <a:xfrm>
            <a:off x="6343650" y="1325563"/>
            <a:ext cx="5695951" cy="303212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71462" y="1318131"/>
            <a:ext cx="5486400" cy="3046988"/>
          </a:xfrm>
          <a:prstGeom prst="rect">
            <a:avLst/>
          </a:prstGeom>
          <a:noFill/>
        </p:spPr>
        <p:txBody>
          <a:bodyPr wrap="square" rtlCol="0">
            <a:spAutoFit/>
          </a:bodyPr>
          <a:lstStyle/>
          <a:p>
            <a:r>
              <a:rPr lang="en-US" sz="3200" dirty="0" smtClean="0"/>
              <a:t>a.) Find </a:t>
            </a:r>
            <a:r>
              <a:rPr lang="en-US" sz="3200" dirty="0"/>
              <a:t>the value of x</a:t>
            </a:r>
            <a:r>
              <a:rPr lang="en-US" sz="3200" dirty="0" smtClean="0"/>
              <a:t>.</a:t>
            </a:r>
          </a:p>
          <a:p>
            <a:endParaRPr lang="en-US" sz="3200" dirty="0" smtClean="0"/>
          </a:p>
          <a:p>
            <a:endParaRPr lang="en-US" sz="3200" dirty="0"/>
          </a:p>
          <a:p>
            <a:endParaRPr lang="en-US" sz="3200" dirty="0" smtClean="0"/>
          </a:p>
          <a:p>
            <a:endParaRPr lang="en-US" sz="3200" dirty="0"/>
          </a:p>
          <a:p>
            <a:r>
              <a:rPr lang="en-US" sz="3200" dirty="0" smtClean="0"/>
              <a:t>b.) Find the value of y.</a:t>
            </a:r>
            <a:endParaRPr lang="en-US" sz="3200" dirty="0"/>
          </a:p>
        </p:txBody>
      </p:sp>
    </p:spTree>
    <p:extLst>
      <p:ext uri="{BB962C8B-B14F-4D97-AF65-F5344CB8AC3E}">
        <p14:creationId xmlns:p14="http://schemas.microsoft.com/office/powerpoint/2010/main" val="2621947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1129299"/>
              </p:ext>
            </p:extLst>
          </p:nvPr>
        </p:nvGraphicFramePr>
        <p:xfrm>
          <a:off x="0" y="22225"/>
          <a:ext cx="12192001" cy="6659753"/>
        </p:xfrm>
        <a:graphic>
          <a:graphicData uri="http://schemas.openxmlformats.org/drawingml/2006/table">
            <a:tbl>
              <a:tblPr firstRow="1" firstCol="1" lastRow="1" lastCol="1" bandRow="1" bandCol="1">
                <a:tableStyleId>{2D5ABB26-0587-4C30-8999-92F81FD0307C}</a:tableStyleId>
              </a:tblPr>
              <a:tblGrid>
                <a:gridCol w="3772090"/>
                <a:gridCol w="3994124"/>
                <a:gridCol w="4425787"/>
              </a:tblGrid>
              <a:tr h="778534">
                <a:tc gridSpan="3">
                  <a:txBody>
                    <a:bodyPr/>
                    <a:lstStyle/>
                    <a:p>
                      <a:pPr marL="0" marR="0" algn="ctr">
                        <a:lnSpc>
                          <a:spcPct val="107000"/>
                        </a:lnSpc>
                        <a:spcBef>
                          <a:spcPts val="0"/>
                        </a:spcBef>
                        <a:spcAft>
                          <a:spcPts val="0"/>
                        </a:spcAft>
                        <a:tabLst>
                          <a:tab pos="342900" algn="ctr"/>
                          <a:tab pos="2743200" algn="ctr"/>
                          <a:tab pos="2857500" algn="l"/>
                          <a:tab pos="5143500" algn="ctr"/>
                        </a:tabLst>
                      </a:pPr>
                      <a:r>
                        <a:rPr lang="en-US" sz="4400" b="1" dirty="0">
                          <a:effectLst/>
                        </a:rPr>
                        <a:t>PROPERTIES OF TRIANGLE CONGRUENCE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n-US"/>
                    </a:p>
                  </a:txBody>
                  <a:tcPr/>
                </a:tc>
                <a:tc hMerge="1">
                  <a:txBody>
                    <a:bodyPr/>
                    <a:lstStyle/>
                    <a:p>
                      <a:endParaRPr lang="en-US"/>
                    </a:p>
                  </a:txBody>
                  <a:tcPr/>
                </a:tc>
              </a:tr>
              <a:tr h="778534">
                <a:tc>
                  <a:txBody>
                    <a:bodyPr/>
                    <a:lstStyle/>
                    <a:p>
                      <a:pPr marL="0" marR="0" algn="ctr">
                        <a:lnSpc>
                          <a:spcPct val="107000"/>
                        </a:lnSpc>
                        <a:spcBef>
                          <a:spcPts val="0"/>
                        </a:spcBef>
                        <a:spcAft>
                          <a:spcPts val="0"/>
                        </a:spcAft>
                        <a:tabLst>
                          <a:tab pos="342900" algn="ctr"/>
                          <a:tab pos="2743200" algn="ctr"/>
                          <a:tab pos="2857500" algn="l"/>
                          <a:tab pos="5143500" algn="ctr"/>
                        </a:tabLst>
                      </a:pPr>
                      <a:r>
                        <a:rPr lang="en-US" sz="4400" b="1" u="sng" dirty="0">
                          <a:effectLst/>
                        </a:rPr>
                        <a:t>Reflexive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tabLst>
                          <a:tab pos="342900" algn="ctr"/>
                          <a:tab pos="2743200" algn="ctr"/>
                          <a:tab pos="2857500" algn="l"/>
                          <a:tab pos="5143500" algn="ctr"/>
                        </a:tabLst>
                      </a:pPr>
                      <a:r>
                        <a:rPr lang="en-US" sz="4400" b="1" u="sng" dirty="0">
                          <a:effectLst/>
                        </a:rPr>
                        <a:t>Symmetric</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tabLst>
                          <a:tab pos="342900" algn="ctr"/>
                          <a:tab pos="2743200" algn="ctr"/>
                          <a:tab pos="2857500" algn="l"/>
                          <a:tab pos="5143500" algn="ctr"/>
                        </a:tabLst>
                      </a:pPr>
                      <a:r>
                        <a:rPr lang="en-US" sz="4400" b="1" u="sng" dirty="0">
                          <a:effectLst/>
                        </a:rPr>
                        <a:t>Transitive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678257">
                <a:tc>
                  <a:txBody>
                    <a:bodyPr/>
                    <a:lstStyle/>
                    <a:p>
                      <a:pPr marL="0" marR="0" algn="just">
                        <a:lnSpc>
                          <a:spcPct val="107000"/>
                        </a:lnSpc>
                        <a:spcBef>
                          <a:spcPts val="0"/>
                        </a:spcBef>
                        <a:spcAft>
                          <a:spcPts val="0"/>
                        </a:spcAft>
                        <a:tabLst>
                          <a:tab pos="342900" algn="ctr"/>
                          <a:tab pos="2743200" algn="ctr"/>
                          <a:tab pos="2857500" algn="l"/>
                          <a:tab pos="5143500" algn="ctr"/>
                        </a:tabLst>
                      </a:pPr>
                      <a:endParaRPr lang="en-US" sz="4400" b="1" dirty="0">
                        <a:effectLst/>
                      </a:endParaRPr>
                    </a:p>
                    <a:p>
                      <a:pPr marL="0" marR="0" algn="l">
                        <a:lnSpc>
                          <a:spcPct val="107000"/>
                        </a:lnSpc>
                        <a:spcBef>
                          <a:spcPts val="0"/>
                        </a:spcBef>
                        <a:spcAft>
                          <a:spcPts val="0"/>
                        </a:spcAft>
                        <a:tabLst>
                          <a:tab pos="1343025" algn="l"/>
                        </a:tabLst>
                      </a:pPr>
                      <a:r>
                        <a:rPr lang="en-US" sz="4400" b="1" dirty="0">
                          <a:effectLst/>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tabLst>
                          <a:tab pos="342900" algn="ctr"/>
                          <a:tab pos="2743200" algn="ctr"/>
                          <a:tab pos="2857500" algn="l"/>
                          <a:tab pos="5143500" algn="ctr"/>
                        </a:tabLst>
                      </a:pPr>
                      <a:endParaRPr lang="en-US" sz="4400" b="1"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0"/>
                        </a:spcAft>
                        <a:tabLst>
                          <a:tab pos="342900" algn="ctr"/>
                          <a:tab pos="2743200" algn="ctr"/>
                          <a:tab pos="2857500" algn="l"/>
                          <a:tab pos="5143500" algn="ctr"/>
                        </a:tabLst>
                      </a:pPr>
                      <a:endParaRPr lang="en-US" sz="4400" b="1"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583">
                <a:tc>
                  <a:txBody>
                    <a:bodyPr/>
                    <a:lstStyle/>
                    <a:p>
                      <a:pPr marL="0" marR="0" algn="l">
                        <a:lnSpc>
                          <a:spcPct val="107000"/>
                        </a:lnSpc>
                        <a:spcBef>
                          <a:spcPts val="0"/>
                        </a:spcBef>
                        <a:spcAft>
                          <a:spcPts val="0"/>
                        </a:spcAft>
                        <a:tabLst>
                          <a:tab pos="342900" algn="ctr"/>
                          <a:tab pos="2743200" algn="ctr"/>
                          <a:tab pos="2857500" algn="l"/>
                          <a:tab pos="5143500" algn="ctr"/>
                        </a:tabLst>
                      </a:pPr>
                      <a:r>
                        <a:rPr lang="en-US" sz="3000" i="1" dirty="0">
                          <a:effectLst/>
                          <a:latin typeface="+mj-lt"/>
                          <a:ea typeface="Calibri" panose="020F0502020204030204" pitchFamily="34" charset="0"/>
                          <a:cs typeface="Times New Roman" panose="02020603050405020304" pitchFamily="18" charset="0"/>
                        </a:rPr>
                        <a:t>Definition: </a:t>
                      </a:r>
                      <a:r>
                        <a:rPr lang="en-US" sz="3000" dirty="0">
                          <a:effectLst/>
                          <a:latin typeface="+mj-lt"/>
                          <a:ea typeface="Calibri" panose="020F0502020204030204" pitchFamily="34" charset="0"/>
                          <a:cs typeface="Times New Roman" panose="02020603050405020304" pitchFamily="18" charset="0"/>
                        </a:rPr>
                        <a:t>any quantity is congruent to itself</a:t>
                      </a:r>
                    </a:p>
                    <a:p>
                      <a:pPr marL="0" marR="0" algn="l">
                        <a:lnSpc>
                          <a:spcPct val="107000"/>
                        </a:lnSpc>
                        <a:spcBef>
                          <a:spcPts val="0"/>
                        </a:spcBef>
                        <a:spcAft>
                          <a:spcPts val="0"/>
                        </a:spcAft>
                        <a:tabLst>
                          <a:tab pos="342900" algn="ctr"/>
                          <a:tab pos="2743200" algn="ctr"/>
                          <a:tab pos="2857500" algn="l"/>
                          <a:tab pos="5143500" algn="ctr"/>
                        </a:tabLst>
                      </a:pPr>
                      <a:r>
                        <a:rPr lang="en-US" sz="3000" dirty="0">
                          <a:effectLst/>
                          <a:latin typeface="+mj-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1" dirty="0">
                          <a:effectLst/>
                          <a:latin typeface="+mj-lt"/>
                          <a:ea typeface="Calibri" panose="020F0502020204030204" pitchFamily="34" charset="0"/>
                          <a:cs typeface="Times New Roman" panose="02020603050405020304" pitchFamily="18" charset="0"/>
                        </a:rPr>
                        <a:t>Example: </a:t>
                      </a:r>
                      <a:endParaRPr lang="en-US" sz="3000" i="1" dirty="0" smtClean="0">
                        <a:effectLst/>
                        <a:latin typeface="+mj-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0" dirty="0" smtClean="0">
                          <a:solidFill>
                            <a:schemeClr val="accent1"/>
                          </a:solidFill>
                          <a:effectLst/>
                          <a:latin typeface="+mj-lt"/>
                          <a:ea typeface="Calibri" panose="020F0502020204030204" pitchFamily="34" charset="0"/>
                          <a:cs typeface="Times New Roman" panose="02020603050405020304" pitchFamily="18" charset="0"/>
                          <a:sym typeface="Symbol" panose="05050102010706020507" pitchFamily="18" charset="2"/>
                        </a:rPr>
                        <a:t>JKL</a:t>
                      </a:r>
                      <a:r>
                        <a:rPr lang="en-US" sz="3000" i="0" baseline="0" dirty="0" smtClean="0">
                          <a:solidFill>
                            <a:schemeClr val="accent1"/>
                          </a:solidFill>
                          <a:effectLst/>
                          <a:latin typeface="+mj-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JKL</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a:t>
                      </a:r>
                      <a:endParaRPr lang="en-US" sz="3000" i="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342900" algn="ctr"/>
                          <a:tab pos="2743200" algn="ctr"/>
                          <a:tab pos="2857500" algn="l"/>
                          <a:tab pos="5143500" algn="ctr"/>
                        </a:tabLst>
                      </a:pPr>
                      <a:r>
                        <a:rPr lang="en-US" sz="3000" i="1" dirty="0">
                          <a:effectLst/>
                          <a:latin typeface="+mj-lt"/>
                          <a:ea typeface="Calibri" panose="020F0502020204030204" pitchFamily="34" charset="0"/>
                          <a:cs typeface="Times New Roman" panose="02020603050405020304" pitchFamily="18" charset="0"/>
                        </a:rPr>
                        <a:t>Definition: </a:t>
                      </a:r>
                      <a:r>
                        <a:rPr lang="en-US" sz="3000" dirty="0">
                          <a:effectLst/>
                          <a:latin typeface="+mj-lt"/>
                          <a:ea typeface="Calibri" panose="020F0502020204030204" pitchFamily="34" charset="0"/>
                          <a:cs typeface="Times New Roman" panose="02020603050405020304" pitchFamily="18" charset="0"/>
                        </a:rPr>
                        <a:t>If a = b, then b = a.</a:t>
                      </a:r>
                    </a:p>
                    <a:p>
                      <a:pPr marL="0" marR="0" algn="l">
                        <a:lnSpc>
                          <a:spcPct val="107000"/>
                        </a:lnSpc>
                        <a:spcBef>
                          <a:spcPts val="0"/>
                        </a:spcBef>
                        <a:spcAft>
                          <a:spcPts val="0"/>
                        </a:spcAft>
                        <a:tabLst>
                          <a:tab pos="342900" algn="ctr"/>
                          <a:tab pos="2743200" algn="ctr"/>
                          <a:tab pos="2857500" algn="l"/>
                          <a:tab pos="5143500" algn="ctr"/>
                        </a:tabLst>
                      </a:pPr>
                      <a:r>
                        <a:rPr lang="en-US" sz="3000" dirty="0">
                          <a:effectLst/>
                          <a:latin typeface="+mj-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1" dirty="0">
                          <a:effectLst/>
                          <a:latin typeface="+mj-lt"/>
                          <a:ea typeface="Calibri" panose="020F0502020204030204" pitchFamily="34" charset="0"/>
                          <a:cs typeface="Times New Roman" panose="02020603050405020304" pitchFamily="18" charset="0"/>
                        </a:rPr>
                        <a:t>Example</a:t>
                      </a:r>
                      <a:r>
                        <a:rPr lang="en-US" sz="3000" i="1" dirty="0" smtClean="0">
                          <a:effectLst/>
                          <a:latin typeface="+mj-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JKL</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PQR. Therefore,</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PQR</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JKL</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a:t>
                      </a:r>
                      <a:endParaRPr lang="en-US" sz="3000" i="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tabLst>
                          <a:tab pos="342900" algn="ctr"/>
                          <a:tab pos="2743200" algn="ctr"/>
                          <a:tab pos="2857500" algn="l"/>
                          <a:tab pos="5143500" algn="ctr"/>
                        </a:tabLst>
                      </a:pPr>
                      <a:r>
                        <a:rPr lang="en-US" sz="3000" i="1" dirty="0">
                          <a:effectLst/>
                          <a:latin typeface="+mj-lt"/>
                          <a:ea typeface="Calibri" panose="020F0502020204030204" pitchFamily="34" charset="0"/>
                          <a:cs typeface="Times New Roman" panose="02020603050405020304" pitchFamily="18" charset="0"/>
                        </a:rPr>
                        <a:t>Definition: </a:t>
                      </a:r>
                      <a:r>
                        <a:rPr lang="en-US" sz="3000" dirty="0">
                          <a:solidFill>
                            <a:srgbClr val="000000"/>
                          </a:solidFill>
                          <a:effectLst/>
                          <a:latin typeface="+mj-lt"/>
                          <a:ea typeface="Calibri" panose="020F0502020204030204" pitchFamily="34" charset="0"/>
                          <a:cs typeface="Times New Roman" panose="02020603050405020304" pitchFamily="18" charset="0"/>
                        </a:rPr>
                        <a:t>If a = b and b = c, then a = c.</a:t>
                      </a:r>
                      <a:endParaRPr lang="en-US" sz="30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tabLst>
                          <a:tab pos="342900" algn="ctr"/>
                          <a:tab pos="2743200" algn="ctr"/>
                          <a:tab pos="2857500" algn="l"/>
                          <a:tab pos="5143500" algn="ctr"/>
                        </a:tabLst>
                      </a:pPr>
                      <a:r>
                        <a:rPr lang="en-US" sz="3000" dirty="0">
                          <a:effectLst/>
                          <a:latin typeface="+mj-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1" dirty="0">
                          <a:effectLst/>
                          <a:latin typeface="+mj-lt"/>
                          <a:ea typeface="Calibri" panose="020F0502020204030204" pitchFamily="34" charset="0"/>
                          <a:cs typeface="Times New Roman" panose="02020603050405020304" pitchFamily="18" charset="0"/>
                        </a:rPr>
                        <a:t>Example</a:t>
                      </a:r>
                      <a:r>
                        <a:rPr lang="en-US" sz="3000" i="1" dirty="0" smtClean="0">
                          <a:effectLst/>
                          <a:latin typeface="+mj-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tab pos="342900" algn="ctr"/>
                          <a:tab pos="2743200" algn="ctr"/>
                          <a:tab pos="2857500" algn="l"/>
                          <a:tab pos="5143500" algn="ctr"/>
                        </a:tabLst>
                        <a:defRPr/>
                      </a:pP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JKL</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PQR</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and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PQR</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XYZ. Therefore </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JKL</a:t>
                      </a:r>
                      <a:r>
                        <a:rPr lang="en-US" sz="3000" i="0" kern="1200" baseline="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  </a:t>
                      </a:r>
                      <a:r>
                        <a:rPr lang="en-US" sz="3000" i="0" kern="1200" dirty="0" smtClean="0">
                          <a:solidFill>
                            <a:schemeClr val="accent1"/>
                          </a:solidFill>
                          <a:effectLst/>
                          <a:latin typeface="+mn-lt"/>
                          <a:ea typeface="Calibri" panose="020F0502020204030204" pitchFamily="34" charset="0"/>
                          <a:cs typeface="Times New Roman" panose="02020603050405020304" pitchFamily="18" charset="0"/>
                          <a:sym typeface="Symbol" panose="05050102010706020507" pitchFamily="18" charset="2"/>
                        </a:rPr>
                        <a:t>XYZ</a:t>
                      </a:r>
                      <a:endParaRPr lang="en-US" sz="3000" i="0" kern="12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4" name="Picture 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3162" y="1677005"/>
            <a:ext cx="3702049" cy="14724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5153"/>
            <a:ext cx="3738562" cy="154425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9812" y="1797051"/>
            <a:ext cx="4402188" cy="11604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8587" y="5143499"/>
            <a:ext cx="2486025" cy="557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13162" y="5295898"/>
            <a:ext cx="3702049" cy="976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89812" y="5295898"/>
            <a:ext cx="4068813" cy="1276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53"/>
          <p:cNvSpPr>
            <a:spLocks noChangeArrowheads="1"/>
          </p:cNvSpPr>
          <p:nvPr/>
        </p:nvSpPr>
        <p:spPr bwMode="auto">
          <a:xfrm>
            <a:off x="3428207" y="5419725"/>
            <a:ext cx="469900" cy="384175"/>
          </a:xfrm>
          <a:prstGeom prst="rect">
            <a:avLst/>
          </a:prstGeom>
          <a:gradFill rotWithShape="0">
            <a:gsLst>
              <a:gs pos="0">
                <a:srgbClr val="FFFFFF"/>
              </a:gs>
              <a:gs pos="100000">
                <a:srgbClr val="03BB7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1" name="Text Box 154"/>
          <p:cNvSpPr txBox="1">
            <a:spLocks noChangeArrowheads="1"/>
          </p:cNvSpPr>
          <p:nvPr/>
        </p:nvSpPr>
        <p:spPr bwMode="auto">
          <a:xfrm>
            <a:off x="2381250" y="5408612"/>
            <a:ext cx="876300" cy="384175"/>
          </a:xfrm>
          <a:prstGeom prst="rect">
            <a:avLst/>
          </a:prstGeom>
          <a:gradFill rotWithShape="0">
            <a:gsLst>
              <a:gs pos="0">
                <a:schemeClr val="bg1"/>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en-US"/>
              <a:t>          </a:t>
            </a:r>
          </a:p>
        </p:txBody>
      </p:sp>
      <p:sp>
        <p:nvSpPr>
          <p:cNvPr id="152" name="Rectangle 150"/>
          <p:cNvSpPr>
            <a:spLocks noChangeArrowheads="1"/>
          </p:cNvSpPr>
          <p:nvPr/>
        </p:nvSpPr>
        <p:spPr bwMode="auto">
          <a:xfrm>
            <a:off x="3498850" y="4900612"/>
            <a:ext cx="889000" cy="384175"/>
          </a:xfrm>
          <a:prstGeom prst="rect">
            <a:avLst/>
          </a:prstGeom>
          <a:gradFill rotWithShape="0">
            <a:gsLst>
              <a:gs pos="0">
                <a:srgbClr val="FFFFFF"/>
              </a:gs>
              <a:gs pos="100000">
                <a:srgbClr val="03BB7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3" name="Text Box 151"/>
          <p:cNvSpPr txBox="1">
            <a:spLocks noChangeArrowheads="1"/>
          </p:cNvSpPr>
          <p:nvPr/>
        </p:nvSpPr>
        <p:spPr bwMode="auto">
          <a:xfrm>
            <a:off x="2343150" y="4887912"/>
            <a:ext cx="927100" cy="384175"/>
          </a:xfrm>
          <a:prstGeom prst="rect">
            <a:avLst/>
          </a:prstGeom>
          <a:gradFill rotWithShape="0">
            <a:gsLst>
              <a:gs pos="0">
                <a:schemeClr val="bg1"/>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en-US"/>
              <a:t>          </a:t>
            </a:r>
          </a:p>
        </p:txBody>
      </p:sp>
      <p:sp>
        <p:nvSpPr>
          <p:cNvPr id="154" name="Rectangle 149"/>
          <p:cNvSpPr>
            <a:spLocks noChangeArrowheads="1"/>
          </p:cNvSpPr>
          <p:nvPr/>
        </p:nvSpPr>
        <p:spPr bwMode="auto">
          <a:xfrm>
            <a:off x="3194050" y="4354512"/>
            <a:ext cx="571500" cy="384175"/>
          </a:xfrm>
          <a:prstGeom prst="rect">
            <a:avLst/>
          </a:prstGeom>
          <a:gradFill rotWithShape="0">
            <a:gsLst>
              <a:gs pos="0">
                <a:srgbClr val="FFFFFF"/>
              </a:gs>
              <a:gs pos="100000">
                <a:srgbClr val="03BB7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5" name="Text Box 148"/>
          <p:cNvSpPr txBox="1">
            <a:spLocks noChangeArrowheads="1"/>
          </p:cNvSpPr>
          <p:nvPr/>
        </p:nvSpPr>
        <p:spPr bwMode="auto">
          <a:xfrm>
            <a:off x="2317750" y="4341812"/>
            <a:ext cx="546100" cy="384175"/>
          </a:xfrm>
          <a:prstGeom prst="rect">
            <a:avLst/>
          </a:prstGeom>
          <a:gradFill rotWithShape="0">
            <a:gsLst>
              <a:gs pos="0">
                <a:schemeClr val="bg1"/>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en-US"/>
              <a:t>          </a:t>
            </a:r>
          </a:p>
        </p:txBody>
      </p:sp>
      <p:sp>
        <p:nvSpPr>
          <p:cNvPr id="156" name="Text Box 142"/>
          <p:cNvSpPr txBox="1">
            <a:spLocks noChangeArrowheads="1"/>
          </p:cNvSpPr>
          <p:nvPr/>
        </p:nvSpPr>
        <p:spPr bwMode="auto">
          <a:xfrm>
            <a:off x="4121150" y="3363912"/>
            <a:ext cx="609600" cy="384175"/>
          </a:xfrm>
          <a:prstGeom prst="rect">
            <a:avLst/>
          </a:prstGeom>
          <a:gradFill rotWithShape="0">
            <a:gsLst>
              <a:gs pos="0">
                <a:schemeClr val="bg1"/>
              </a:gs>
              <a:gs pos="100000">
                <a:srgbClr val="FF993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n-US" altLang="en-US"/>
              <a:t>          </a:t>
            </a:r>
          </a:p>
        </p:txBody>
      </p:sp>
      <p:sp>
        <p:nvSpPr>
          <p:cNvPr id="157" name="Rectangle 144"/>
          <p:cNvSpPr>
            <a:spLocks noChangeArrowheads="1"/>
          </p:cNvSpPr>
          <p:nvPr/>
        </p:nvSpPr>
        <p:spPr bwMode="auto">
          <a:xfrm>
            <a:off x="2317750" y="3732212"/>
            <a:ext cx="596900" cy="384175"/>
          </a:xfrm>
          <a:prstGeom prst="rect">
            <a:avLst/>
          </a:prstGeom>
          <a:gradFill rotWithShape="0">
            <a:gsLst>
              <a:gs pos="0">
                <a:srgbClr val="FFFFFF"/>
              </a:gs>
              <a:gs pos="100000">
                <a:srgbClr val="08B3E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8" name="Rectangle 145"/>
          <p:cNvSpPr>
            <a:spLocks noChangeArrowheads="1"/>
          </p:cNvSpPr>
          <p:nvPr/>
        </p:nvSpPr>
        <p:spPr bwMode="auto">
          <a:xfrm>
            <a:off x="4984750" y="3376612"/>
            <a:ext cx="501650" cy="384175"/>
          </a:xfrm>
          <a:prstGeom prst="rect">
            <a:avLst/>
          </a:prstGeom>
          <a:gradFill rotWithShape="0">
            <a:gsLst>
              <a:gs pos="0">
                <a:srgbClr val="FFFFFF"/>
              </a:gs>
              <a:gs pos="100000">
                <a:srgbClr val="08B3E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9" name="Rectangle 143"/>
          <p:cNvSpPr>
            <a:spLocks noChangeArrowheads="1"/>
          </p:cNvSpPr>
          <p:nvPr/>
        </p:nvSpPr>
        <p:spPr bwMode="auto">
          <a:xfrm>
            <a:off x="3206750" y="3744912"/>
            <a:ext cx="571500" cy="384175"/>
          </a:xfrm>
          <a:prstGeom prst="rect">
            <a:avLst/>
          </a:prstGeom>
          <a:gradFill rotWithShape="0">
            <a:gsLst>
              <a:gs pos="0">
                <a:srgbClr val="FFFFFF"/>
              </a:gs>
              <a:gs pos="100000">
                <a:srgbClr val="03BB7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0" name="Text Box 59"/>
          <p:cNvSpPr txBox="1">
            <a:spLocks noChangeArrowheads="1"/>
          </p:cNvSpPr>
          <p:nvPr/>
        </p:nvSpPr>
        <p:spPr bwMode="auto">
          <a:xfrm>
            <a:off x="289718" y="214779"/>
            <a:ext cx="11484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smtClean="0">
                <a:latin typeface="+mj-lt"/>
              </a:rPr>
              <a:t>Example 3: This </a:t>
            </a:r>
            <a:r>
              <a:rPr lang="en-US" altLang="en-US" sz="3600" b="1" dirty="0">
                <a:latin typeface="+mj-lt"/>
              </a:rPr>
              <a:t>two-column proof uses the Transitive Property.</a:t>
            </a:r>
          </a:p>
        </p:txBody>
      </p:sp>
      <p:grpSp>
        <p:nvGrpSpPr>
          <p:cNvPr id="161" name="Group 157"/>
          <p:cNvGrpSpPr>
            <a:grpSpLocks/>
          </p:cNvGrpSpPr>
          <p:nvPr/>
        </p:nvGrpSpPr>
        <p:grpSpPr bwMode="auto">
          <a:xfrm>
            <a:off x="2241550" y="2836862"/>
            <a:ext cx="7137400" cy="2905125"/>
            <a:chOff x="440" y="1868"/>
            <a:chExt cx="4496" cy="1830"/>
          </a:xfrm>
        </p:grpSpPr>
        <p:sp>
          <p:nvSpPr>
            <p:cNvPr id="162" name="Text Box 75"/>
            <p:cNvSpPr txBox="1">
              <a:spLocks noChangeArrowheads="1"/>
            </p:cNvSpPr>
            <p:nvPr/>
          </p:nvSpPr>
          <p:spPr bwMode="auto">
            <a:xfrm>
              <a:off x="504" y="1868"/>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elvetica" panose="020B0604020202020204" pitchFamily="34" charset="0"/>
                </a:rPr>
                <a:t>Statements</a:t>
              </a:r>
            </a:p>
          </p:txBody>
        </p:sp>
        <p:sp>
          <p:nvSpPr>
            <p:cNvPr id="163" name="Text Box 76"/>
            <p:cNvSpPr txBox="1">
              <a:spLocks noChangeArrowheads="1"/>
            </p:cNvSpPr>
            <p:nvPr/>
          </p:nvSpPr>
          <p:spPr bwMode="auto">
            <a:xfrm>
              <a:off x="3007" y="1868"/>
              <a:ext cx="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elvetica" panose="020B0604020202020204" pitchFamily="34" charset="0"/>
                </a:rPr>
                <a:t>Reasons</a:t>
              </a:r>
            </a:p>
          </p:txBody>
        </p:sp>
        <p:sp>
          <p:nvSpPr>
            <p:cNvPr id="164" name="Line 77"/>
            <p:cNvSpPr>
              <a:spLocks noChangeShapeType="1"/>
            </p:cNvSpPr>
            <p:nvPr/>
          </p:nvSpPr>
          <p:spPr bwMode="auto">
            <a:xfrm>
              <a:off x="440" y="2096"/>
              <a:ext cx="44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78"/>
            <p:cNvSpPr>
              <a:spLocks noChangeShapeType="1"/>
            </p:cNvSpPr>
            <p:nvPr/>
          </p:nvSpPr>
          <p:spPr bwMode="auto">
            <a:xfrm>
              <a:off x="2925" y="1869"/>
              <a:ext cx="0" cy="18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6" name="Group 82"/>
          <p:cNvGrpSpPr>
            <a:grpSpLocks/>
          </p:cNvGrpSpPr>
          <p:nvPr/>
        </p:nvGrpSpPr>
        <p:grpSpPr bwMode="auto">
          <a:xfrm>
            <a:off x="1854200" y="4359275"/>
            <a:ext cx="304800" cy="366712"/>
            <a:chOff x="288" y="1232"/>
            <a:chExt cx="192" cy="231"/>
          </a:xfrm>
        </p:grpSpPr>
        <p:sp>
          <p:nvSpPr>
            <p:cNvPr id="167" name="Oval 83"/>
            <p:cNvSpPr>
              <a:spLocks noChangeArrowheads="1"/>
            </p:cNvSpPr>
            <p:nvPr/>
          </p:nvSpPr>
          <p:spPr bwMode="auto">
            <a:xfrm>
              <a:off x="288" y="1248"/>
              <a:ext cx="192" cy="192"/>
            </a:xfrm>
            <a:prstGeom prst="ellipse">
              <a:avLst/>
            </a:pr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8" name="Text Box 84"/>
            <p:cNvSpPr txBox="1">
              <a:spLocks noChangeArrowheads="1"/>
            </p:cNvSpPr>
            <p:nvPr/>
          </p:nvSpPr>
          <p:spPr bwMode="auto">
            <a:xfrm>
              <a:off x="288" y="123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latin typeface="Helvetica" panose="020B0604020202020204" pitchFamily="34" charset="0"/>
                </a:rPr>
                <a:t>2</a:t>
              </a:r>
            </a:p>
          </p:txBody>
        </p:sp>
      </p:grpSp>
      <p:grpSp>
        <p:nvGrpSpPr>
          <p:cNvPr id="169" name="Group 85"/>
          <p:cNvGrpSpPr>
            <a:grpSpLocks/>
          </p:cNvGrpSpPr>
          <p:nvPr/>
        </p:nvGrpSpPr>
        <p:grpSpPr bwMode="auto">
          <a:xfrm>
            <a:off x="1854200" y="4889500"/>
            <a:ext cx="304800" cy="366712"/>
            <a:chOff x="288" y="1232"/>
            <a:chExt cx="192" cy="231"/>
          </a:xfrm>
        </p:grpSpPr>
        <p:sp>
          <p:nvSpPr>
            <p:cNvPr id="170" name="Oval 86"/>
            <p:cNvSpPr>
              <a:spLocks noChangeArrowheads="1"/>
            </p:cNvSpPr>
            <p:nvPr/>
          </p:nvSpPr>
          <p:spPr bwMode="auto">
            <a:xfrm>
              <a:off x="288" y="1248"/>
              <a:ext cx="192" cy="192"/>
            </a:xfrm>
            <a:prstGeom prst="ellipse">
              <a:avLst/>
            </a:pr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1" name="Text Box 87"/>
            <p:cNvSpPr txBox="1">
              <a:spLocks noChangeArrowheads="1"/>
            </p:cNvSpPr>
            <p:nvPr/>
          </p:nvSpPr>
          <p:spPr bwMode="auto">
            <a:xfrm>
              <a:off x="288" y="123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latin typeface="Helvetica" panose="020B0604020202020204" pitchFamily="34" charset="0"/>
                </a:rPr>
                <a:t>3</a:t>
              </a:r>
            </a:p>
          </p:txBody>
        </p:sp>
      </p:grpSp>
      <p:grpSp>
        <p:nvGrpSpPr>
          <p:cNvPr id="172" name="Group 88"/>
          <p:cNvGrpSpPr>
            <a:grpSpLocks/>
          </p:cNvGrpSpPr>
          <p:nvPr/>
        </p:nvGrpSpPr>
        <p:grpSpPr bwMode="auto">
          <a:xfrm>
            <a:off x="1854200" y="5422900"/>
            <a:ext cx="304800" cy="366712"/>
            <a:chOff x="288" y="1232"/>
            <a:chExt cx="192" cy="231"/>
          </a:xfrm>
        </p:grpSpPr>
        <p:sp>
          <p:nvSpPr>
            <p:cNvPr id="173" name="Oval 89"/>
            <p:cNvSpPr>
              <a:spLocks noChangeArrowheads="1"/>
            </p:cNvSpPr>
            <p:nvPr/>
          </p:nvSpPr>
          <p:spPr bwMode="auto">
            <a:xfrm>
              <a:off x="288" y="1248"/>
              <a:ext cx="192" cy="192"/>
            </a:xfrm>
            <a:prstGeom prst="ellipse">
              <a:avLst/>
            </a:pr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 name="Text Box 90"/>
            <p:cNvSpPr txBox="1">
              <a:spLocks noChangeArrowheads="1"/>
            </p:cNvSpPr>
            <p:nvPr/>
          </p:nvSpPr>
          <p:spPr bwMode="auto">
            <a:xfrm>
              <a:off x="288" y="123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latin typeface="Helvetica" panose="020B0604020202020204" pitchFamily="34" charset="0"/>
                </a:rPr>
                <a:t>4</a:t>
              </a:r>
            </a:p>
          </p:txBody>
        </p:sp>
      </p:grpSp>
      <p:grpSp>
        <p:nvGrpSpPr>
          <p:cNvPr id="175" name="Group 163"/>
          <p:cNvGrpSpPr>
            <a:grpSpLocks/>
          </p:cNvGrpSpPr>
          <p:nvPr/>
        </p:nvGrpSpPr>
        <p:grpSpPr bwMode="auto">
          <a:xfrm>
            <a:off x="2400300" y="4875212"/>
            <a:ext cx="8070850" cy="457200"/>
            <a:chOff x="540" y="3152"/>
            <a:chExt cx="5084" cy="288"/>
          </a:xfrm>
        </p:grpSpPr>
        <p:sp>
          <p:nvSpPr>
            <p:cNvPr id="176" name="Text Box 107"/>
            <p:cNvSpPr txBox="1">
              <a:spLocks noChangeArrowheads="1"/>
            </p:cNvSpPr>
            <p:nvPr/>
          </p:nvSpPr>
          <p:spPr bwMode="auto">
            <a:xfrm>
              <a:off x="540" y="3152"/>
              <a:ext cx="50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71500" algn="l"/>
                  <a:tab pos="1663700" algn="l"/>
                  <a:tab pos="3886200" algn="l"/>
                </a:tabLst>
                <a:defRPr>
                  <a:solidFill>
                    <a:schemeClr val="tx1"/>
                  </a:solidFill>
                  <a:latin typeface="Arial" panose="020B0604020202020204" pitchFamily="34" charset="0"/>
                </a:defRPr>
              </a:lvl1pPr>
              <a:lvl2pPr marL="742950" indent="-285750">
                <a:tabLst>
                  <a:tab pos="571500" algn="l"/>
                  <a:tab pos="1663700" algn="l"/>
                  <a:tab pos="3886200" algn="l"/>
                </a:tabLst>
                <a:defRPr>
                  <a:solidFill>
                    <a:schemeClr val="tx1"/>
                  </a:solidFill>
                  <a:latin typeface="Arial" panose="020B0604020202020204" pitchFamily="34" charset="0"/>
                </a:defRPr>
              </a:lvl2pPr>
              <a:lvl3pPr marL="1143000" indent="-228600">
                <a:tabLst>
                  <a:tab pos="571500" algn="l"/>
                  <a:tab pos="1663700" algn="l"/>
                  <a:tab pos="3886200" algn="l"/>
                </a:tabLst>
                <a:defRPr>
                  <a:solidFill>
                    <a:schemeClr val="tx1"/>
                  </a:solidFill>
                  <a:latin typeface="Arial" panose="020B0604020202020204" pitchFamily="34" charset="0"/>
                </a:defRPr>
              </a:lvl3pPr>
              <a:lvl4pPr marL="1600200" indent="-228600">
                <a:tabLst>
                  <a:tab pos="571500" algn="l"/>
                  <a:tab pos="1663700" algn="l"/>
                  <a:tab pos="3886200" algn="l"/>
                </a:tabLst>
                <a:defRPr>
                  <a:solidFill>
                    <a:schemeClr val="tx1"/>
                  </a:solidFill>
                  <a:latin typeface="Arial" panose="020B0604020202020204" pitchFamily="34" charset="0"/>
                </a:defRPr>
              </a:lvl4pPr>
              <a:lvl5pPr marL="2057400" indent="-228600">
                <a:tabLst>
                  <a:tab pos="571500" algn="l"/>
                  <a:tab pos="1663700" algn="l"/>
                  <a:tab pos="3886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 pos="1663700" algn="l"/>
                  <a:tab pos="3886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 pos="1663700" algn="l"/>
                  <a:tab pos="3886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 pos="1663700" algn="l"/>
                  <a:tab pos="3886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 pos="1663700" algn="l"/>
                  <a:tab pos="3886200" algn="l"/>
                </a:tabLst>
                <a:defRPr>
                  <a:solidFill>
                    <a:schemeClr val="tx1"/>
                  </a:solidFill>
                  <a:latin typeface="Arial" panose="020B0604020202020204" pitchFamily="34" charset="0"/>
                </a:defRPr>
              </a:lvl9pPr>
            </a:lstStyle>
            <a:p>
              <a:r>
                <a:rPr lang="en-US" altLang="en-US" i="1" dirty="0"/>
                <a:t>m</a:t>
              </a:r>
              <a:r>
                <a:rPr lang="en-US" altLang="en-US" dirty="0"/>
                <a:t>	1 = </a:t>
              </a:r>
              <a:r>
                <a:rPr lang="en-US" altLang="en-US" i="1" dirty="0"/>
                <a:t>m</a:t>
              </a:r>
              <a:r>
                <a:rPr lang="en-US" altLang="en-US" dirty="0"/>
                <a:t>	3	</a:t>
              </a:r>
              <a:r>
                <a:rPr lang="en-US" altLang="en-US" sz="2200" dirty="0"/>
                <a:t>Definition of congruent angles </a:t>
              </a:r>
            </a:p>
          </p:txBody>
        </p:sp>
        <p:sp>
          <p:nvSpPr>
            <p:cNvPr id="177" name="Freeform 108"/>
            <p:cNvSpPr>
              <a:spLocks/>
            </p:cNvSpPr>
            <p:nvPr/>
          </p:nvSpPr>
          <p:spPr bwMode="auto">
            <a:xfrm>
              <a:off x="784" y="3226"/>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 name="Freeform 109"/>
            <p:cNvSpPr>
              <a:spLocks/>
            </p:cNvSpPr>
            <p:nvPr/>
          </p:nvSpPr>
          <p:spPr bwMode="auto">
            <a:xfrm>
              <a:off x="1457" y="3231"/>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9" name="Group 138"/>
          <p:cNvGrpSpPr>
            <a:grpSpLocks/>
          </p:cNvGrpSpPr>
          <p:nvPr/>
        </p:nvGrpSpPr>
        <p:grpSpPr bwMode="auto">
          <a:xfrm>
            <a:off x="1825625" y="1149350"/>
            <a:ext cx="6359525" cy="457200"/>
            <a:chOff x="178" y="805"/>
            <a:chExt cx="4006" cy="288"/>
          </a:xfrm>
        </p:grpSpPr>
        <p:sp>
          <p:nvSpPr>
            <p:cNvPr id="180" name="Text Box 63"/>
            <p:cNvSpPr txBox="1">
              <a:spLocks noChangeArrowheads="1"/>
            </p:cNvSpPr>
            <p:nvPr/>
          </p:nvSpPr>
          <p:spPr bwMode="auto">
            <a:xfrm>
              <a:off x="178" y="831"/>
              <a:ext cx="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elvetica" panose="020B0604020202020204" pitchFamily="34" charset="0"/>
                </a:rPr>
                <a:t>GIVEN</a:t>
              </a:r>
            </a:p>
          </p:txBody>
        </p:sp>
        <p:sp>
          <p:nvSpPr>
            <p:cNvPr id="181" name="AutoShape 64"/>
            <p:cNvSpPr>
              <a:spLocks noChangeArrowheads="1"/>
            </p:cNvSpPr>
            <p:nvPr/>
          </p:nvSpPr>
          <p:spPr bwMode="auto">
            <a:xfrm rot="5400000">
              <a:off x="806" y="872"/>
              <a:ext cx="158" cy="165"/>
            </a:xfrm>
            <a:prstGeom prst="flowChartExtract">
              <a:avLst/>
            </a:prstGeom>
            <a:gradFill rotWithShape="0">
              <a:gsLst>
                <a:gs pos="0">
                  <a:srgbClr val="FFFFFF"/>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82" name="Text Box 95"/>
            <p:cNvSpPr txBox="1">
              <a:spLocks noChangeArrowheads="1"/>
            </p:cNvSpPr>
            <p:nvPr/>
          </p:nvSpPr>
          <p:spPr bwMode="auto">
            <a:xfrm>
              <a:off x="985" y="805"/>
              <a:ext cx="31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35000" algn="l"/>
                  <a:tab pos="1943100" algn="l"/>
                  <a:tab pos="2692400" algn="l"/>
                  <a:tab pos="3314700" algn="l"/>
                  <a:tab pos="4114800" algn="l"/>
                </a:tabLst>
                <a:defRPr>
                  <a:solidFill>
                    <a:schemeClr val="tx1"/>
                  </a:solidFill>
                  <a:latin typeface="Arial" panose="020B0604020202020204" pitchFamily="34" charset="0"/>
                </a:defRPr>
              </a:lvl1pPr>
              <a:lvl2pPr marL="742950" indent="-285750">
                <a:tabLst>
                  <a:tab pos="635000" algn="l"/>
                  <a:tab pos="1943100" algn="l"/>
                  <a:tab pos="2692400" algn="l"/>
                  <a:tab pos="3314700" algn="l"/>
                  <a:tab pos="4114800" algn="l"/>
                </a:tabLst>
                <a:defRPr>
                  <a:solidFill>
                    <a:schemeClr val="tx1"/>
                  </a:solidFill>
                  <a:latin typeface="Arial" panose="020B0604020202020204" pitchFamily="34" charset="0"/>
                </a:defRPr>
              </a:lvl2pPr>
              <a:lvl3pPr marL="1143000" indent="-228600">
                <a:tabLst>
                  <a:tab pos="635000" algn="l"/>
                  <a:tab pos="1943100" algn="l"/>
                  <a:tab pos="2692400" algn="l"/>
                  <a:tab pos="3314700" algn="l"/>
                  <a:tab pos="4114800" algn="l"/>
                </a:tabLst>
                <a:defRPr>
                  <a:solidFill>
                    <a:schemeClr val="tx1"/>
                  </a:solidFill>
                  <a:latin typeface="Arial" panose="020B0604020202020204" pitchFamily="34" charset="0"/>
                </a:defRPr>
              </a:lvl3pPr>
              <a:lvl4pPr marL="1600200" indent="-228600">
                <a:tabLst>
                  <a:tab pos="635000" algn="l"/>
                  <a:tab pos="1943100" algn="l"/>
                  <a:tab pos="2692400" algn="l"/>
                  <a:tab pos="3314700" algn="l"/>
                  <a:tab pos="4114800" algn="l"/>
                </a:tabLst>
                <a:defRPr>
                  <a:solidFill>
                    <a:schemeClr val="tx1"/>
                  </a:solidFill>
                  <a:latin typeface="Arial" panose="020B0604020202020204" pitchFamily="34" charset="0"/>
                </a:defRPr>
              </a:lvl4pPr>
              <a:lvl5pPr marL="2057400" indent="-228600">
                <a:tabLst>
                  <a:tab pos="635000" algn="l"/>
                  <a:tab pos="1943100" algn="l"/>
                  <a:tab pos="2692400" algn="l"/>
                  <a:tab pos="3314700" algn="l"/>
                  <a:tab pos="4114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9pPr>
            </a:lstStyle>
            <a:p>
              <a:r>
                <a:rPr lang="en-US" altLang="en-US" i="1"/>
                <a:t>m	</a:t>
              </a:r>
              <a:r>
                <a:rPr lang="en-US" altLang="en-US" b="1">
                  <a:solidFill>
                    <a:srgbClr val="008000"/>
                  </a:solidFill>
                </a:rPr>
                <a:t>3</a:t>
              </a:r>
              <a:r>
                <a:rPr lang="en-US" altLang="en-US"/>
                <a:t> = 40°,	</a:t>
              </a:r>
              <a:r>
                <a:rPr lang="en-US" altLang="en-US" b="1">
                  <a:solidFill>
                    <a:srgbClr val="FF9933"/>
                  </a:solidFill>
                </a:rPr>
                <a:t>1</a:t>
              </a:r>
              <a:r>
                <a:rPr lang="en-US" altLang="en-US"/>
                <a:t>	</a:t>
              </a:r>
              <a:r>
                <a:rPr lang="en-US" altLang="en-US" b="1">
                  <a:solidFill>
                    <a:srgbClr val="00CCFF"/>
                  </a:solidFill>
                  <a:sym typeface="Symbol" panose="05050102010706020507" pitchFamily="18" charset="2"/>
                </a:rPr>
                <a:t>2</a:t>
              </a:r>
              <a:r>
                <a:rPr lang="en-US" altLang="en-US">
                  <a:sym typeface="Symbol" panose="05050102010706020507" pitchFamily="18" charset="2"/>
                </a:rPr>
                <a:t>,	</a:t>
              </a:r>
              <a:r>
                <a:rPr lang="en-US" altLang="en-US" b="1">
                  <a:solidFill>
                    <a:srgbClr val="00CCFF"/>
                  </a:solidFill>
                  <a:sym typeface="Symbol" panose="05050102010706020507" pitchFamily="18" charset="2"/>
                </a:rPr>
                <a:t>2</a:t>
              </a:r>
              <a:r>
                <a:rPr lang="en-US" altLang="en-US">
                  <a:sym typeface="Symbol" panose="05050102010706020507" pitchFamily="18" charset="2"/>
                </a:rPr>
                <a:t>	</a:t>
              </a:r>
              <a:r>
                <a:rPr lang="en-US" altLang="en-US" b="1">
                  <a:solidFill>
                    <a:srgbClr val="008000"/>
                  </a:solidFill>
                  <a:sym typeface="Symbol" panose="05050102010706020507" pitchFamily="18" charset="2"/>
                </a:rPr>
                <a:t>3</a:t>
              </a:r>
              <a:endParaRPr lang="en-US" altLang="en-US">
                <a:sym typeface="Symbol" panose="05050102010706020507" pitchFamily="18" charset="2"/>
              </a:endParaRPr>
            </a:p>
          </p:txBody>
        </p:sp>
        <p:sp>
          <p:nvSpPr>
            <p:cNvPr id="183" name="Freeform 96"/>
            <p:cNvSpPr>
              <a:spLocks/>
            </p:cNvSpPr>
            <p:nvPr/>
          </p:nvSpPr>
          <p:spPr bwMode="auto">
            <a:xfrm>
              <a:off x="1233" y="881"/>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 name="Freeform 97"/>
            <p:cNvSpPr>
              <a:spLocks/>
            </p:cNvSpPr>
            <p:nvPr/>
          </p:nvSpPr>
          <p:spPr bwMode="auto">
            <a:xfrm>
              <a:off x="2098" y="886"/>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85" name="Picture 98" descr="equal symbol gif                                               00000037Emily's Mac                    B38A4C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7" y="887"/>
              <a:ext cx="1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Freeform 117"/>
            <p:cNvSpPr>
              <a:spLocks/>
            </p:cNvSpPr>
            <p:nvPr/>
          </p:nvSpPr>
          <p:spPr bwMode="auto">
            <a:xfrm>
              <a:off x="2570" y="878"/>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 name="Freeform 118"/>
            <p:cNvSpPr>
              <a:spLocks/>
            </p:cNvSpPr>
            <p:nvPr/>
          </p:nvSpPr>
          <p:spPr bwMode="auto">
            <a:xfrm>
              <a:off x="2946" y="878"/>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88" name="Picture 119" descr="equal symbol gif                                               00000037Emily's Mac                    B38A4C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9" y="887"/>
              <a:ext cx="1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Freeform 120"/>
            <p:cNvSpPr>
              <a:spLocks/>
            </p:cNvSpPr>
            <p:nvPr/>
          </p:nvSpPr>
          <p:spPr bwMode="auto">
            <a:xfrm>
              <a:off x="3466" y="870"/>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90" name="Group 139"/>
          <p:cNvGrpSpPr>
            <a:grpSpLocks/>
          </p:cNvGrpSpPr>
          <p:nvPr/>
        </p:nvGrpSpPr>
        <p:grpSpPr bwMode="auto">
          <a:xfrm>
            <a:off x="1851025" y="1682750"/>
            <a:ext cx="6384925" cy="463550"/>
            <a:chOff x="194" y="1141"/>
            <a:chExt cx="4022" cy="292"/>
          </a:xfrm>
        </p:grpSpPr>
        <p:sp>
          <p:nvSpPr>
            <p:cNvPr id="191" name="Text Box 93"/>
            <p:cNvSpPr txBox="1">
              <a:spLocks noChangeArrowheads="1"/>
            </p:cNvSpPr>
            <p:nvPr/>
          </p:nvSpPr>
          <p:spPr bwMode="auto">
            <a:xfrm>
              <a:off x="194" y="1202"/>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latin typeface="Helvetica" panose="020B0604020202020204" pitchFamily="34" charset="0"/>
                </a:rPr>
                <a:t>PROVE</a:t>
              </a:r>
            </a:p>
          </p:txBody>
        </p:sp>
        <p:sp>
          <p:nvSpPr>
            <p:cNvPr id="192" name="AutoShape 94"/>
            <p:cNvSpPr>
              <a:spLocks noChangeArrowheads="1"/>
            </p:cNvSpPr>
            <p:nvPr/>
          </p:nvSpPr>
          <p:spPr bwMode="auto">
            <a:xfrm rot="5400000">
              <a:off x="822" y="1231"/>
              <a:ext cx="158" cy="165"/>
            </a:xfrm>
            <a:prstGeom prst="flowChartExtract">
              <a:avLst/>
            </a:prstGeom>
            <a:gradFill rotWithShape="0">
              <a:gsLst>
                <a:gs pos="0">
                  <a:srgbClr val="FFFFFF"/>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3" name="Text Box 121"/>
            <p:cNvSpPr txBox="1">
              <a:spLocks noChangeArrowheads="1"/>
            </p:cNvSpPr>
            <p:nvPr/>
          </p:nvSpPr>
          <p:spPr bwMode="auto">
            <a:xfrm>
              <a:off x="1017" y="1141"/>
              <a:ext cx="31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35000" algn="l"/>
                  <a:tab pos="1943100" algn="l"/>
                  <a:tab pos="2692400" algn="l"/>
                  <a:tab pos="3314700" algn="l"/>
                  <a:tab pos="4114800" algn="l"/>
                </a:tabLst>
                <a:defRPr>
                  <a:solidFill>
                    <a:schemeClr val="tx1"/>
                  </a:solidFill>
                  <a:latin typeface="Arial" panose="020B0604020202020204" pitchFamily="34" charset="0"/>
                </a:defRPr>
              </a:lvl1pPr>
              <a:lvl2pPr marL="742950" indent="-285750">
                <a:tabLst>
                  <a:tab pos="635000" algn="l"/>
                  <a:tab pos="1943100" algn="l"/>
                  <a:tab pos="2692400" algn="l"/>
                  <a:tab pos="3314700" algn="l"/>
                  <a:tab pos="4114800" algn="l"/>
                </a:tabLst>
                <a:defRPr>
                  <a:solidFill>
                    <a:schemeClr val="tx1"/>
                  </a:solidFill>
                  <a:latin typeface="Arial" panose="020B0604020202020204" pitchFamily="34" charset="0"/>
                </a:defRPr>
              </a:lvl2pPr>
              <a:lvl3pPr marL="1143000" indent="-228600">
                <a:tabLst>
                  <a:tab pos="635000" algn="l"/>
                  <a:tab pos="1943100" algn="l"/>
                  <a:tab pos="2692400" algn="l"/>
                  <a:tab pos="3314700" algn="l"/>
                  <a:tab pos="4114800" algn="l"/>
                </a:tabLst>
                <a:defRPr>
                  <a:solidFill>
                    <a:schemeClr val="tx1"/>
                  </a:solidFill>
                  <a:latin typeface="Arial" panose="020B0604020202020204" pitchFamily="34" charset="0"/>
                </a:defRPr>
              </a:lvl3pPr>
              <a:lvl4pPr marL="1600200" indent="-228600">
                <a:tabLst>
                  <a:tab pos="635000" algn="l"/>
                  <a:tab pos="1943100" algn="l"/>
                  <a:tab pos="2692400" algn="l"/>
                  <a:tab pos="3314700" algn="l"/>
                  <a:tab pos="4114800" algn="l"/>
                </a:tabLst>
                <a:defRPr>
                  <a:solidFill>
                    <a:schemeClr val="tx1"/>
                  </a:solidFill>
                  <a:latin typeface="Arial" panose="020B0604020202020204" pitchFamily="34" charset="0"/>
                </a:defRPr>
              </a:lvl4pPr>
              <a:lvl5pPr marL="2057400" indent="-228600">
                <a:tabLst>
                  <a:tab pos="635000" algn="l"/>
                  <a:tab pos="1943100" algn="l"/>
                  <a:tab pos="2692400" algn="l"/>
                  <a:tab pos="3314700" algn="l"/>
                  <a:tab pos="4114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35000" algn="l"/>
                  <a:tab pos="1943100" algn="l"/>
                  <a:tab pos="2692400" algn="l"/>
                  <a:tab pos="3314700" algn="l"/>
                  <a:tab pos="4114800" algn="l"/>
                </a:tabLst>
                <a:defRPr>
                  <a:solidFill>
                    <a:schemeClr val="tx1"/>
                  </a:solidFill>
                  <a:latin typeface="Arial" panose="020B0604020202020204" pitchFamily="34" charset="0"/>
                </a:defRPr>
              </a:lvl9pPr>
            </a:lstStyle>
            <a:p>
              <a:r>
                <a:rPr lang="en-US" altLang="en-US" i="1"/>
                <a:t>m	</a:t>
              </a:r>
              <a:r>
                <a:rPr lang="en-US" altLang="en-US" b="1">
                  <a:solidFill>
                    <a:srgbClr val="FF9933"/>
                  </a:solidFill>
                </a:rPr>
                <a:t>1</a:t>
              </a:r>
              <a:r>
                <a:rPr lang="en-US" altLang="en-US"/>
                <a:t> = 40°</a:t>
              </a:r>
            </a:p>
          </p:txBody>
        </p:sp>
        <p:sp>
          <p:nvSpPr>
            <p:cNvPr id="194" name="Freeform 122"/>
            <p:cNvSpPr>
              <a:spLocks/>
            </p:cNvSpPr>
            <p:nvPr/>
          </p:nvSpPr>
          <p:spPr bwMode="auto">
            <a:xfrm>
              <a:off x="1273" y="1217"/>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95" name="Group 79"/>
          <p:cNvGrpSpPr>
            <a:grpSpLocks/>
          </p:cNvGrpSpPr>
          <p:nvPr/>
        </p:nvGrpSpPr>
        <p:grpSpPr bwMode="auto">
          <a:xfrm>
            <a:off x="1854200" y="3376612"/>
            <a:ext cx="304800" cy="366713"/>
            <a:chOff x="288" y="1232"/>
            <a:chExt cx="192" cy="231"/>
          </a:xfrm>
        </p:grpSpPr>
        <p:sp>
          <p:nvSpPr>
            <p:cNvPr id="196" name="Oval 80"/>
            <p:cNvSpPr>
              <a:spLocks noChangeArrowheads="1"/>
            </p:cNvSpPr>
            <p:nvPr/>
          </p:nvSpPr>
          <p:spPr bwMode="auto">
            <a:xfrm>
              <a:off x="288" y="1248"/>
              <a:ext cx="192" cy="192"/>
            </a:xfrm>
            <a:prstGeom prst="ellipse">
              <a:avLst/>
            </a:prstGeom>
            <a:solidFill>
              <a:srgbClr val="0A50A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7" name="Text Box 81"/>
            <p:cNvSpPr txBox="1">
              <a:spLocks noChangeArrowheads="1"/>
            </p:cNvSpPr>
            <p:nvPr/>
          </p:nvSpPr>
          <p:spPr bwMode="auto">
            <a:xfrm>
              <a:off x="288" y="123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chemeClr val="bg1"/>
                  </a:solidFill>
                  <a:latin typeface="Helvetica" panose="020B0604020202020204" pitchFamily="34" charset="0"/>
                </a:rPr>
                <a:t>1</a:t>
              </a:r>
            </a:p>
          </p:txBody>
        </p:sp>
      </p:grpSp>
      <p:sp>
        <p:nvSpPr>
          <p:cNvPr id="198" name="Rectangle 140"/>
          <p:cNvSpPr>
            <a:spLocks noChangeArrowheads="1"/>
          </p:cNvSpPr>
          <p:nvPr/>
        </p:nvSpPr>
        <p:spPr bwMode="auto">
          <a:xfrm>
            <a:off x="2317750" y="3363912"/>
            <a:ext cx="1670050" cy="384175"/>
          </a:xfrm>
          <a:prstGeom prst="rect">
            <a:avLst/>
          </a:prstGeom>
          <a:gradFill rotWithShape="0">
            <a:gsLst>
              <a:gs pos="0">
                <a:srgbClr val="FFFFFF"/>
              </a:gs>
              <a:gs pos="100000">
                <a:srgbClr val="03BB7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99" name="Group 164"/>
          <p:cNvGrpSpPr>
            <a:grpSpLocks/>
          </p:cNvGrpSpPr>
          <p:nvPr/>
        </p:nvGrpSpPr>
        <p:grpSpPr bwMode="auto">
          <a:xfrm>
            <a:off x="2425700" y="5419827"/>
            <a:ext cx="8070850" cy="457200"/>
            <a:chOff x="532" y="3263"/>
            <a:chExt cx="5084" cy="288"/>
          </a:xfrm>
        </p:grpSpPr>
        <p:sp>
          <p:nvSpPr>
            <p:cNvPr id="200" name="Text Box 135"/>
            <p:cNvSpPr txBox="1">
              <a:spLocks noChangeArrowheads="1"/>
            </p:cNvSpPr>
            <p:nvPr/>
          </p:nvSpPr>
          <p:spPr bwMode="auto">
            <a:xfrm>
              <a:off x="532" y="3263"/>
              <a:ext cx="50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71500" algn="l"/>
                  <a:tab pos="3886200" algn="l"/>
                </a:tabLst>
                <a:defRPr>
                  <a:solidFill>
                    <a:schemeClr val="tx1"/>
                  </a:solidFill>
                  <a:latin typeface="Arial" panose="020B0604020202020204" pitchFamily="34" charset="0"/>
                </a:defRPr>
              </a:lvl1pPr>
              <a:lvl2pPr marL="742950" indent="-285750">
                <a:tabLst>
                  <a:tab pos="571500" algn="l"/>
                  <a:tab pos="3886200" algn="l"/>
                </a:tabLst>
                <a:defRPr>
                  <a:solidFill>
                    <a:schemeClr val="tx1"/>
                  </a:solidFill>
                  <a:latin typeface="Arial" panose="020B0604020202020204" pitchFamily="34" charset="0"/>
                </a:defRPr>
              </a:lvl2pPr>
              <a:lvl3pPr marL="1143000" indent="-228600">
                <a:tabLst>
                  <a:tab pos="571500" algn="l"/>
                  <a:tab pos="3886200" algn="l"/>
                </a:tabLst>
                <a:defRPr>
                  <a:solidFill>
                    <a:schemeClr val="tx1"/>
                  </a:solidFill>
                  <a:latin typeface="Arial" panose="020B0604020202020204" pitchFamily="34" charset="0"/>
                </a:defRPr>
              </a:lvl3pPr>
              <a:lvl4pPr marL="1600200" indent="-228600">
                <a:tabLst>
                  <a:tab pos="571500" algn="l"/>
                  <a:tab pos="3886200" algn="l"/>
                </a:tabLst>
                <a:defRPr>
                  <a:solidFill>
                    <a:schemeClr val="tx1"/>
                  </a:solidFill>
                  <a:latin typeface="Arial" panose="020B0604020202020204" pitchFamily="34" charset="0"/>
                </a:defRPr>
              </a:lvl4pPr>
              <a:lvl5pPr marL="2057400" indent="-228600">
                <a:tabLst>
                  <a:tab pos="571500" algn="l"/>
                  <a:tab pos="3886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 pos="3886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 pos="3886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 pos="3886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 pos="3886200" algn="l"/>
                </a:tabLst>
                <a:defRPr>
                  <a:solidFill>
                    <a:schemeClr val="tx1"/>
                  </a:solidFill>
                  <a:latin typeface="Arial" panose="020B0604020202020204" pitchFamily="34" charset="0"/>
                </a:defRPr>
              </a:lvl9pPr>
            </a:lstStyle>
            <a:p>
              <a:r>
                <a:rPr lang="en-US" altLang="en-US" i="1" dirty="0"/>
                <a:t>m</a:t>
              </a:r>
              <a:r>
                <a:rPr lang="en-US" altLang="en-US" dirty="0"/>
                <a:t>	1 = 40°	</a:t>
              </a:r>
              <a:r>
                <a:rPr lang="en-US" altLang="en-US" sz="2200" dirty="0"/>
                <a:t>Substitution property of equality </a:t>
              </a:r>
            </a:p>
          </p:txBody>
        </p:sp>
        <p:sp>
          <p:nvSpPr>
            <p:cNvPr id="201" name="Freeform 136"/>
            <p:cNvSpPr>
              <a:spLocks/>
            </p:cNvSpPr>
            <p:nvPr/>
          </p:nvSpPr>
          <p:spPr bwMode="auto">
            <a:xfrm>
              <a:off x="801" y="3347"/>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02" name="Picture 165" descr="Mpg-0206-ta02-b.jpg                                            000104AAThomas's Mac                   B4A34A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363" y="858837"/>
            <a:ext cx="1573212"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AutoShape 141"/>
          <p:cNvSpPr>
            <a:spLocks noChangeArrowheads="1"/>
          </p:cNvSpPr>
          <p:nvPr/>
        </p:nvSpPr>
        <p:spPr bwMode="auto">
          <a:xfrm rot="20465961">
            <a:off x="9167813" y="2049462"/>
            <a:ext cx="720725" cy="720725"/>
          </a:xfrm>
          <a:custGeom>
            <a:avLst/>
            <a:gdLst>
              <a:gd name="T0" fmla="*/ 401209978 w 21600"/>
              <a:gd name="T1" fmla="*/ 0 h 21600"/>
              <a:gd name="T2" fmla="*/ 144583989 w 21600"/>
              <a:gd name="T3" fmla="*/ 135482404 h 21600"/>
              <a:gd name="T4" fmla="*/ 401209978 w 21600"/>
              <a:gd name="T5" fmla="*/ 63673578 h 21600"/>
              <a:gd name="T6" fmla="*/ 657835099 w 21600"/>
              <a:gd name="T7" fmla="*/ 135482404 h 21600"/>
              <a:gd name="T8" fmla="*/ 0 60000 65536"/>
              <a:gd name="T9" fmla="*/ 0 60000 65536"/>
              <a:gd name="T10" fmla="*/ 0 60000 65536"/>
              <a:gd name="T11" fmla="*/ 0 60000 65536"/>
              <a:gd name="T12" fmla="*/ 1808 w 21600"/>
              <a:gd name="T13" fmla="*/ 0 h 21600"/>
              <a:gd name="T14" fmla="*/ 19792 w 21600"/>
              <a:gd name="T15" fmla="*/ 5767 h 21600"/>
            </a:gdLst>
            <a:ahLst/>
            <a:cxnLst>
              <a:cxn ang="T8">
                <a:pos x="T0" y="T1"/>
              </a:cxn>
              <a:cxn ang="T9">
                <a:pos x="T2" y="T3"/>
              </a:cxn>
              <a:cxn ang="T10">
                <a:pos x="T4" y="T5"/>
              </a:cxn>
              <a:cxn ang="T11">
                <a:pos x="T6" y="T7"/>
              </a:cxn>
            </a:cxnLst>
            <a:rect l="T12" t="T13" r="T14" b="T15"/>
            <a:pathLst>
              <a:path w="21600" h="21600">
                <a:moveTo>
                  <a:pt x="4488" y="4264"/>
                </a:moveTo>
                <a:cubicBezTo>
                  <a:pt x="6182" y="2628"/>
                  <a:pt x="8445" y="1713"/>
                  <a:pt x="10800" y="1714"/>
                </a:cubicBezTo>
                <a:cubicBezTo>
                  <a:pt x="13154" y="1714"/>
                  <a:pt x="15417" y="2628"/>
                  <a:pt x="17111" y="4264"/>
                </a:cubicBezTo>
                <a:lnTo>
                  <a:pt x="18302" y="3031"/>
                </a:lnTo>
                <a:cubicBezTo>
                  <a:pt x="16288" y="1086"/>
                  <a:pt x="13599" y="-1"/>
                  <a:pt x="10799" y="0"/>
                </a:cubicBezTo>
                <a:cubicBezTo>
                  <a:pt x="8000" y="0"/>
                  <a:pt x="5311" y="1086"/>
                  <a:pt x="3297" y="3031"/>
                </a:cubicBezTo>
                <a:close/>
              </a:path>
            </a:pathLst>
          </a:custGeom>
          <a:solidFill>
            <a:srgbClr val="0587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 name="AutoShape 146"/>
          <p:cNvSpPr>
            <a:spLocks noChangeArrowheads="1"/>
          </p:cNvSpPr>
          <p:nvPr/>
        </p:nvSpPr>
        <p:spPr bwMode="auto">
          <a:xfrm rot="20465961" flipV="1">
            <a:off x="8120063" y="896937"/>
            <a:ext cx="720725" cy="739775"/>
          </a:xfrm>
          <a:custGeom>
            <a:avLst/>
            <a:gdLst>
              <a:gd name="T0" fmla="*/ 401209978 w 21600"/>
              <a:gd name="T1" fmla="*/ 0 h 21600"/>
              <a:gd name="T2" fmla="*/ 144583989 w 21600"/>
              <a:gd name="T3" fmla="*/ 146512591 h 21600"/>
              <a:gd name="T4" fmla="*/ 401209978 w 21600"/>
              <a:gd name="T5" fmla="*/ 68857633 h 21600"/>
              <a:gd name="T6" fmla="*/ 657835099 w 21600"/>
              <a:gd name="T7" fmla="*/ 146512591 h 21600"/>
              <a:gd name="T8" fmla="*/ 0 60000 65536"/>
              <a:gd name="T9" fmla="*/ 0 60000 65536"/>
              <a:gd name="T10" fmla="*/ 0 60000 65536"/>
              <a:gd name="T11" fmla="*/ 0 60000 65536"/>
              <a:gd name="T12" fmla="*/ 1808 w 21600"/>
              <a:gd name="T13" fmla="*/ 0 h 21600"/>
              <a:gd name="T14" fmla="*/ 19792 w 21600"/>
              <a:gd name="T15" fmla="*/ 5767 h 21600"/>
            </a:gdLst>
            <a:ahLst/>
            <a:cxnLst>
              <a:cxn ang="T8">
                <a:pos x="T0" y="T1"/>
              </a:cxn>
              <a:cxn ang="T9">
                <a:pos x="T2" y="T3"/>
              </a:cxn>
              <a:cxn ang="T10">
                <a:pos x="T4" y="T5"/>
              </a:cxn>
              <a:cxn ang="T11">
                <a:pos x="T6" y="T7"/>
              </a:cxn>
            </a:cxnLst>
            <a:rect l="T12" t="T13" r="T14" b="T15"/>
            <a:pathLst>
              <a:path w="21600" h="21600">
                <a:moveTo>
                  <a:pt x="4488" y="4264"/>
                </a:moveTo>
                <a:cubicBezTo>
                  <a:pt x="6182" y="2628"/>
                  <a:pt x="8445" y="1713"/>
                  <a:pt x="10800" y="1714"/>
                </a:cubicBezTo>
                <a:cubicBezTo>
                  <a:pt x="13154" y="1714"/>
                  <a:pt x="15417" y="2628"/>
                  <a:pt x="17111" y="4264"/>
                </a:cubicBezTo>
                <a:lnTo>
                  <a:pt x="18302" y="3031"/>
                </a:lnTo>
                <a:cubicBezTo>
                  <a:pt x="16288" y="1086"/>
                  <a:pt x="13599" y="-1"/>
                  <a:pt x="10799" y="0"/>
                </a:cubicBezTo>
                <a:cubicBezTo>
                  <a:pt x="8000" y="0"/>
                  <a:pt x="5311" y="1086"/>
                  <a:pt x="3297" y="3031"/>
                </a:cubicBez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 name="AutoShape 147"/>
          <p:cNvSpPr>
            <a:spLocks noChangeArrowheads="1"/>
          </p:cNvSpPr>
          <p:nvPr/>
        </p:nvSpPr>
        <p:spPr bwMode="auto">
          <a:xfrm rot="11837357" flipV="1">
            <a:off x="8158163" y="1874837"/>
            <a:ext cx="720725" cy="739775"/>
          </a:xfrm>
          <a:custGeom>
            <a:avLst/>
            <a:gdLst>
              <a:gd name="T0" fmla="*/ 401209978 w 21600"/>
              <a:gd name="T1" fmla="*/ 0 h 21600"/>
              <a:gd name="T2" fmla="*/ 144583989 w 21600"/>
              <a:gd name="T3" fmla="*/ 146512591 h 21600"/>
              <a:gd name="T4" fmla="*/ 401209978 w 21600"/>
              <a:gd name="T5" fmla="*/ 68857633 h 21600"/>
              <a:gd name="T6" fmla="*/ 657835099 w 21600"/>
              <a:gd name="T7" fmla="*/ 146512591 h 21600"/>
              <a:gd name="T8" fmla="*/ 0 60000 65536"/>
              <a:gd name="T9" fmla="*/ 0 60000 65536"/>
              <a:gd name="T10" fmla="*/ 0 60000 65536"/>
              <a:gd name="T11" fmla="*/ 0 60000 65536"/>
              <a:gd name="T12" fmla="*/ 1808 w 21600"/>
              <a:gd name="T13" fmla="*/ 0 h 21600"/>
              <a:gd name="T14" fmla="*/ 19792 w 21600"/>
              <a:gd name="T15" fmla="*/ 5767 h 21600"/>
            </a:gdLst>
            <a:ahLst/>
            <a:cxnLst>
              <a:cxn ang="T8">
                <a:pos x="T0" y="T1"/>
              </a:cxn>
              <a:cxn ang="T9">
                <a:pos x="T2" y="T3"/>
              </a:cxn>
              <a:cxn ang="T10">
                <a:pos x="T4" y="T5"/>
              </a:cxn>
              <a:cxn ang="T11">
                <a:pos x="T6" y="T7"/>
              </a:cxn>
            </a:cxnLst>
            <a:rect l="T12" t="T13" r="T14" b="T15"/>
            <a:pathLst>
              <a:path w="21600" h="21600">
                <a:moveTo>
                  <a:pt x="4488" y="4264"/>
                </a:moveTo>
                <a:cubicBezTo>
                  <a:pt x="6182" y="2628"/>
                  <a:pt x="8445" y="1713"/>
                  <a:pt x="10800" y="1714"/>
                </a:cubicBezTo>
                <a:cubicBezTo>
                  <a:pt x="13154" y="1714"/>
                  <a:pt x="15417" y="2628"/>
                  <a:pt x="17111" y="4264"/>
                </a:cubicBezTo>
                <a:lnTo>
                  <a:pt x="18302" y="3031"/>
                </a:lnTo>
                <a:cubicBezTo>
                  <a:pt x="16288" y="1086"/>
                  <a:pt x="13599" y="-1"/>
                  <a:pt x="10799" y="0"/>
                </a:cubicBezTo>
                <a:cubicBezTo>
                  <a:pt x="8000" y="0"/>
                  <a:pt x="5311" y="1086"/>
                  <a:pt x="3297" y="3031"/>
                </a:cubicBezTo>
                <a:close/>
              </a:path>
            </a:pathLst>
          </a:cu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 name="Rectangle 161"/>
          <p:cNvSpPr>
            <a:spLocks noChangeArrowheads="1"/>
          </p:cNvSpPr>
          <p:nvPr/>
        </p:nvSpPr>
        <p:spPr bwMode="auto">
          <a:xfrm>
            <a:off x="2203450" y="3287712"/>
            <a:ext cx="3670300" cy="9271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207" name="Group 180"/>
          <p:cNvGrpSpPr>
            <a:grpSpLocks/>
          </p:cNvGrpSpPr>
          <p:nvPr/>
        </p:nvGrpSpPr>
        <p:grpSpPr bwMode="auto">
          <a:xfrm>
            <a:off x="2425700" y="4308475"/>
            <a:ext cx="7924800" cy="457200"/>
            <a:chOff x="556" y="2795"/>
            <a:chExt cx="4992" cy="288"/>
          </a:xfrm>
        </p:grpSpPr>
        <p:sp>
          <p:nvSpPr>
            <p:cNvPr id="208" name="Freeform 103"/>
            <p:cNvSpPr>
              <a:spLocks/>
            </p:cNvSpPr>
            <p:nvPr/>
          </p:nvSpPr>
          <p:spPr bwMode="auto">
            <a:xfrm>
              <a:off x="1101" y="2873"/>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 name="Freeform 102"/>
            <p:cNvSpPr>
              <a:spLocks/>
            </p:cNvSpPr>
            <p:nvPr/>
          </p:nvSpPr>
          <p:spPr bwMode="auto">
            <a:xfrm>
              <a:off x="556" y="2872"/>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 name="Text Box 101"/>
            <p:cNvSpPr txBox="1">
              <a:spLocks noChangeArrowheads="1"/>
            </p:cNvSpPr>
            <p:nvPr/>
          </p:nvSpPr>
          <p:spPr bwMode="auto">
            <a:xfrm>
              <a:off x="644" y="2795"/>
              <a:ext cx="4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914400" algn="l"/>
                  <a:tab pos="3657600" algn="l"/>
                </a:tabLst>
                <a:defRPr>
                  <a:solidFill>
                    <a:schemeClr val="tx1"/>
                  </a:solidFill>
                  <a:latin typeface="Arial" panose="020B0604020202020204" pitchFamily="34" charset="0"/>
                </a:defRPr>
              </a:lvl1pPr>
              <a:lvl2pPr marL="742950" indent="-285750">
                <a:tabLst>
                  <a:tab pos="914400" algn="l"/>
                  <a:tab pos="3657600" algn="l"/>
                </a:tabLst>
                <a:defRPr>
                  <a:solidFill>
                    <a:schemeClr val="tx1"/>
                  </a:solidFill>
                  <a:latin typeface="Arial" panose="020B0604020202020204" pitchFamily="34" charset="0"/>
                </a:defRPr>
              </a:lvl2pPr>
              <a:lvl3pPr marL="1143000" indent="-228600">
                <a:tabLst>
                  <a:tab pos="914400" algn="l"/>
                  <a:tab pos="3657600" algn="l"/>
                </a:tabLst>
                <a:defRPr>
                  <a:solidFill>
                    <a:schemeClr val="tx1"/>
                  </a:solidFill>
                  <a:latin typeface="Arial" panose="020B0604020202020204" pitchFamily="34" charset="0"/>
                </a:defRPr>
              </a:lvl3pPr>
              <a:lvl4pPr marL="1600200" indent="-228600">
                <a:tabLst>
                  <a:tab pos="914400" algn="l"/>
                  <a:tab pos="3657600" algn="l"/>
                </a:tabLst>
                <a:defRPr>
                  <a:solidFill>
                    <a:schemeClr val="tx1"/>
                  </a:solidFill>
                  <a:latin typeface="Arial" panose="020B0604020202020204" pitchFamily="34" charset="0"/>
                </a:defRPr>
              </a:lvl4pPr>
              <a:lvl5pPr marL="2057400" indent="-228600">
                <a:tabLst>
                  <a:tab pos="914400" algn="l"/>
                  <a:tab pos="3657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3657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3657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3657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3657600" algn="l"/>
                </a:tabLst>
                <a:defRPr>
                  <a:solidFill>
                    <a:schemeClr val="tx1"/>
                  </a:solidFill>
                  <a:latin typeface="Arial" panose="020B0604020202020204" pitchFamily="34" charset="0"/>
                </a:defRPr>
              </a:lvl9pPr>
            </a:lstStyle>
            <a:p>
              <a:r>
                <a:rPr lang="en-US" altLang="en-US"/>
                <a:t>1	</a:t>
              </a:r>
              <a:r>
                <a:rPr lang="en-US" altLang="en-US">
                  <a:sym typeface="Symbol" panose="05050102010706020507" pitchFamily="18" charset="2"/>
                </a:rPr>
                <a:t>3</a:t>
              </a:r>
              <a:r>
                <a:rPr lang="en-US" altLang="en-US" sz="2200" i="1"/>
                <a:t> 	 </a:t>
              </a:r>
              <a:r>
                <a:rPr lang="en-US" altLang="en-US" sz="2200"/>
                <a:t>Transitive property of Congruence</a:t>
              </a:r>
            </a:p>
          </p:txBody>
        </p:sp>
        <p:pic>
          <p:nvPicPr>
            <p:cNvPr id="211" name="Picture 128" descr="equal symbol gif                                               00000037Emily's Mac                    B38A4C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 y="2889"/>
              <a:ext cx="1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2" name="Group 166"/>
          <p:cNvGrpSpPr>
            <a:grpSpLocks/>
          </p:cNvGrpSpPr>
          <p:nvPr/>
        </p:nvGrpSpPr>
        <p:grpSpPr bwMode="auto">
          <a:xfrm>
            <a:off x="2360613" y="3295650"/>
            <a:ext cx="6958012" cy="855662"/>
            <a:chOff x="521" y="2181"/>
            <a:chExt cx="4383" cy="539"/>
          </a:xfrm>
        </p:grpSpPr>
        <p:sp>
          <p:nvSpPr>
            <p:cNvPr id="213" name="Text Box 167"/>
            <p:cNvSpPr txBox="1">
              <a:spLocks noChangeArrowheads="1"/>
            </p:cNvSpPr>
            <p:nvPr/>
          </p:nvSpPr>
          <p:spPr bwMode="auto">
            <a:xfrm>
              <a:off x="3020" y="2181"/>
              <a:ext cx="1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000500" algn="l"/>
                </a:tabLst>
                <a:defRPr>
                  <a:solidFill>
                    <a:schemeClr val="tx1"/>
                  </a:solidFill>
                  <a:latin typeface="Arial" panose="020B0604020202020204" pitchFamily="34" charset="0"/>
                </a:defRPr>
              </a:lvl1pPr>
              <a:lvl2pPr marL="742950" indent="-285750">
                <a:tabLst>
                  <a:tab pos="4000500" algn="l"/>
                </a:tabLst>
                <a:defRPr>
                  <a:solidFill>
                    <a:schemeClr val="tx1"/>
                  </a:solidFill>
                  <a:latin typeface="Arial" panose="020B0604020202020204" pitchFamily="34" charset="0"/>
                </a:defRPr>
              </a:lvl2pPr>
              <a:lvl3pPr marL="1143000" indent="-228600">
                <a:tabLst>
                  <a:tab pos="4000500" algn="l"/>
                </a:tabLst>
                <a:defRPr>
                  <a:solidFill>
                    <a:schemeClr val="tx1"/>
                  </a:solidFill>
                  <a:latin typeface="Arial" panose="020B0604020202020204" pitchFamily="34" charset="0"/>
                </a:defRPr>
              </a:lvl3pPr>
              <a:lvl4pPr marL="1600200" indent="-228600">
                <a:tabLst>
                  <a:tab pos="4000500" algn="l"/>
                </a:tabLst>
                <a:defRPr>
                  <a:solidFill>
                    <a:schemeClr val="tx1"/>
                  </a:solidFill>
                  <a:latin typeface="Arial" panose="020B0604020202020204" pitchFamily="34" charset="0"/>
                </a:defRPr>
              </a:lvl4pPr>
              <a:lvl5pPr marL="2057400" indent="-228600">
                <a:tabLst>
                  <a:tab pos="4000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000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000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000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000500" algn="l"/>
                </a:tabLst>
                <a:defRPr>
                  <a:solidFill>
                    <a:schemeClr val="tx1"/>
                  </a:solidFill>
                  <a:latin typeface="Arial" panose="020B0604020202020204" pitchFamily="34" charset="0"/>
                </a:defRPr>
              </a:lvl9pPr>
            </a:lstStyle>
            <a:p>
              <a:r>
                <a:rPr lang="en-US" altLang="en-US"/>
                <a:t>Given</a:t>
              </a:r>
            </a:p>
          </p:txBody>
        </p:sp>
        <p:grpSp>
          <p:nvGrpSpPr>
            <p:cNvPr id="214" name="Group 168"/>
            <p:cNvGrpSpPr>
              <a:grpSpLocks/>
            </p:cNvGrpSpPr>
            <p:nvPr/>
          </p:nvGrpSpPr>
          <p:grpSpPr bwMode="auto">
            <a:xfrm>
              <a:off x="521" y="2181"/>
              <a:ext cx="2471" cy="539"/>
              <a:chOff x="521" y="2181"/>
              <a:chExt cx="2471" cy="539"/>
            </a:xfrm>
          </p:grpSpPr>
          <p:sp>
            <p:nvSpPr>
              <p:cNvPr id="215" name="Text Box 169"/>
              <p:cNvSpPr txBox="1">
                <a:spLocks noChangeArrowheads="1"/>
              </p:cNvSpPr>
              <p:nvPr/>
            </p:nvSpPr>
            <p:spPr bwMode="auto">
              <a:xfrm>
                <a:off x="521" y="2181"/>
                <a:ext cx="24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35000" algn="l"/>
                    <a:tab pos="2057400" algn="l"/>
                    <a:tab pos="2857500" algn="l"/>
                    <a:tab pos="3314700" algn="l"/>
                    <a:tab pos="4114800" algn="l"/>
                  </a:tabLst>
                  <a:defRPr>
                    <a:solidFill>
                      <a:schemeClr val="tx1"/>
                    </a:solidFill>
                    <a:latin typeface="Arial" panose="020B0604020202020204" pitchFamily="34" charset="0"/>
                  </a:defRPr>
                </a:lvl1pPr>
                <a:lvl2pPr marL="742950" indent="-285750">
                  <a:tabLst>
                    <a:tab pos="635000" algn="l"/>
                    <a:tab pos="2057400" algn="l"/>
                    <a:tab pos="2857500" algn="l"/>
                    <a:tab pos="3314700" algn="l"/>
                    <a:tab pos="4114800" algn="l"/>
                  </a:tabLst>
                  <a:defRPr>
                    <a:solidFill>
                      <a:schemeClr val="tx1"/>
                    </a:solidFill>
                    <a:latin typeface="Arial" panose="020B0604020202020204" pitchFamily="34" charset="0"/>
                  </a:defRPr>
                </a:lvl2pPr>
                <a:lvl3pPr marL="1143000" indent="-228600">
                  <a:tabLst>
                    <a:tab pos="635000" algn="l"/>
                    <a:tab pos="2057400" algn="l"/>
                    <a:tab pos="2857500" algn="l"/>
                    <a:tab pos="3314700" algn="l"/>
                    <a:tab pos="4114800" algn="l"/>
                  </a:tabLst>
                  <a:defRPr>
                    <a:solidFill>
                      <a:schemeClr val="tx1"/>
                    </a:solidFill>
                    <a:latin typeface="Arial" panose="020B0604020202020204" pitchFamily="34" charset="0"/>
                  </a:defRPr>
                </a:lvl3pPr>
                <a:lvl4pPr marL="1600200" indent="-228600">
                  <a:tabLst>
                    <a:tab pos="635000" algn="l"/>
                    <a:tab pos="2057400" algn="l"/>
                    <a:tab pos="2857500" algn="l"/>
                    <a:tab pos="3314700" algn="l"/>
                    <a:tab pos="4114800" algn="l"/>
                  </a:tabLst>
                  <a:defRPr>
                    <a:solidFill>
                      <a:schemeClr val="tx1"/>
                    </a:solidFill>
                    <a:latin typeface="Arial" panose="020B0604020202020204" pitchFamily="34" charset="0"/>
                  </a:defRPr>
                </a:lvl4pPr>
                <a:lvl5pPr marL="2057400" indent="-228600">
                  <a:tabLst>
                    <a:tab pos="635000" algn="l"/>
                    <a:tab pos="2057400" algn="l"/>
                    <a:tab pos="2857500" algn="l"/>
                    <a:tab pos="3314700" algn="l"/>
                    <a:tab pos="4114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35000" algn="l"/>
                    <a:tab pos="2057400" algn="l"/>
                    <a:tab pos="2857500" algn="l"/>
                    <a:tab pos="3314700" algn="l"/>
                    <a:tab pos="4114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35000" algn="l"/>
                    <a:tab pos="2057400" algn="l"/>
                    <a:tab pos="2857500" algn="l"/>
                    <a:tab pos="3314700" algn="l"/>
                    <a:tab pos="4114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35000" algn="l"/>
                    <a:tab pos="2057400" algn="l"/>
                    <a:tab pos="2857500" algn="l"/>
                    <a:tab pos="3314700" algn="l"/>
                    <a:tab pos="4114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35000" algn="l"/>
                    <a:tab pos="2057400" algn="l"/>
                    <a:tab pos="2857500" algn="l"/>
                    <a:tab pos="3314700" algn="l"/>
                    <a:tab pos="4114800" algn="l"/>
                  </a:tabLst>
                  <a:defRPr>
                    <a:solidFill>
                      <a:schemeClr val="tx1"/>
                    </a:solidFill>
                    <a:latin typeface="Arial" panose="020B0604020202020204" pitchFamily="34" charset="0"/>
                  </a:defRPr>
                </a:lvl9pPr>
              </a:lstStyle>
              <a:p>
                <a:r>
                  <a:rPr lang="en-US" altLang="en-US" i="1"/>
                  <a:t>m	</a:t>
                </a:r>
                <a:r>
                  <a:rPr lang="en-US" altLang="en-US"/>
                  <a:t>3 = 40°,	1	</a:t>
                </a:r>
                <a:r>
                  <a:rPr lang="en-US" altLang="en-US">
                    <a:sym typeface="Symbol" panose="05050102010706020507" pitchFamily="18" charset="2"/>
                  </a:rPr>
                  <a:t>2,</a:t>
                </a:r>
              </a:p>
            </p:txBody>
          </p:sp>
          <p:sp>
            <p:nvSpPr>
              <p:cNvPr id="216" name="Freeform 170"/>
              <p:cNvSpPr>
                <a:spLocks/>
              </p:cNvSpPr>
              <p:nvPr/>
            </p:nvSpPr>
            <p:spPr bwMode="auto">
              <a:xfrm>
                <a:off x="769" y="2257"/>
                <a:ext cx="130" cy="120"/>
              </a:xfrm>
              <a:custGeom>
                <a:avLst/>
                <a:gdLst>
                  <a:gd name="T0" fmla="*/ 176 w 96"/>
                  <a:gd name="T1" fmla="*/ 0 h 96"/>
                  <a:gd name="T2" fmla="*/ 0 w 96"/>
                  <a:gd name="T3" fmla="*/ 150 h 96"/>
                  <a:gd name="T4" fmla="*/ 176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7" name="Freeform 171"/>
              <p:cNvSpPr>
                <a:spLocks/>
              </p:cNvSpPr>
              <p:nvPr/>
            </p:nvSpPr>
            <p:spPr bwMode="auto">
              <a:xfrm>
                <a:off x="1674" y="2262"/>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8" name="Picture 172" descr="equal symbol gif                                               00000037Emily's Mac                    B38A4C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 y="2263"/>
                <a:ext cx="1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173"/>
              <p:cNvSpPr>
                <a:spLocks/>
              </p:cNvSpPr>
              <p:nvPr/>
            </p:nvSpPr>
            <p:spPr bwMode="auto">
              <a:xfrm>
                <a:off x="2210" y="2254"/>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0" name="Freeform 174"/>
              <p:cNvSpPr>
                <a:spLocks/>
              </p:cNvSpPr>
              <p:nvPr/>
            </p:nvSpPr>
            <p:spPr bwMode="auto">
              <a:xfrm>
                <a:off x="570" y="2510"/>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21" name="Picture 175" descr="equal symbol gif                                               00000037Emily's Mac                    B38A4C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 y="2519"/>
                <a:ext cx="1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176"/>
              <p:cNvSpPr>
                <a:spLocks/>
              </p:cNvSpPr>
              <p:nvPr/>
            </p:nvSpPr>
            <p:spPr bwMode="auto">
              <a:xfrm>
                <a:off x="1090" y="2502"/>
                <a:ext cx="125" cy="120"/>
              </a:xfrm>
              <a:custGeom>
                <a:avLst/>
                <a:gdLst>
                  <a:gd name="T0" fmla="*/ 163 w 96"/>
                  <a:gd name="T1" fmla="*/ 0 h 96"/>
                  <a:gd name="T2" fmla="*/ 0 w 96"/>
                  <a:gd name="T3" fmla="*/ 150 h 96"/>
                  <a:gd name="T4" fmla="*/ 163 w 96"/>
                  <a:gd name="T5" fmla="*/ 150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96" y="0"/>
                    </a:moveTo>
                    <a:lnTo>
                      <a:pt x="0" y="96"/>
                    </a:lnTo>
                    <a:lnTo>
                      <a:pt x="96" y="9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3" name="Text Box 177"/>
              <p:cNvSpPr txBox="1">
                <a:spLocks noChangeArrowheads="1"/>
              </p:cNvSpPr>
              <p:nvPr/>
            </p:nvSpPr>
            <p:spPr bwMode="auto">
              <a:xfrm>
                <a:off x="696" y="2432"/>
                <a:ext cx="7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00100" algn="l"/>
                  </a:tabLst>
                  <a:defRPr>
                    <a:solidFill>
                      <a:schemeClr val="tx1"/>
                    </a:solidFill>
                    <a:latin typeface="Arial" panose="020B0604020202020204" pitchFamily="34" charset="0"/>
                  </a:defRPr>
                </a:lvl1pPr>
                <a:lvl2pPr marL="742950" indent="-285750">
                  <a:tabLst>
                    <a:tab pos="800100" algn="l"/>
                  </a:tabLst>
                  <a:defRPr>
                    <a:solidFill>
                      <a:schemeClr val="tx1"/>
                    </a:solidFill>
                    <a:latin typeface="Arial" panose="020B0604020202020204" pitchFamily="34" charset="0"/>
                  </a:defRPr>
                </a:lvl2pPr>
                <a:lvl3pPr marL="1143000" indent="-228600">
                  <a:tabLst>
                    <a:tab pos="800100" algn="l"/>
                  </a:tabLst>
                  <a:defRPr>
                    <a:solidFill>
                      <a:schemeClr val="tx1"/>
                    </a:solidFill>
                    <a:latin typeface="Arial" panose="020B0604020202020204" pitchFamily="34" charset="0"/>
                  </a:defRPr>
                </a:lvl3pPr>
                <a:lvl4pPr marL="1600200" indent="-228600">
                  <a:tabLst>
                    <a:tab pos="800100" algn="l"/>
                  </a:tabLst>
                  <a:defRPr>
                    <a:solidFill>
                      <a:schemeClr val="tx1"/>
                    </a:solidFill>
                    <a:latin typeface="Arial" panose="020B0604020202020204" pitchFamily="34" charset="0"/>
                  </a:defRPr>
                </a:lvl4pPr>
                <a:lvl5pPr marL="2057400" indent="-228600">
                  <a:tabLst>
                    <a:tab pos="8001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001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001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001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00100" algn="l"/>
                  </a:tabLst>
                  <a:defRPr>
                    <a:solidFill>
                      <a:schemeClr val="tx1"/>
                    </a:solidFill>
                    <a:latin typeface="Arial" panose="020B0604020202020204" pitchFamily="34" charset="0"/>
                  </a:defRPr>
                </a:lvl9pPr>
              </a:lstStyle>
              <a:p>
                <a:r>
                  <a:rPr lang="en-US" altLang="en-US">
                    <a:sym typeface="Symbol" panose="05050102010706020507" pitchFamily="18" charset="2"/>
                  </a:rPr>
                  <a:t>2	3</a:t>
                </a:r>
                <a:endParaRPr lang="en-US" altLang="en-US"/>
              </a:p>
            </p:txBody>
          </p:sp>
        </p:grpSp>
      </p:grpSp>
    </p:spTree>
    <p:extLst>
      <p:ext uri="{BB962C8B-B14F-4D97-AF65-F5344CB8AC3E}">
        <p14:creationId xmlns:p14="http://schemas.microsoft.com/office/powerpoint/2010/main" val="29734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wipe(left)">
                                      <p:cBhvr>
                                        <p:cTn id="7" dur="500"/>
                                        <p:tgtEl>
                                          <p:spTgt spid="1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dissolve">
                                      <p:cBhvr>
                                        <p:cTn id="11" dur="500"/>
                                        <p:tgtEl>
                                          <p:spTgt spid="202"/>
                                        </p:tgtEl>
                                      </p:cBhvr>
                                    </p:animEffect>
                                  </p:childTnLst>
                                </p:cTn>
                              </p:par>
                            </p:childTnLst>
                          </p:cTn>
                        </p:par>
                        <p:par>
                          <p:cTn id="12" fill="hold">
                            <p:stCondLst>
                              <p:cond delay="1000"/>
                            </p:stCondLst>
                            <p:childTnLst>
                              <p:par>
                                <p:cTn id="13" presetID="22" presetClass="entr" presetSubtype="8" fill="hold" nodeType="afterEffect">
                                  <p:stCondLst>
                                    <p:cond delay="100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1"/>
                                        </p:tgtEl>
                                        <p:attrNameLst>
                                          <p:attrName>style.visibility</p:attrName>
                                        </p:attrNameLst>
                                      </p:cBhvr>
                                      <p:to>
                                        <p:strVal val="visible"/>
                                      </p:to>
                                    </p:set>
                                    <p:animEffect transition="in" filter="dissolve">
                                      <p:cBhvr>
                                        <p:cTn id="20" dur="500"/>
                                        <p:tgtEl>
                                          <p:spTgt spid="161"/>
                                        </p:tgtEl>
                                      </p:cBhvr>
                                    </p:animEffect>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slide(fromLeft)">
                                      <p:cBhvr>
                                        <p:cTn id="24" dur="500"/>
                                        <p:tgtEl>
                                          <p:spTgt spid="19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2"/>
                                        </p:tgtEl>
                                        <p:attrNameLst>
                                          <p:attrName>style.visibility</p:attrName>
                                        </p:attrNameLst>
                                      </p:cBhvr>
                                      <p:to>
                                        <p:strVal val="visible"/>
                                      </p:to>
                                    </p:set>
                                    <p:animEffect transition="in" filter="wipe(left)">
                                      <p:cBhvr>
                                        <p:cTn id="28" dur="500"/>
                                        <p:tgtEl>
                                          <p:spTgt spid="2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8"/>
                                        </p:tgtEl>
                                        <p:attrNameLst>
                                          <p:attrName>style.visibility</p:attrName>
                                        </p:attrNameLst>
                                      </p:cBhvr>
                                      <p:to>
                                        <p:strVal val="visible"/>
                                      </p:to>
                                    </p:set>
                                    <p:animEffect transition="in" filter="dissolve">
                                      <p:cBhvr>
                                        <p:cTn id="33" dur="500"/>
                                        <p:tgtEl>
                                          <p:spTgt spid="198"/>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03"/>
                                        </p:tgtEl>
                                        <p:attrNameLst>
                                          <p:attrName>style.visibility</p:attrName>
                                        </p:attrNameLst>
                                      </p:cBhvr>
                                      <p:to>
                                        <p:strVal val="visible"/>
                                      </p:to>
                                    </p:set>
                                    <p:animEffect transition="in" filter="dissolve">
                                      <p:cBhvr>
                                        <p:cTn id="37" dur="500"/>
                                        <p:tgtEl>
                                          <p:spTgt spid="20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dissolve">
                                      <p:cBhvr>
                                        <p:cTn id="42" dur="500"/>
                                        <p:tgtEl>
                                          <p:spTgt spid="156"/>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204"/>
                                        </p:tgtEl>
                                        <p:attrNameLst>
                                          <p:attrName>style.visibility</p:attrName>
                                        </p:attrNameLst>
                                      </p:cBhvr>
                                      <p:to>
                                        <p:strVal val="visible"/>
                                      </p:to>
                                    </p:set>
                                    <p:animEffect transition="in" filter="dissolve">
                                      <p:cBhvr>
                                        <p:cTn id="46" dur="500"/>
                                        <p:tgtEl>
                                          <p:spTgt spid="204"/>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dissolve">
                                      <p:cBhvr>
                                        <p:cTn id="50" dur="500"/>
                                        <p:tgtEl>
                                          <p:spTgt spid="158"/>
                                        </p:tgtEl>
                                      </p:cBhvr>
                                    </p:animEffect>
                                  </p:childTnLst>
                                </p:cTn>
                              </p:par>
                            </p:childTnLst>
                          </p:cTn>
                        </p:par>
                        <p:par>
                          <p:cTn id="51" fill="hold">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205"/>
                                        </p:tgtEl>
                                        <p:attrNameLst>
                                          <p:attrName>style.visibility</p:attrName>
                                        </p:attrNameLst>
                                      </p:cBhvr>
                                      <p:to>
                                        <p:strVal val="visible"/>
                                      </p:to>
                                    </p:set>
                                    <p:animEffect transition="in" filter="dissolve">
                                      <p:cBhvr>
                                        <p:cTn id="54" dur="500"/>
                                        <p:tgtEl>
                                          <p:spTgt spid="20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57"/>
                                        </p:tgtEl>
                                        <p:attrNameLst>
                                          <p:attrName>style.visibility</p:attrName>
                                        </p:attrNameLst>
                                      </p:cBhvr>
                                      <p:to>
                                        <p:strVal val="visible"/>
                                      </p:to>
                                    </p:set>
                                    <p:animEffect transition="in" filter="dissolve">
                                      <p:cBhvr>
                                        <p:cTn id="59" dur="500"/>
                                        <p:tgtEl>
                                          <p:spTgt spid="157"/>
                                        </p:tgtEl>
                                      </p:cBhvr>
                                    </p:animEffect>
                                  </p:childTnLst>
                                </p:cTn>
                              </p:par>
                            </p:childTnLst>
                          </p:cTn>
                        </p:par>
                        <p:par>
                          <p:cTn id="60" fill="hold">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dissolve">
                                      <p:cBhvr>
                                        <p:cTn id="63" dur="500"/>
                                        <p:tgtEl>
                                          <p:spTgt spid="15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06"/>
                                        </p:tgtEl>
                                        <p:attrNameLst>
                                          <p:attrName>style.visibility</p:attrName>
                                        </p:attrNameLst>
                                      </p:cBhvr>
                                      <p:to>
                                        <p:strVal val="visible"/>
                                      </p:to>
                                    </p:set>
                                    <p:animEffect transition="in" filter="dissolve">
                                      <p:cBhvr>
                                        <p:cTn id="68" dur="500"/>
                                        <p:tgtEl>
                                          <p:spTgt spid="206"/>
                                        </p:tgtEl>
                                      </p:cBhvr>
                                    </p:animEffect>
                                  </p:childTnLst>
                                </p:cTn>
                              </p:par>
                            </p:childTnLst>
                          </p:cTn>
                        </p:par>
                        <p:par>
                          <p:cTn id="69" fill="hold">
                            <p:stCondLst>
                              <p:cond delay="500"/>
                            </p:stCondLst>
                            <p:childTnLst>
                              <p:par>
                                <p:cTn id="70" presetID="12" presetClass="entr" presetSubtype="8" fill="hold" nodeType="after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slide(fromLeft)">
                                      <p:cBhvr>
                                        <p:cTn id="72" dur="500"/>
                                        <p:tgtEl>
                                          <p:spTgt spid="166"/>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207"/>
                                        </p:tgtEl>
                                        <p:attrNameLst>
                                          <p:attrName>style.visibility</p:attrName>
                                        </p:attrNameLst>
                                      </p:cBhvr>
                                      <p:to>
                                        <p:strVal val="visible"/>
                                      </p:to>
                                    </p:set>
                                    <p:animEffect transition="in" filter="wipe(left)">
                                      <p:cBhvr>
                                        <p:cTn id="76" dur="500"/>
                                        <p:tgtEl>
                                          <p:spTgt spid="207"/>
                                        </p:tgtEl>
                                      </p:cBhvr>
                                    </p:animEffect>
                                  </p:childTnLst>
                                </p:cTn>
                              </p:par>
                            </p:childTnLst>
                          </p:cTn>
                        </p:par>
                        <p:par>
                          <p:cTn id="77" fill="hold">
                            <p:stCondLst>
                              <p:cond delay="1500"/>
                            </p:stCondLst>
                            <p:childTnLst>
                              <p:par>
                                <p:cTn id="78" presetID="9" presetClass="entr" presetSubtype="0"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dissolve">
                                      <p:cBhvr>
                                        <p:cTn id="80" dur="500"/>
                                        <p:tgtEl>
                                          <p:spTgt spid="155"/>
                                        </p:tgtEl>
                                      </p:cBhvr>
                                    </p:animEffect>
                                  </p:childTnLst>
                                  <p:subTnLst>
                                    <p:set>
                                      <p:cBhvr override="childStyle">
                                        <p:cTn dur="1" fill="hold" display="0" masterRel="nextClick" afterEffect="1"/>
                                        <p:tgtEl>
                                          <p:spTgt spid="155"/>
                                        </p:tgtEl>
                                        <p:attrNameLst>
                                          <p:attrName>style.visibility</p:attrName>
                                        </p:attrNameLst>
                                      </p:cBhvr>
                                      <p:to>
                                        <p:strVal val="hidden"/>
                                      </p:to>
                                    </p:set>
                                  </p:subTnLst>
                                </p:cTn>
                              </p:par>
                            </p:childTnLst>
                          </p:cTn>
                        </p:par>
                        <p:par>
                          <p:cTn id="81" fill="hold">
                            <p:stCondLst>
                              <p:cond delay="2000"/>
                            </p:stCondLst>
                            <p:childTnLst>
                              <p:par>
                                <p:cTn id="82" presetID="9" presetClass="entr" presetSubtype="0" fill="hold" grpId="0" nodeType="afterEffect">
                                  <p:stCondLst>
                                    <p:cond delay="0"/>
                                  </p:stCondLst>
                                  <p:childTnLst>
                                    <p:set>
                                      <p:cBhvr>
                                        <p:cTn id="83" dur="1" fill="hold">
                                          <p:stCondLst>
                                            <p:cond delay="0"/>
                                          </p:stCondLst>
                                        </p:cTn>
                                        <p:tgtEl>
                                          <p:spTgt spid="154"/>
                                        </p:tgtEl>
                                        <p:attrNameLst>
                                          <p:attrName>style.visibility</p:attrName>
                                        </p:attrNameLst>
                                      </p:cBhvr>
                                      <p:to>
                                        <p:strVal val="visible"/>
                                      </p:to>
                                    </p:set>
                                    <p:animEffect transition="in" filter="dissolve">
                                      <p:cBhvr>
                                        <p:cTn id="84" dur="500"/>
                                        <p:tgtEl>
                                          <p:spTgt spid="154"/>
                                        </p:tgtEl>
                                      </p:cBhvr>
                                    </p:animEffect>
                                  </p:childTnLst>
                                  <p:subTnLst>
                                    <p:set>
                                      <p:cBhvr override="childStyle">
                                        <p:cTn dur="1" fill="hold" display="0" masterRel="nextClick" afterEffect="1"/>
                                        <p:tgtEl>
                                          <p:spTgt spid="154"/>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2" presetClass="entr" presetSubtype="8" fill="hold" nodeType="click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slide(fromLeft)">
                                      <p:cBhvr>
                                        <p:cTn id="89" dur="500"/>
                                        <p:tgtEl>
                                          <p:spTgt spid="169"/>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75"/>
                                        </p:tgtEl>
                                        <p:attrNameLst>
                                          <p:attrName>style.visibility</p:attrName>
                                        </p:attrNameLst>
                                      </p:cBhvr>
                                      <p:to>
                                        <p:strVal val="visible"/>
                                      </p:to>
                                    </p:set>
                                    <p:animEffect transition="in" filter="wipe(left)">
                                      <p:cBhvr>
                                        <p:cTn id="93" dur="500"/>
                                        <p:tgtEl>
                                          <p:spTgt spid="175"/>
                                        </p:tgtEl>
                                      </p:cBhvr>
                                    </p:animEffect>
                                  </p:childTnLst>
                                </p:cTn>
                              </p:par>
                            </p:childTnLst>
                          </p:cTn>
                        </p:par>
                        <p:par>
                          <p:cTn id="94" fill="hold">
                            <p:stCondLst>
                              <p:cond delay="1000"/>
                            </p:stCondLst>
                            <p:childTnLst>
                              <p:par>
                                <p:cTn id="95" presetID="9" presetClass="entr" presetSubtype="0" fill="hold" grpId="0" nodeType="afterEffect">
                                  <p:stCondLst>
                                    <p:cond delay="0"/>
                                  </p:stCondLst>
                                  <p:childTnLst>
                                    <p:set>
                                      <p:cBhvr>
                                        <p:cTn id="96" dur="1" fill="hold">
                                          <p:stCondLst>
                                            <p:cond delay="0"/>
                                          </p:stCondLst>
                                        </p:cTn>
                                        <p:tgtEl>
                                          <p:spTgt spid="153"/>
                                        </p:tgtEl>
                                        <p:attrNameLst>
                                          <p:attrName>style.visibility</p:attrName>
                                        </p:attrNameLst>
                                      </p:cBhvr>
                                      <p:to>
                                        <p:strVal val="visible"/>
                                      </p:to>
                                    </p:set>
                                    <p:animEffect transition="in" filter="dissolve">
                                      <p:cBhvr>
                                        <p:cTn id="97" dur="500"/>
                                        <p:tgtEl>
                                          <p:spTgt spid="153"/>
                                        </p:tgtEl>
                                      </p:cBhvr>
                                    </p:animEffect>
                                  </p:childTnLst>
                                  <p:subTnLst>
                                    <p:set>
                                      <p:cBhvr override="childStyle">
                                        <p:cTn dur="1" fill="hold" display="0" masterRel="nextClick" afterEffect="1"/>
                                        <p:tgtEl>
                                          <p:spTgt spid="153"/>
                                        </p:tgtEl>
                                        <p:attrNameLst>
                                          <p:attrName>style.visibility</p:attrName>
                                        </p:attrNameLst>
                                      </p:cBhvr>
                                      <p:to>
                                        <p:strVal val="hidden"/>
                                      </p:to>
                                    </p:set>
                                  </p:subTnLst>
                                </p:cTn>
                              </p:par>
                            </p:childTnLst>
                          </p:cTn>
                        </p:par>
                        <p:par>
                          <p:cTn id="98" fill="hold">
                            <p:stCondLst>
                              <p:cond delay="1500"/>
                            </p:stCondLst>
                            <p:childTnLst>
                              <p:par>
                                <p:cTn id="99" presetID="9" presetClass="entr" presetSubtype="0" fill="hold" grpId="0" nodeType="afterEffect">
                                  <p:stCondLst>
                                    <p:cond delay="0"/>
                                  </p:stCondLst>
                                  <p:childTnLst>
                                    <p:set>
                                      <p:cBhvr>
                                        <p:cTn id="100" dur="1" fill="hold">
                                          <p:stCondLst>
                                            <p:cond delay="0"/>
                                          </p:stCondLst>
                                        </p:cTn>
                                        <p:tgtEl>
                                          <p:spTgt spid="152"/>
                                        </p:tgtEl>
                                        <p:attrNameLst>
                                          <p:attrName>style.visibility</p:attrName>
                                        </p:attrNameLst>
                                      </p:cBhvr>
                                      <p:to>
                                        <p:strVal val="visible"/>
                                      </p:to>
                                    </p:set>
                                    <p:animEffect transition="in" filter="dissolve">
                                      <p:cBhvr>
                                        <p:cTn id="101" dur="500"/>
                                        <p:tgtEl>
                                          <p:spTgt spid="152"/>
                                        </p:tgtEl>
                                      </p:cBhvr>
                                    </p:animEffect>
                                  </p:childTnLst>
                                  <p:subTnLst>
                                    <p:set>
                                      <p:cBhvr override="childStyle">
                                        <p:cTn dur="1" fill="hold" display="0" masterRel="nextClick" afterEffect="1"/>
                                        <p:tgtEl>
                                          <p:spTgt spid="152"/>
                                        </p:tgtEl>
                                        <p:attrNameLst>
                                          <p:attrName>style.visibility</p:attrName>
                                        </p:attrNameLst>
                                      </p:cBhvr>
                                      <p:to>
                                        <p:strVal val="hidden"/>
                                      </p:to>
                                    </p:set>
                                  </p:subTnLst>
                                </p:cTn>
                              </p:par>
                            </p:childTnLst>
                          </p:cTn>
                        </p:par>
                      </p:childTnLst>
                    </p:cTn>
                  </p:par>
                  <p:par>
                    <p:cTn id="102" fill="hold">
                      <p:stCondLst>
                        <p:cond delay="indefinite"/>
                      </p:stCondLst>
                      <p:childTnLst>
                        <p:par>
                          <p:cTn id="103" fill="hold">
                            <p:stCondLst>
                              <p:cond delay="0"/>
                            </p:stCondLst>
                            <p:childTnLst>
                              <p:par>
                                <p:cTn id="104" presetID="12" presetClass="entr" presetSubtype="8" fill="hold" nodeType="clickEffect">
                                  <p:stCondLst>
                                    <p:cond delay="0"/>
                                  </p:stCondLst>
                                  <p:childTnLst>
                                    <p:set>
                                      <p:cBhvr>
                                        <p:cTn id="105" dur="1" fill="hold">
                                          <p:stCondLst>
                                            <p:cond delay="0"/>
                                          </p:stCondLst>
                                        </p:cTn>
                                        <p:tgtEl>
                                          <p:spTgt spid="172"/>
                                        </p:tgtEl>
                                        <p:attrNameLst>
                                          <p:attrName>style.visibility</p:attrName>
                                        </p:attrNameLst>
                                      </p:cBhvr>
                                      <p:to>
                                        <p:strVal val="visible"/>
                                      </p:to>
                                    </p:set>
                                    <p:animEffect transition="in" filter="slide(fromLeft)">
                                      <p:cBhvr>
                                        <p:cTn id="106" dur="500"/>
                                        <p:tgtEl>
                                          <p:spTgt spid="172"/>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1000"/>
                            </p:stCondLst>
                            <p:childTnLst>
                              <p:par>
                                <p:cTn id="112" presetID="9" presetClass="entr" presetSubtype="0" fill="hold" grpId="0" nodeType="afterEffect">
                                  <p:stCondLst>
                                    <p:cond delay="0"/>
                                  </p:stCondLst>
                                  <p:childTnLst>
                                    <p:set>
                                      <p:cBhvr>
                                        <p:cTn id="113" dur="1" fill="hold">
                                          <p:stCondLst>
                                            <p:cond delay="0"/>
                                          </p:stCondLst>
                                        </p:cTn>
                                        <p:tgtEl>
                                          <p:spTgt spid="151"/>
                                        </p:tgtEl>
                                        <p:attrNameLst>
                                          <p:attrName>style.visibility</p:attrName>
                                        </p:attrNameLst>
                                      </p:cBhvr>
                                      <p:to>
                                        <p:strVal val="visible"/>
                                      </p:to>
                                    </p:set>
                                    <p:animEffect transition="in" filter="dissolve">
                                      <p:cBhvr>
                                        <p:cTn id="114" dur="500"/>
                                        <p:tgtEl>
                                          <p:spTgt spid="151"/>
                                        </p:tgtEl>
                                      </p:cBhvr>
                                    </p:animEffect>
                                  </p:childTnLst>
                                </p:cTn>
                              </p:par>
                            </p:childTnLst>
                          </p:cTn>
                        </p:par>
                        <p:par>
                          <p:cTn id="115" fill="hold">
                            <p:stCondLst>
                              <p:cond delay="1500"/>
                            </p:stCondLst>
                            <p:childTnLst>
                              <p:par>
                                <p:cTn id="116" presetID="9" presetClass="entr" presetSubtype="0" fill="hold" grpId="0"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dissolve">
                                      <p:cBhvr>
                                        <p:cTn id="118"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autoUpdateAnimBg="0"/>
      <p:bldP spid="152" grpId="0" animBg="1"/>
      <p:bldP spid="153" grpId="0" animBg="1" autoUpdateAnimBg="0"/>
      <p:bldP spid="154" grpId="0" animBg="1"/>
      <p:bldP spid="155" grpId="0" animBg="1" autoUpdateAnimBg="0"/>
      <p:bldP spid="156" grpId="0" animBg="1" autoUpdateAnimBg="0"/>
      <p:bldP spid="157" grpId="0" animBg="1"/>
      <p:bldP spid="158" grpId="0" animBg="1"/>
      <p:bldP spid="159" grpId="0" animBg="1"/>
      <p:bldP spid="198" grpId="0" animBg="1"/>
      <p:bldP spid="203" grpId="0" animBg="1"/>
      <p:bldP spid="204" grpId="0" animBg="1"/>
      <p:bldP spid="205" grpId="0" animBg="1"/>
      <p:bldP spid="2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 BREAK #2</a:t>
            </a:r>
            <a:endParaRPr lang="en-US" b="1" dirty="0"/>
          </a:p>
        </p:txBody>
      </p:sp>
      <p:pic>
        <p:nvPicPr>
          <p:cNvPr id="3" name="Picture 2" descr="http://www.leeabbamonte.com/wp-content/uploads/2007/12/cellphon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600" y="1868012"/>
            <a:ext cx="4492625" cy="4842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nterestingengineering.com/wp-content/uploads/2014/02/1024px-Gray728.svg_.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99" y="1690688"/>
            <a:ext cx="6883401" cy="49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90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3775"/>
          </a:xfrm>
        </p:spPr>
        <p:txBody>
          <a:bodyPr/>
          <a:lstStyle/>
          <a:p>
            <a:r>
              <a:rPr lang="en-US" b="1" dirty="0" smtClean="0"/>
              <a:t>Homework</a:t>
            </a:r>
            <a:endParaRPr lang="en-US" b="1" dirty="0"/>
          </a:p>
        </p:txBody>
      </p:sp>
      <p:sp>
        <p:nvSpPr>
          <p:cNvPr id="3" name="Content Placeholder 2"/>
          <p:cNvSpPr>
            <a:spLocks noGrp="1"/>
          </p:cNvSpPr>
          <p:nvPr>
            <p:ph idx="1"/>
          </p:nvPr>
        </p:nvSpPr>
        <p:spPr>
          <a:xfrm>
            <a:off x="660400" y="1460500"/>
            <a:ext cx="10693400" cy="4716463"/>
          </a:xfrm>
        </p:spPr>
        <p:txBody>
          <a:bodyPr>
            <a:normAutofit lnSpcReduction="10000"/>
          </a:bodyPr>
          <a:lstStyle/>
          <a:p>
            <a:r>
              <a:rPr lang="en-US" dirty="0" smtClean="0"/>
              <a:t>#5 Isosceles Triangle Theorem (whatever you didn’t finish)</a:t>
            </a:r>
          </a:p>
          <a:p>
            <a:endParaRPr lang="en-US" dirty="0" smtClean="0"/>
          </a:p>
          <a:p>
            <a:r>
              <a:rPr lang="en-US" b="1" dirty="0" smtClean="0"/>
              <a:t>NOTES SUMMARY: </a:t>
            </a:r>
            <a:r>
              <a:rPr lang="en-US" dirty="0" smtClean="0"/>
              <a:t>On PAGE 38, summarize today’s lesson in your own words. </a:t>
            </a:r>
            <a:r>
              <a:rPr lang="en-US" i="1" u="sng" dirty="0" smtClean="0"/>
              <a:t>This is new for us!</a:t>
            </a:r>
            <a:r>
              <a:rPr lang="en-US" i="1" dirty="0" smtClean="0"/>
              <a:t> </a:t>
            </a:r>
            <a:r>
              <a:rPr lang="en-US" dirty="0" smtClean="0"/>
              <a:t>Last week, we made flashcards to help us with our understanding. Notes Summaries are another excellent study skill tool to help with retention and understanding of the material. Since writing proofs is new for everyone, it might be trickier to master. Homework tonight is to write </a:t>
            </a:r>
            <a:r>
              <a:rPr lang="en-US" b="1" u="sng" dirty="0" smtClean="0"/>
              <a:t>a ½ page summary in your own words, explaining the day’s lesson</a:t>
            </a:r>
            <a:r>
              <a:rPr lang="en-US" u="sng" dirty="0" smtClean="0"/>
              <a:t>.</a:t>
            </a:r>
            <a:r>
              <a:rPr lang="en-US" dirty="0" smtClean="0"/>
              <a:t> The goal of your notes summary is for any absent student to be able to read it and have a complete understanding of what he/she missed. </a:t>
            </a:r>
            <a:r>
              <a:rPr lang="en-US" b="1" dirty="0" smtClean="0"/>
              <a:t>Tomorrow, 1-3 of you will be randomly called on to read your notes summary.</a:t>
            </a:r>
            <a:endParaRPr lang="en-US" dirty="0"/>
          </a:p>
        </p:txBody>
      </p:sp>
    </p:spTree>
    <p:extLst>
      <p:ext uri="{BB962C8B-B14F-4D97-AF65-F5344CB8AC3E}">
        <p14:creationId xmlns:p14="http://schemas.microsoft.com/office/powerpoint/2010/main" val="3729843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3775"/>
          </a:xfrm>
        </p:spPr>
        <p:txBody>
          <a:bodyPr/>
          <a:lstStyle/>
          <a:p>
            <a:r>
              <a:rPr lang="en-US" b="1" dirty="0" smtClean="0"/>
              <a:t>Homework</a:t>
            </a:r>
            <a:endParaRPr lang="en-US" b="1" dirty="0"/>
          </a:p>
        </p:txBody>
      </p:sp>
      <p:sp>
        <p:nvSpPr>
          <p:cNvPr id="3" name="Content Placeholder 2"/>
          <p:cNvSpPr>
            <a:spLocks noGrp="1"/>
          </p:cNvSpPr>
          <p:nvPr>
            <p:ph idx="1"/>
          </p:nvPr>
        </p:nvSpPr>
        <p:spPr>
          <a:xfrm>
            <a:off x="660400" y="1460500"/>
            <a:ext cx="10693400" cy="4716463"/>
          </a:xfrm>
        </p:spPr>
        <p:txBody>
          <a:bodyPr>
            <a:normAutofit lnSpcReduction="10000"/>
          </a:bodyPr>
          <a:lstStyle/>
          <a:p>
            <a:r>
              <a:rPr lang="en-US" dirty="0" smtClean="0"/>
              <a:t>#5 Isosceles Triangle Theorem (whatever you didn’t finish)</a:t>
            </a:r>
          </a:p>
          <a:p>
            <a:endParaRPr lang="en-US" dirty="0" smtClean="0"/>
          </a:p>
          <a:p>
            <a:r>
              <a:rPr lang="en-US" b="1" dirty="0" smtClean="0"/>
              <a:t>NOTES SUMMARY: </a:t>
            </a:r>
            <a:r>
              <a:rPr lang="en-US" dirty="0" smtClean="0"/>
              <a:t>On PAGE 38, summarize today’s lesson in your own words. </a:t>
            </a:r>
            <a:r>
              <a:rPr lang="en-US" i="1" u="sng" dirty="0" smtClean="0"/>
              <a:t>This is new for us!</a:t>
            </a:r>
            <a:r>
              <a:rPr lang="en-US" i="1" dirty="0" smtClean="0"/>
              <a:t> </a:t>
            </a:r>
            <a:r>
              <a:rPr lang="en-US" dirty="0" smtClean="0"/>
              <a:t>Last week, we made flashcards to help us with our understanding. Notes Summaries are another excellent study skill tool to help with retention and understanding of the material. Since writing proofs is new for everyone, it might be trickier to master. Homework tonight is to write </a:t>
            </a:r>
            <a:r>
              <a:rPr lang="en-US" b="1" u="sng" dirty="0" smtClean="0"/>
              <a:t>a ½ page summary in your own words, explaining the day’s lesson</a:t>
            </a:r>
            <a:r>
              <a:rPr lang="en-US" u="sng" dirty="0" smtClean="0"/>
              <a:t>.</a:t>
            </a:r>
            <a:r>
              <a:rPr lang="en-US" dirty="0" smtClean="0"/>
              <a:t> The goal of your notes summary is for any absent student to be able to read it and have a complete understanding of what he/she missed. </a:t>
            </a:r>
            <a:r>
              <a:rPr lang="en-US" b="1" dirty="0" smtClean="0"/>
              <a:t>Tomorrow, 1-3 of you will be randomly called on to read your notes summary.</a:t>
            </a:r>
            <a:endParaRPr lang="en-US" dirty="0"/>
          </a:p>
        </p:txBody>
      </p:sp>
    </p:spTree>
    <p:extLst>
      <p:ext uri="{BB962C8B-B14F-4D97-AF65-F5344CB8AC3E}">
        <p14:creationId xmlns:p14="http://schemas.microsoft.com/office/powerpoint/2010/main" val="4163028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srcRect t="7829"/>
          <a:stretch/>
        </p:blipFill>
        <p:spPr bwMode="auto">
          <a:xfrm>
            <a:off x="5951855" y="1901826"/>
            <a:ext cx="6240145" cy="3977957"/>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27000" y="0"/>
            <a:ext cx="10515600" cy="1325563"/>
          </a:xfrm>
        </p:spPr>
        <p:txBody>
          <a:bodyPr>
            <a:normAutofit/>
          </a:bodyPr>
          <a:lstStyle/>
          <a:p>
            <a:r>
              <a:rPr lang="en-US" sz="5400" b="1" dirty="0" smtClean="0">
                <a:solidFill>
                  <a:srgbClr val="006600"/>
                </a:solidFill>
              </a:rPr>
              <a:t>Exit Ticket</a:t>
            </a:r>
            <a:endParaRPr lang="en-US" sz="5400" b="1" dirty="0">
              <a:solidFill>
                <a:srgbClr val="0066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7000" y="1160463"/>
                <a:ext cx="11772900" cy="4351338"/>
              </a:xfrm>
            </p:spPr>
            <p:txBody>
              <a:bodyPr>
                <a:normAutofit/>
              </a:bodyPr>
              <a:lstStyle/>
              <a:p>
                <a:pPr marL="0" indent="0">
                  <a:buNone/>
                </a:pPr>
                <a:r>
                  <a:rPr lang="en-US" sz="3400" u="sng" dirty="0" smtClean="0">
                    <a:solidFill>
                      <a:schemeClr val="accent6">
                        <a:lumMod val="50000"/>
                      </a:schemeClr>
                    </a:solidFill>
                    <a:sym typeface="Symbol" panose="05050102010706020507" pitchFamily="18" charset="2"/>
                  </a:rPr>
                  <a:t>Write a Two-Column Proof </a:t>
                </a:r>
                <a:r>
                  <a:rPr lang="en-US" sz="3400" i="1" u="sng" dirty="0" smtClean="0">
                    <a:solidFill>
                      <a:schemeClr val="accent6">
                        <a:lumMod val="50000"/>
                      </a:schemeClr>
                    </a:solidFill>
                    <a:sym typeface="Symbol" panose="05050102010706020507" pitchFamily="18" charset="2"/>
                  </a:rPr>
                  <a:t>(Hint: Refer to example 1 from pg. 36)</a:t>
                </a:r>
                <a:r>
                  <a:rPr lang="en-US" sz="3400" u="sng" dirty="0" smtClean="0">
                    <a:solidFill>
                      <a:schemeClr val="accent6">
                        <a:lumMod val="50000"/>
                      </a:schemeClr>
                    </a:solidFill>
                    <a:sym typeface="Symbol" panose="05050102010706020507" pitchFamily="18" charset="2"/>
                  </a:rPr>
                  <a:t>:</a:t>
                </a:r>
              </a:p>
              <a:p>
                <a:pPr marL="0" indent="0">
                  <a:buNone/>
                </a:pPr>
                <a:r>
                  <a:rPr lang="en-US" sz="3400" dirty="0" smtClean="0">
                    <a:solidFill>
                      <a:schemeClr val="accent6">
                        <a:lumMod val="50000"/>
                      </a:schemeClr>
                    </a:solidFill>
                    <a:sym typeface="Symbol" panose="05050102010706020507" pitchFamily="18" charset="2"/>
                  </a:rPr>
                  <a:t>GIVEN </a:t>
                </a:r>
                <a:r>
                  <a:rPr lang="en-US" sz="3400" dirty="0" smtClean="0">
                    <a:solidFill>
                      <a:schemeClr val="accent6">
                        <a:lumMod val="50000"/>
                      </a:schemeClr>
                    </a:solidFill>
                    <a:sym typeface="Wingdings" panose="05000000000000000000" pitchFamily="2" charset="2"/>
                  </a:rPr>
                  <a:t> </a:t>
                </a:r>
                <a:r>
                  <a:rPr lang="en-US" sz="3400" dirty="0" smtClean="0">
                    <a:solidFill>
                      <a:schemeClr val="accent6">
                        <a:lumMod val="50000"/>
                      </a:schemeClr>
                    </a:solidFill>
                  </a:rPr>
                  <a:t>If </a:t>
                </a:r>
                <a14:m>
                  <m:oMath xmlns:m="http://schemas.openxmlformats.org/officeDocument/2006/math">
                    <m:acc>
                      <m:accPr>
                        <m:chr m:val="̅"/>
                        <m:ctrlPr>
                          <a:rPr lang="en-US" sz="3400" i="1">
                            <a:solidFill>
                              <a:schemeClr val="accent6">
                                <a:lumMod val="50000"/>
                              </a:schemeClr>
                            </a:solidFill>
                            <a:latin typeface="Cambria Math" panose="02040503050406030204" pitchFamily="18" charset="0"/>
                          </a:rPr>
                        </m:ctrlPr>
                      </m:accPr>
                      <m:e>
                        <m:r>
                          <a:rPr lang="en-US" sz="3400" i="1">
                            <a:solidFill>
                              <a:schemeClr val="accent6">
                                <a:lumMod val="50000"/>
                              </a:schemeClr>
                            </a:solidFill>
                            <a:latin typeface="Cambria Math" panose="02040503050406030204" pitchFamily="18" charset="0"/>
                          </a:rPr>
                          <m:t>𝐷𝐸</m:t>
                        </m:r>
                      </m:e>
                    </m:acc>
                    <m:r>
                      <a:rPr lang="en-US" sz="3400" i="1">
                        <a:solidFill>
                          <a:schemeClr val="accent6">
                            <a:lumMod val="50000"/>
                          </a:schemeClr>
                        </a:solidFill>
                        <a:latin typeface="Cambria Math" panose="02040503050406030204" pitchFamily="18" charset="0"/>
                      </a:rPr>
                      <m:t>≅</m:t>
                    </m:r>
                    <m:acc>
                      <m:accPr>
                        <m:chr m:val="̅"/>
                        <m:ctrlPr>
                          <a:rPr lang="en-US" sz="3400" i="1">
                            <a:solidFill>
                              <a:schemeClr val="accent6">
                                <a:lumMod val="50000"/>
                              </a:schemeClr>
                            </a:solidFill>
                            <a:latin typeface="Cambria Math" panose="02040503050406030204" pitchFamily="18" charset="0"/>
                          </a:rPr>
                        </m:ctrlPr>
                      </m:accPr>
                      <m:e>
                        <m:r>
                          <a:rPr lang="en-US" sz="3400" i="1">
                            <a:solidFill>
                              <a:schemeClr val="accent6">
                                <a:lumMod val="50000"/>
                              </a:schemeClr>
                            </a:solidFill>
                            <a:latin typeface="Cambria Math" panose="02040503050406030204" pitchFamily="18" charset="0"/>
                          </a:rPr>
                          <m:t>𝐶𝐷</m:t>
                        </m:r>
                      </m:e>
                    </m:acc>
                  </m:oMath>
                </a14:m>
                <a:r>
                  <a:rPr lang="en-US" sz="3400" dirty="0">
                    <a:solidFill>
                      <a:schemeClr val="accent6">
                        <a:lumMod val="50000"/>
                      </a:schemeClr>
                    </a:solidFill>
                  </a:rPr>
                  <a:t>, </a:t>
                </a:r>
                <a14:m>
                  <m:oMath xmlns:m="http://schemas.openxmlformats.org/officeDocument/2006/math">
                    <m:acc>
                      <m:accPr>
                        <m:chr m:val="̅"/>
                        <m:ctrlPr>
                          <a:rPr lang="en-US" sz="3400" i="1">
                            <a:solidFill>
                              <a:schemeClr val="accent6">
                                <a:lumMod val="50000"/>
                              </a:schemeClr>
                            </a:solidFill>
                            <a:latin typeface="Cambria Math" panose="02040503050406030204" pitchFamily="18" charset="0"/>
                          </a:rPr>
                        </m:ctrlPr>
                      </m:accPr>
                      <m:e>
                        <m:r>
                          <a:rPr lang="en-US" sz="3400" i="1">
                            <a:solidFill>
                              <a:schemeClr val="accent6">
                                <a:lumMod val="50000"/>
                              </a:schemeClr>
                            </a:solidFill>
                            <a:latin typeface="Cambria Math" panose="02040503050406030204" pitchFamily="18" charset="0"/>
                          </a:rPr>
                          <m:t>𝐵𝐶</m:t>
                        </m:r>
                      </m:e>
                    </m:acc>
                    <m:r>
                      <a:rPr lang="en-US" sz="3400" i="1">
                        <a:solidFill>
                          <a:schemeClr val="accent6">
                            <a:lumMod val="50000"/>
                          </a:schemeClr>
                        </a:solidFill>
                        <a:latin typeface="Cambria Math" panose="02040503050406030204" pitchFamily="18" charset="0"/>
                      </a:rPr>
                      <m:t>≅</m:t>
                    </m:r>
                    <m:acc>
                      <m:accPr>
                        <m:chr m:val="̅"/>
                        <m:ctrlPr>
                          <a:rPr lang="en-US" sz="3400" i="1">
                            <a:solidFill>
                              <a:schemeClr val="accent6">
                                <a:lumMod val="50000"/>
                              </a:schemeClr>
                            </a:solidFill>
                            <a:latin typeface="Cambria Math" panose="02040503050406030204" pitchFamily="18" charset="0"/>
                          </a:rPr>
                        </m:ctrlPr>
                      </m:accPr>
                      <m:e>
                        <m:r>
                          <a:rPr lang="en-US" sz="3400" i="1">
                            <a:solidFill>
                              <a:schemeClr val="accent6">
                                <a:lumMod val="50000"/>
                              </a:schemeClr>
                            </a:solidFill>
                            <a:latin typeface="Cambria Math" panose="02040503050406030204" pitchFamily="18" charset="0"/>
                          </a:rPr>
                          <m:t>𝐴𝐶</m:t>
                        </m:r>
                      </m:e>
                    </m:acc>
                  </m:oMath>
                </a14:m>
                <a:r>
                  <a:rPr lang="en-US" sz="3400" dirty="0">
                    <a:solidFill>
                      <a:schemeClr val="accent6">
                        <a:lumMod val="50000"/>
                      </a:schemeClr>
                    </a:solidFill>
                  </a:rPr>
                  <a:t>,and </a:t>
                </a:r>
                <a:r>
                  <a:rPr lang="en-US" sz="3400" i="1" dirty="0">
                    <a:solidFill>
                      <a:schemeClr val="accent6">
                        <a:lumMod val="50000"/>
                      </a:schemeClr>
                    </a:solidFill>
                  </a:rPr>
                  <a:t>m</a:t>
                </a:r>
                <a:r>
                  <a:rPr lang="en-US" sz="3400" i="1" dirty="0">
                    <a:solidFill>
                      <a:schemeClr val="accent6">
                        <a:lumMod val="50000"/>
                      </a:schemeClr>
                    </a:solidFill>
                    <a:sym typeface="Symbol" panose="05050102010706020507" pitchFamily="18" charset="2"/>
                  </a:rPr>
                  <a:t></a:t>
                </a:r>
                <a:r>
                  <a:rPr lang="en-US" sz="3400" i="1" dirty="0">
                    <a:solidFill>
                      <a:schemeClr val="accent6">
                        <a:lumMod val="50000"/>
                      </a:schemeClr>
                    </a:solidFill>
                  </a:rPr>
                  <a:t>CDE</a:t>
                </a:r>
                <a:r>
                  <a:rPr lang="en-US" sz="3400" dirty="0">
                    <a:solidFill>
                      <a:schemeClr val="accent6">
                        <a:lumMod val="50000"/>
                      </a:schemeClr>
                    </a:solidFill>
                  </a:rPr>
                  <a:t> = </a:t>
                </a:r>
                <a:r>
                  <a:rPr lang="en-US" sz="3400" dirty="0" smtClean="0">
                    <a:solidFill>
                      <a:schemeClr val="accent6">
                        <a:lumMod val="50000"/>
                      </a:schemeClr>
                    </a:solidFill>
                  </a:rPr>
                  <a:t>120</a:t>
                </a:r>
                <a:r>
                  <a:rPr lang="en-US" sz="3400" baseline="30000" dirty="0" smtClean="0">
                    <a:solidFill>
                      <a:schemeClr val="accent6">
                        <a:lumMod val="50000"/>
                      </a:schemeClr>
                    </a:solidFill>
                  </a:rPr>
                  <a:t>o</a:t>
                </a:r>
                <a:endParaRPr lang="en-US" sz="3400" dirty="0" smtClean="0">
                  <a:solidFill>
                    <a:schemeClr val="accent6">
                      <a:lumMod val="50000"/>
                    </a:schemeClr>
                  </a:solidFill>
                </a:endParaRPr>
              </a:p>
              <a:p>
                <a:pPr marL="0" indent="0">
                  <a:buNone/>
                </a:pPr>
                <a:r>
                  <a:rPr lang="en-US" sz="3400" dirty="0" smtClean="0">
                    <a:solidFill>
                      <a:schemeClr val="accent6">
                        <a:lumMod val="50000"/>
                      </a:schemeClr>
                    </a:solidFill>
                  </a:rPr>
                  <a:t>PROVE </a:t>
                </a:r>
                <a:r>
                  <a:rPr lang="en-US" sz="3400" dirty="0" smtClean="0">
                    <a:solidFill>
                      <a:schemeClr val="accent6">
                        <a:lumMod val="50000"/>
                      </a:schemeClr>
                    </a:solidFill>
                    <a:sym typeface="Wingdings" panose="05000000000000000000" pitchFamily="2" charset="2"/>
                  </a:rPr>
                  <a:t> </a:t>
                </a:r>
                <a:r>
                  <a:rPr lang="en-US" sz="3400" i="1" dirty="0">
                    <a:solidFill>
                      <a:schemeClr val="accent6">
                        <a:lumMod val="50000"/>
                      </a:schemeClr>
                    </a:solidFill>
                    <a:sym typeface="Symbol" panose="05050102010706020507" pitchFamily="18" charset="2"/>
                  </a:rPr>
                  <a:t></a:t>
                </a:r>
                <a:r>
                  <a:rPr lang="en-US" sz="3400" i="1" dirty="0" smtClean="0">
                    <a:solidFill>
                      <a:schemeClr val="accent6">
                        <a:lumMod val="50000"/>
                      </a:schemeClr>
                    </a:solidFill>
                  </a:rPr>
                  <a:t>BAC </a:t>
                </a:r>
                <a:r>
                  <a:rPr lang="en-US" sz="3400" dirty="0" smtClean="0">
                    <a:solidFill>
                      <a:schemeClr val="accent6">
                        <a:lumMod val="50000"/>
                      </a:schemeClr>
                    </a:solidFill>
                  </a:rPr>
                  <a:t> = 75</a:t>
                </a:r>
                <a:r>
                  <a:rPr lang="en-US" sz="3400" baseline="30000" dirty="0" smtClean="0">
                    <a:solidFill>
                      <a:schemeClr val="accent6">
                        <a:lumMod val="50000"/>
                      </a:schemeClr>
                    </a:solidFill>
                  </a:rPr>
                  <a:t>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7000" y="1160463"/>
                <a:ext cx="11772900" cy="4351338"/>
              </a:xfrm>
              <a:blipFill rotWithShape="0">
                <a:blip r:embed="rId3" cstate="print"/>
                <a:stretch>
                  <a:fillRect l="-1450" t="-3081" r="-10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687373801"/>
              </p:ext>
            </p:extLst>
          </p:nvPr>
        </p:nvGraphicFramePr>
        <p:xfrm>
          <a:off x="219708" y="3147854"/>
          <a:ext cx="5732146" cy="3349370"/>
        </p:xfrm>
        <a:graphic>
          <a:graphicData uri="http://schemas.openxmlformats.org/drawingml/2006/table">
            <a:tbl>
              <a:tblPr firstRow="1" firstCol="1" bandRow="1">
                <a:tableStyleId>{E8B1032C-EA38-4F05-BA0D-38AFFFC7BED3}</a:tableStyleId>
              </a:tblPr>
              <a:tblGrid>
                <a:gridCol w="2701292"/>
                <a:gridCol w="3030854"/>
              </a:tblGrid>
              <a:tr h="357628">
                <a:tc>
                  <a:txBody>
                    <a:bodyPr/>
                    <a:lstStyle/>
                    <a:p>
                      <a:pPr marL="0" marR="0">
                        <a:lnSpc>
                          <a:spcPct val="107000"/>
                        </a:lnSpc>
                        <a:spcBef>
                          <a:spcPts val="0"/>
                        </a:spcBef>
                        <a:spcAft>
                          <a:spcPts val="0"/>
                        </a:spcAft>
                      </a:pPr>
                      <a:r>
                        <a:rPr lang="en-US" sz="3000" dirty="0">
                          <a:effectLst/>
                        </a:rPr>
                        <a:t>Statements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a:effectLst/>
                        </a:rPr>
                        <a:t>Reasons</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4559">
                <a:tc>
                  <a:txBody>
                    <a:bodyPr/>
                    <a:lstStyle/>
                    <a:p>
                      <a:pPr marL="0" marR="0">
                        <a:lnSpc>
                          <a:spcPct val="107000"/>
                        </a:lnSpc>
                        <a:spcBef>
                          <a:spcPts val="0"/>
                        </a:spcBef>
                        <a:spcAft>
                          <a:spcPts val="0"/>
                        </a:spcAft>
                      </a:pPr>
                      <a:r>
                        <a:rPr lang="en-US" sz="3000" dirty="0">
                          <a:effectLst/>
                        </a:rPr>
                        <a:t>1</a:t>
                      </a:r>
                      <a:r>
                        <a:rPr lang="en-US" sz="3000" dirty="0" smtClean="0">
                          <a:effectLst/>
                        </a:rPr>
                        <a:t>.</a:t>
                      </a:r>
                      <a:endParaRPr lang="en-US" sz="3000" dirty="0">
                        <a:effectLst/>
                      </a:endParaRPr>
                    </a:p>
                  </a:txBody>
                  <a:tcPr marL="68580" marR="68580" marT="0" marB="0"/>
                </a:tc>
                <a:tc>
                  <a:txBody>
                    <a:bodyPr/>
                    <a:lstStyle/>
                    <a:p>
                      <a:pPr marL="0" marR="0">
                        <a:lnSpc>
                          <a:spcPct val="107000"/>
                        </a:lnSpc>
                        <a:spcBef>
                          <a:spcPts val="0"/>
                        </a:spcBef>
                        <a:spcAft>
                          <a:spcPts val="0"/>
                        </a:spcAft>
                      </a:pP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1869">
                <a:tc>
                  <a:txBody>
                    <a:bodyPr/>
                    <a:lstStyle/>
                    <a:p>
                      <a:pPr marL="0" marR="0">
                        <a:lnSpc>
                          <a:spcPct val="107000"/>
                        </a:lnSpc>
                        <a:spcBef>
                          <a:spcPts val="0"/>
                        </a:spcBef>
                        <a:spcAft>
                          <a:spcPts val="0"/>
                        </a:spcAft>
                      </a:pPr>
                      <a:r>
                        <a:rPr lang="en-US" sz="3000" dirty="0">
                          <a:effectLst/>
                        </a:rPr>
                        <a:t>2</a:t>
                      </a:r>
                      <a:r>
                        <a:rPr lang="en-US" sz="3000" dirty="0" smtClean="0">
                          <a:effectLst/>
                        </a:rPr>
                        <a:t>.</a:t>
                      </a: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1869">
                <a:tc>
                  <a:txBody>
                    <a:bodyPr/>
                    <a:lstStyle/>
                    <a:p>
                      <a:pPr marL="0" marR="0">
                        <a:lnSpc>
                          <a:spcPct val="107000"/>
                        </a:lnSpc>
                        <a:spcBef>
                          <a:spcPts val="0"/>
                        </a:spcBef>
                        <a:spcAft>
                          <a:spcPts val="0"/>
                        </a:spcAft>
                      </a:pPr>
                      <a:r>
                        <a:rPr lang="en-US" sz="3000" dirty="0">
                          <a:effectLst/>
                        </a:rPr>
                        <a:t>3</a:t>
                      </a:r>
                      <a:r>
                        <a:rPr lang="en-US" sz="3000" dirty="0" smtClean="0">
                          <a:effectLst/>
                        </a:rPr>
                        <a:t>.</a:t>
                      </a: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1869">
                <a:tc>
                  <a:txBody>
                    <a:bodyPr/>
                    <a:lstStyle/>
                    <a:p>
                      <a:pPr marL="0" marR="0">
                        <a:lnSpc>
                          <a:spcPct val="107000"/>
                        </a:lnSpc>
                        <a:spcBef>
                          <a:spcPts val="0"/>
                        </a:spcBef>
                        <a:spcAft>
                          <a:spcPts val="0"/>
                        </a:spcAft>
                      </a:pPr>
                      <a:r>
                        <a:rPr lang="en-US" sz="3000" dirty="0">
                          <a:effectLst/>
                        </a:rPr>
                        <a:t>4</a:t>
                      </a:r>
                      <a:r>
                        <a:rPr lang="en-US" sz="3000" dirty="0" smtClean="0">
                          <a:effectLst/>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000" dirty="0">
                          <a:effectLst/>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1922585" y="1828800"/>
            <a:ext cx="304800" cy="37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28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63171" y="1819411"/>
            <a:ext cx="10160000" cy="1385706"/>
          </a:xfrm>
        </p:spPr>
        <p:txBody>
          <a:bodyPr>
            <a:normAutofit/>
          </a:bodyPr>
          <a:lstStyle/>
          <a:p>
            <a:r>
              <a:rPr lang="en-US" b="1" dirty="0" smtClean="0">
                <a:solidFill>
                  <a:schemeClr val="bg1"/>
                </a:solidFill>
              </a:rPr>
              <a:t>#5 Isosceles Triangle Theorem</a:t>
            </a:r>
            <a:endParaRPr lang="en-US" b="1" dirty="0">
              <a:solidFill>
                <a:schemeClr val="bg1"/>
              </a:solidFill>
            </a:endParaRPr>
          </a:p>
        </p:txBody>
      </p:sp>
    </p:spTree>
    <p:extLst>
      <p:ext uri="{BB962C8B-B14F-4D97-AF65-F5344CB8AC3E}">
        <p14:creationId xmlns:p14="http://schemas.microsoft.com/office/powerpoint/2010/main" val="20366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graysc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622300"/>
            <a:ext cx="12192000" cy="6235699"/>
          </a:xfrm>
          <a:prstGeom prst="rect">
            <a:avLst/>
          </a:prstGeom>
          <a:noFill/>
          <a:ln w="9525">
            <a:noFill/>
            <a:miter lim="800000"/>
            <a:headEnd/>
            <a:tailEnd/>
          </a:ln>
        </p:spPr>
      </p:pic>
      <p:sp>
        <p:nvSpPr>
          <p:cNvPr id="2" name="Title 1"/>
          <p:cNvSpPr>
            <a:spLocks noGrp="1"/>
          </p:cNvSpPr>
          <p:nvPr>
            <p:ph type="title"/>
          </p:nvPr>
        </p:nvSpPr>
        <p:spPr>
          <a:xfrm>
            <a:off x="0" y="111125"/>
            <a:ext cx="12192000" cy="752475"/>
          </a:xfrm>
        </p:spPr>
        <p:txBody>
          <a:bodyPr>
            <a:noAutofit/>
          </a:bodyPr>
          <a:lstStyle/>
          <a:p>
            <a:pPr algn="ctr"/>
            <a:r>
              <a:rPr lang="en-US" sz="3150" b="1" u="sng" dirty="0"/>
              <a:t>Isosceles Triangle</a:t>
            </a:r>
            <a:r>
              <a:rPr lang="en-US" sz="3150" b="1" dirty="0"/>
              <a:t>:  </a:t>
            </a:r>
            <a:r>
              <a:rPr lang="en-US" sz="3150" dirty="0"/>
              <a:t>A triangle with at least </a:t>
            </a:r>
            <a:r>
              <a:rPr lang="en-US" sz="3150" b="1" u="sng" dirty="0" smtClean="0">
                <a:solidFill>
                  <a:srgbClr val="0070C0"/>
                </a:solidFill>
              </a:rPr>
              <a:t>___</a:t>
            </a:r>
            <a:r>
              <a:rPr lang="en-US" sz="3150" dirty="0" smtClean="0"/>
              <a:t> </a:t>
            </a:r>
            <a:r>
              <a:rPr lang="en-US" sz="3150" dirty="0"/>
              <a:t>sides and angles congruent.</a:t>
            </a:r>
            <a:r>
              <a:rPr lang="en-US" sz="3150" b="1" dirty="0"/>
              <a:t>  </a:t>
            </a:r>
            <a:endParaRPr lang="en-US" sz="3150" dirty="0"/>
          </a:p>
        </p:txBody>
      </p:sp>
      <p:sp>
        <p:nvSpPr>
          <p:cNvPr id="4" name="TextBox 3"/>
          <p:cNvSpPr txBox="1"/>
          <p:nvPr/>
        </p:nvSpPr>
        <p:spPr>
          <a:xfrm>
            <a:off x="6896100" y="111125"/>
            <a:ext cx="596900" cy="646331"/>
          </a:xfrm>
          <a:prstGeom prst="rect">
            <a:avLst/>
          </a:prstGeom>
          <a:noFill/>
        </p:spPr>
        <p:txBody>
          <a:bodyPr wrap="square" rtlCol="0">
            <a:spAutoFit/>
          </a:bodyPr>
          <a:lstStyle/>
          <a:p>
            <a:pPr algn="ctr"/>
            <a:r>
              <a:rPr lang="en-US" sz="3600" dirty="0" smtClean="0">
                <a:solidFill>
                  <a:srgbClr val="0070C0"/>
                </a:solidFill>
              </a:rPr>
              <a:t>2</a:t>
            </a:r>
            <a:endParaRPr lang="en-US" sz="3600" dirty="0">
              <a:solidFill>
                <a:srgbClr val="0070C0"/>
              </a:solidFill>
            </a:endParaRPr>
          </a:p>
        </p:txBody>
      </p:sp>
      <p:sp>
        <p:nvSpPr>
          <p:cNvPr id="6" name="TextBox 5"/>
          <p:cNvSpPr txBox="1"/>
          <p:nvPr/>
        </p:nvSpPr>
        <p:spPr>
          <a:xfrm>
            <a:off x="8343900" y="4403725"/>
            <a:ext cx="1714500" cy="523220"/>
          </a:xfrm>
          <a:prstGeom prst="rect">
            <a:avLst/>
          </a:prstGeom>
          <a:noFill/>
        </p:spPr>
        <p:txBody>
          <a:bodyPr wrap="square" rtlCol="0">
            <a:spAutoFit/>
          </a:bodyPr>
          <a:lstStyle/>
          <a:p>
            <a:pPr algn="ctr"/>
            <a:r>
              <a:rPr lang="en-US" sz="2800" dirty="0" smtClean="0">
                <a:solidFill>
                  <a:srgbClr val="0070C0"/>
                </a:solidFill>
              </a:rPr>
              <a:t>base</a:t>
            </a:r>
            <a:endParaRPr lang="en-US" sz="2800" dirty="0">
              <a:solidFill>
                <a:srgbClr val="0070C0"/>
              </a:solidFill>
            </a:endParaRPr>
          </a:p>
        </p:txBody>
      </p:sp>
      <p:sp>
        <p:nvSpPr>
          <p:cNvPr id="7" name="TextBox 6"/>
          <p:cNvSpPr txBox="1"/>
          <p:nvPr/>
        </p:nvSpPr>
        <p:spPr>
          <a:xfrm>
            <a:off x="685800" y="2110442"/>
            <a:ext cx="1714500" cy="523220"/>
          </a:xfrm>
          <a:prstGeom prst="rect">
            <a:avLst/>
          </a:prstGeom>
          <a:noFill/>
        </p:spPr>
        <p:txBody>
          <a:bodyPr wrap="square" rtlCol="0">
            <a:spAutoFit/>
          </a:bodyPr>
          <a:lstStyle/>
          <a:p>
            <a:pPr algn="ctr"/>
            <a:r>
              <a:rPr lang="en-US" sz="2800" dirty="0" smtClean="0">
                <a:solidFill>
                  <a:srgbClr val="0070C0"/>
                </a:solidFill>
              </a:rPr>
              <a:t>vertex</a:t>
            </a:r>
            <a:endParaRPr lang="en-US" sz="2800" dirty="0">
              <a:solidFill>
                <a:srgbClr val="0070C0"/>
              </a:solidFill>
            </a:endParaRPr>
          </a:p>
        </p:txBody>
      </p:sp>
    </p:spTree>
    <p:extLst>
      <p:ext uri="{BB962C8B-B14F-4D97-AF65-F5344CB8AC3E}">
        <p14:creationId xmlns:p14="http://schemas.microsoft.com/office/powerpoint/2010/main" val="2586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12192000" cy="1943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4000" b="1" u="sng" dirty="0">
                <a:effectLst/>
                <a:latin typeface="Calibri Light" panose="020F0302020204030204" pitchFamily="34" charset="0"/>
                <a:ea typeface="Times New Roman" panose="02020603050405020304" pitchFamily="18" charset="0"/>
              </a:rPr>
              <a:t>Isosceles Triangle Theorem</a:t>
            </a:r>
            <a:r>
              <a:rPr lang="en-US" sz="4000" b="1" dirty="0">
                <a:effectLst/>
                <a:latin typeface="Calibri Light" panose="020F0302020204030204" pitchFamily="34" charset="0"/>
                <a:ea typeface="Times New Roman" panose="02020603050405020304" pitchFamily="18" charset="0"/>
              </a:rPr>
              <a:t>:</a:t>
            </a:r>
            <a:r>
              <a:rPr lang="en-US" sz="4000" dirty="0">
                <a:effectLst/>
                <a:latin typeface="Calibri Light" panose="020F0302020204030204" pitchFamily="34" charset="0"/>
                <a:ea typeface="Times New Roman" panose="02020603050405020304" pitchFamily="18" charset="0"/>
              </a:rPr>
              <a:t>  If two sides of a triangle are </a:t>
            </a:r>
            <a:r>
              <a:rPr lang="en-US" sz="4000" dirty="0" smtClean="0">
                <a:effectLst/>
                <a:latin typeface="Calibri Light" panose="020F0302020204030204" pitchFamily="34" charset="0"/>
                <a:ea typeface="Times New Roman" panose="02020603050405020304" pitchFamily="18" charset="0"/>
              </a:rPr>
              <a:t>_______________, </a:t>
            </a:r>
            <a:r>
              <a:rPr lang="en-US" sz="4000" dirty="0">
                <a:effectLst/>
                <a:latin typeface="Calibri Light" panose="020F0302020204030204" pitchFamily="34" charset="0"/>
                <a:ea typeface="Times New Roman" panose="02020603050405020304" pitchFamily="18" charset="0"/>
              </a:rPr>
              <a:t>then the angles opposite those sides are </a:t>
            </a:r>
            <a:r>
              <a:rPr lang="en-US" sz="4000" dirty="0" smtClean="0">
                <a:effectLst/>
                <a:latin typeface="Calibri Light" panose="020F0302020204030204" pitchFamily="34" charset="0"/>
                <a:ea typeface="Times New Roman" panose="02020603050405020304" pitchFamily="18" charset="0"/>
              </a:rPr>
              <a:t>_______________.</a:t>
            </a:r>
            <a:endParaRPr lang="en-US" sz="40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6096000" y="2696845"/>
            <a:ext cx="5550218" cy="3346768"/>
          </a:xfrm>
          <a:prstGeom prst="rect">
            <a:avLst/>
          </a:prstGeom>
          <a:noFill/>
          <a:ln w="9525">
            <a:noFill/>
            <a:miter lim="800000"/>
            <a:headEnd/>
            <a:tailEnd/>
          </a:ln>
        </p:spPr>
      </p:pic>
      <p:sp>
        <p:nvSpPr>
          <p:cNvPr id="4" name="TextBox 3"/>
          <p:cNvSpPr txBox="1"/>
          <p:nvPr/>
        </p:nvSpPr>
        <p:spPr>
          <a:xfrm>
            <a:off x="411956" y="3007658"/>
            <a:ext cx="6943725" cy="1569660"/>
          </a:xfrm>
          <a:prstGeom prst="rect">
            <a:avLst/>
          </a:prstGeom>
          <a:noFill/>
        </p:spPr>
        <p:txBody>
          <a:bodyPr wrap="square" rtlCol="0">
            <a:spAutoFit/>
          </a:bodyPr>
          <a:lstStyle/>
          <a:p>
            <a:r>
              <a:rPr lang="en-US" sz="3200" dirty="0" smtClean="0"/>
              <a:t>Example:</a:t>
            </a:r>
          </a:p>
          <a:p>
            <a:endParaRPr lang="en-US" sz="3200" dirty="0" smtClean="0"/>
          </a:p>
          <a:p>
            <a:r>
              <a:rPr lang="en-US" sz="3200" dirty="0" smtClean="0"/>
              <a:t>___________________________</a:t>
            </a:r>
            <a:endParaRPr lang="en-US" sz="3200" dirty="0"/>
          </a:p>
        </p:txBody>
      </p:sp>
      <p:sp>
        <p:nvSpPr>
          <p:cNvPr id="5" name="TextBox 4"/>
          <p:cNvSpPr txBox="1"/>
          <p:nvPr/>
        </p:nvSpPr>
        <p:spPr>
          <a:xfrm>
            <a:off x="642938" y="514350"/>
            <a:ext cx="3643310" cy="707886"/>
          </a:xfrm>
          <a:prstGeom prst="rect">
            <a:avLst/>
          </a:prstGeom>
          <a:noFill/>
        </p:spPr>
        <p:txBody>
          <a:bodyPr wrap="square" rtlCol="0">
            <a:spAutoFit/>
          </a:bodyPr>
          <a:lstStyle/>
          <a:p>
            <a:r>
              <a:rPr lang="en-US" sz="4000" dirty="0" smtClean="0">
                <a:solidFill>
                  <a:srgbClr val="0070C0"/>
                </a:solidFill>
              </a:rPr>
              <a:t>congruent</a:t>
            </a:r>
            <a:endParaRPr lang="en-US" sz="4000" dirty="0">
              <a:solidFill>
                <a:srgbClr val="0070C0"/>
              </a:solidFill>
            </a:endParaRPr>
          </a:p>
        </p:txBody>
      </p:sp>
      <p:sp>
        <p:nvSpPr>
          <p:cNvPr id="6" name="TextBox 5"/>
          <p:cNvSpPr txBox="1"/>
          <p:nvPr/>
        </p:nvSpPr>
        <p:spPr>
          <a:xfrm>
            <a:off x="1524000" y="1149886"/>
            <a:ext cx="3643310" cy="707886"/>
          </a:xfrm>
          <a:prstGeom prst="rect">
            <a:avLst/>
          </a:prstGeom>
          <a:noFill/>
        </p:spPr>
        <p:txBody>
          <a:bodyPr wrap="square" rtlCol="0">
            <a:spAutoFit/>
          </a:bodyPr>
          <a:lstStyle/>
          <a:p>
            <a:r>
              <a:rPr lang="en-US" sz="4000" dirty="0" smtClean="0">
                <a:solidFill>
                  <a:srgbClr val="0070C0"/>
                </a:solidFill>
              </a:rPr>
              <a:t>congruent</a:t>
            </a:r>
            <a:endParaRPr lang="en-US" sz="4000" dirty="0">
              <a:solidFill>
                <a:srgbClr val="0070C0"/>
              </a:solidFill>
            </a:endParaRPr>
          </a:p>
        </p:txBody>
      </p:sp>
      <mc:AlternateContent xmlns:mc="http://schemas.openxmlformats.org/markup-compatibility/2006" xmlns:a14="http://schemas.microsoft.com/office/drawing/2010/main">
        <mc:Choice Requires="a14">
          <p:sp>
            <p:nvSpPr>
              <p:cNvPr id="7" name="TextBox 6"/>
              <p:cNvSpPr txBox="1"/>
              <p:nvPr/>
            </p:nvSpPr>
            <p:spPr>
              <a:xfrm>
                <a:off x="411956" y="3660996"/>
                <a:ext cx="3574257" cy="709233"/>
              </a:xfrm>
              <a:prstGeom prst="rect">
                <a:avLst/>
              </a:prstGeom>
              <a:noFill/>
            </p:spPr>
            <p:txBody>
              <a:bodyPr wrap="square" rtlCol="0">
                <a:spAutoFit/>
              </a:bodyPr>
              <a:lstStyle/>
              <a:p>
                <a:r>
                  <a:rPr lang="en-US" sz="4000" i="1" dirty="0" smtClean="0">
                    <a:solidFill>
                      <a:srgbClr val="0070C0"/>
                    </a:solidFill>
                    <a:sym typeface="Symbol" panose="05050102010706020507" pitchFamily="18" charset="2"/>
                  </a:rPr>
                  <a:t>Given </a:t>
                </a:r>
                <a14:m>
                  <m:oMath xmlns:m="http://schemas.openxmlformats.org/officeDocument/2006/math">
                    <m:acc>
                      <m:accPr>
                        <m:chr m:val="̅"/>
                        <m:ctrlPr>
                          <a:rPr lang="en-US" sz="4000" i="1" dirty="0" smtClean="0">
                            <a:solidFill>
                              <a:srgbClr val="0070C0"/>
                            </a:solidFill>
                            <a:latin typeface="Cambria Math" panose="02040503050406030204" pitchFamily="18" charset="0"/>
                            <a:sym typeface="Symbol" panose="05050102010706020507" pitchFamily="18" charset="2"/>
                          </a:rPr>
                        </m:ctrlPr>
                      </m:accPr>
                      <m:e>
                        <m:r>
                          <a:rPr lang="en-US" sz="4000" b="0" i="1" dirty="0" smtClean="0">
                            <a:solidFill>
                              <a:srgbClr val="0070C0"/>
                            </a:solidFill>
                            <a:latin typeface="Cambria Math" panose="02040503050406030204" pitchFamily="18" charset="0"/>
                            <a:sym typeface="Symbol" panose="05050102010706020507" pitchFamily="18" charset="2"/>
                          </a:rPr>
                          <m:t>𝐴𝐵</m:t>
                        </m:r>
                      </m:e>
                    </m:acc>
                  </m:oMath>
                </a14:m>
                <a:r>
                  <a:rPr lang="en-US" sz="4000" i="1" dirty="0" smtClean="0">
                    <a:solidFill>
                      <a:srgbClr val="0070C0"/>
                    </a:solidFill>
                    <a:sym typeface="Symbol" panose="05050102010706020507" pitchFamily="18" charset="2"/>
                  </a:rPr>
                  <a:t> </a:t>
                </a:r>
                <a:r>
                  <a:rPr lang="en-US" sz="4000" i="1" dirty="0" smtClean="0">
                    <a:solidFill>
                      <a:srgbClr val="0070C0"/>
                    </a:solidFill>
                  </a:rPr>
                  <a:t> </a:t>
                </a:r>
                <a:r>
                  <a:rPr lang="en-US" sz="4000" i="1" dirty="0" smtClean="0">
                    <a:solidFill>
                      <a:srgbClr val="0070C0"/>
                    </a:solidFill>
                    <a:sym typeface="Symbol" panose="05050102010706020507" pitchFamily="18" charset="2"/>
                  </a:rPr>
                  <a:t> </a:t>
                </a:r>
                <a14:m>
                  <m:oMath xmlns:m="http://schemas.openxmlformats.org/officeDocument/2006/math">
                    <m:acc>
                      <m:accPr>
                        <m:chr m:val="̅"/>
                        <m:ctrlPr>
                          <a:rPr lang="en-US" sz="4000" i="1" smtClean="0">
                            <a:solidFill>
                              <a:srgbClr val="0070C0"/>
                            </a:solidFill>
                            <a:latin typeface="Cambria Math" panose="02040503050406030204" pitchFamily="18" charset="0"/>
                            <a:sym typeface="Symbol" panose="05050102010706020507" pitchFamily="18" charset="2"/>
                          </a:rPr>
                        </m:ctrlPr>
                      </m:accPr>
                      <m:e>
                        <m:r>
                          <a:rPr lang="en-US" sz="4000" b="0" i="1" smtClean="0">
                            <a:solidFill>
                              <a:srgbClr val="0070C0"/>
                            </a:solidFill>
                            <a:latin typeface="Cambria Math" panose="02040503050406030204" pitchFamily="18" charset="0"/>
                            <a:sym typeface="Symbol" panose="05050102010706020507" pitchFamily="18" charset="2"/>
                          </a:rPr>
                          <m:t>𝐶𝐵</m:t>
                        </m:r>
                      </m:e>
                    </m:acc>
                  </m:oMath>
                </a14:m>
                <a:r>
                  <a:rPr lang="en-US" sz="4000" i="1" dirty="0" smtClean="0">
                    <a:solidFill>
                      <a:srgbClr val="0070C0"/>
                    </a:solidFill>
                    <a:sym typeface="Symbol" panose="05050102010706020507" pitchFamily="18" charset="2"/>
                  </a:rPr>
                  <a:t>, </a:t>
                </a:r>
                <a:endParaRPr lang="en-US" sz="40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1956" y="3660996"/>
                <a:ext cx="3574257" cy="709233"/>
              </a:xfrm>
              <a:prstGeom prst="rect">
                <a:avLst/>
              </a:prstGeom>
              <a:blipFill rotWithShape="0">
                <a:blip r:embed="rId3" cstate="print"/>
                <a:stretch>
                  <a:fillRect l="-6143" t="-18103" r="-8191" b="-37069"/>
                </a:stretch>
              </a:blipFill>
            </p:spPr>
            <p:txBody>
              <a:bodyPr/>
              <a:lstStyle/>
              <a:p>
                <a:r>
                  <a:rPr lang="en-US">
                    <a:noFill/>
                  </a:rPr>
                  <a:t> </a:t>
                </a:r>
              </a:p>
            </p:txBody>
          </p:sp>
        </mc:Fallback>
      </mc:AlternateContent>
      <p:sp>
        <p:nvSpPr>
          <p:cNvPr id="8" name="Rectangle 7"/>
          <p:cNvSpPr/>
          <p:nvPr/>
        </p:nvSpPr>
        <p:spPr>
          <a:xfrm>
            <a:off x="3949328" y="3630891"/>
            <a:ext cx="2050561" cy="707886"/>
          </a:xfrm>
          <a:prstGeom prst="rect">
            <a:avLst/>
          </a:prstGeom>
        </p:spPr>
        <p:txBody>
          <a:bodyPr wrap="none">
            <a:spAutoFit/>
          </a:bodyPr>
          <a:lstStyle/>
          <a:p>
            <a:r>
              <a:rPr lang="en-US" sz="4000" i="1" dirty="0">
                <a:solidFill>
                  <a:srgbClr val="0070C0"/>
                </a:solidFill>
                <a:sym typeface="Symbol" panose="05050102010706020507" pitchFamily="18" charset="2"/>
              </a:rPr>
              <a:t>A </a:t>
            </a:r>
            <a:r>
              <a:rPr lang="en-US" sz="4000" i="1" dirty="0">
                <a:solidFill>
                  <a:srgbClr val="0070C0"/>
                </a:solidFill>
              </a:rPr>
              <a:t> </a:t>
            </a:r>
            <a:r>
              <a:rPr lang="en-US" sz="4000" i="1" dirty="0">
                <a:solidFill>
                  <a:srgbClr val="0070C0"/>
                </a:solidFill>
                <a:sym typeface="Symbol" panose="05050102010706020507" pitchFamily="18" charset="2"/>
              </a:rPr>
              <a:t>C</a:t>
            </a:r>
            <a:endParaRPr lang="en-US" sz="4000" dirty="0">
              <a:solidFill>
                <a:srgbClr val="0070C0"/>
              </a:solidFill>
            </a:endParaRPr>
          </a:p>
        </p:txBody>
      </p:sp>
    </p:spTree>
    <p:extLst>
      <p:ext uri="{BB962C8B-B14F-4D97-AF65-F5344CB8AC3E}">
        <p14:creationId xmlns:p14="http://schemas.microsoft.com/office/powerpoint/2010/main" val="28201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1"/>
                <a:ext cx="12192000" cy="1457324"/>
              </a:xfrm>
            </p:spPr>
            <p:txBody>
              <a:bodyPr/>
              <a:lstStyle/>
              <a:p>
                <a:r>
                  <a:rPr lang="en-US" b="1" dirty="0" smtClean="0"/>
                  <a:t>Example </a:t>
                </a:r>
                <a:r>
                  <a:rPr lang="en-US" b="1" dirty="0"/>
                  <a:t>1:  </a:t>
                </a:r>
                <a:r>
                  <a:rPr lang="en-US" dirty="0"/>
                  <a:t>If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𝐷𝐸</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𝐶𝐷</m:t>
                        </m:r>
                      </m:e>
                    </m:acc>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𝐵𝐶</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𝐴𝐶</m:t>
                        </m:r>
                      </m:e>
                    </m:acc>
                  </m:oMath>
                </a14:m>
                <a:r>
                  <a:rPr lang="en-US" dirty="0"/>
                  <a:t>,and </a:t>
                </a:r>
                <a:r>
                  <a:rPr lang="en-US" i="1" dirty="0" err="1"/>
                  <a:t>m</a:t>
                </a:r>
                <a:r>
                  <a:rPr lang="en-US" i="1" dirty="0" err="1">
                    <a:sym typeface="Symbol" panose="05050102010706020507" pitchFamily="18" charset="2"/>
                  </a:rPr>
                  <a:t></a:t>
                </a:r>
                <a:r>
                  <a:rPr lang="en-US" i="1" dirty="0" err="1"/>
                  <a:t>CDE</a:t>
                </a:r>
                <a:r>
                  <a:rPr lang="en-US" dirty="0"/>
                  <a:t> = 120</a:t>
                </a:r>
                <a:r>
                  <a:rPr lang="en-US" baseline="30000" dirty="0"/>
                  <a:t>o</a:t>
                </a:r>
                <a:r>
                  <a:rPr lang="en-US" dirty="0"/>
                  <a:t>, what is the measure of </a:t>
                </a:r>
                <a:r>
                  <a:rPr lang="en-US" i="1" dirty="0">
                    <a:sym typeface="Symbol" panose="05050102010706020507" pitchFamily="18" charset="2"/>
                  </a:rPr>
                  <a:t></a:t>
                </a:r>
                <a:r>
                  <a:rPr lang="en-US" i="1" dirty="0"/>
                  <a:t>BAC</a:t>
                </a:r>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1"/>
                <a:ext cx="12192000" cy="1457324"/>
              </a:xfrm>
              <a:blipFill rotWithShape="0">
                <a:blip r:embed="rId2" cstate="print"/>
                <a:stretch>
                  <a:fillRect l="-2000" t="-9205" b="-15063"/>
                </a:stretch>
              </a:blipFill>
            </p:spPr>
            <p:txBody>
              <a:bodyPr/>
              <a:lstStyle/>
              <a:p>
                <a:r>
                  <a:rPr lang="en-US">
                    <a:noFill/>
                  </a:rPr>
                  <a:t> </a:t>
                </a:r>
              </a:p>
            </p:txBody>
          </p:sp>
        </mc:Fallback>
      </mc:AlternateContent>
      <p:pic>
        <p:nvPicPr>
          <p:cNvPr id="14" name="Picture 13"/>
          <p:cNvPicPr/>
          <p:nvPr/>
        </p:nvPicPr>
        <p:blipFill rotWithShape="1">
          <a:blip r:embed="rId3" cstate="print"/>
          <a:srcRect t="7829"/>
          <a:stretch/>
        </p:blipFill>
        <p:spPr bwMode="auto">
          <a:xfrm>
            <a:off x="5729287" y="1557338"/>
            <a:ext cx="6240145" cy="39779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74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1"/>
                <a:ext cx="12192000" cy="1457324"/>
              </a:xfrm>
            </p:spPr>
            <p:txBody>
              <a:bodyPr/>
              <a:lstStyle/>
              <a:p>
                <a:r>
                  <a:rPr lang="en-US" b="1" dirty="0" smtClean="0"/>
                  <a:t>Example </a:t>
                </a:r>
                <a:r>
                  <a:rPr lang="en-US" b="1" dirty="0"/>
                  <a:t>2:  </a:t>
                </a:r>
                <a:r>
                  <a:rPr lang="en-US" dirty="0"/>
                  <a:t>Find </a:t>
                </a:r>
                <a:r>
                  <a:rPr lang="en-US" i="1" dirty="0"/>
                  <a:t>x</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𝐽𝑀</m:t>
                        </m:r>
                      </m:e>
                    </m:acc>
                  </m:oMath>
                </a14:m>
                <a:r>
                  <a:rPr lang="en-US" i="1"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𝑀𝑁</m:t>
                        </m:r>
                      </m:e>
                    </m:acc>
                  </m:oMath>
                </a14:m>
                <a:r>
                  <a:rPr lang="en-US" i="1" dirty="0"/>
                  <a:t>,</a:t>
                </a:r>
                <a:r>
                  <a:rPr lang="en-US" dirty="0"/>
                  <a:t> and </a:t>
                </a:r>
                <a:r>
                  <a:rPr lang="en-US" i="1" dirty="0"/>
                  <a:t>JN</a:t>
                </a:r>
                <a:r>
                  <a:rPr lang="en-US" dirty="0"/>
                  <a:t> if ∆</a:t>
                </a:r>
                <a:r>
                  <a:rPr lang="en-US" i="1" dirty="0"/>
                  <a:t>JMN</a:t>
                </a:r>
                <a:r>
                  <a:rPr lang="en-US" dirty="0"/>
                  <a:t> is an isosceles triangle with </a:t>
                </a:r>
                <a:r>
                  <a:rPr lang="en-US" i="1" dirty="0">
                    <a:sym typeface="Symbol" panose="05050102010706020507" pitchFamily="18" charset="2"/>
                  </a:rPr>
                  <a:t></a:t>
                </a:r>
                <a:r>
                  <a:rPr lang="en-US" i="1" dirty="0"/>
                  <a:t>J </a:t>
                </a:r>
                <a:r>
                  <a:rPr lang="en-US" i="1" dirty="0">
                    <a:sym typeface="Symbol" panose="05050102010706020507" pitchFamily="18" charset="2"/>
                  </a:rPr>
                  <a:t></a:t>
                </a:r>
                <a:r>
                  <a:rPr lang="en-US" i="1" dirty="0"/>
                  <a:t> </a:t>
                </a:r>
                <a:r>
                  <a:rPr lang="en-US" i="1" dirty="0">
                    <a:sym typeface="Symbol" panose="05050102010706020507" pitchFamily="18" charset="2"/>
                  </a:rPr>
                  <a:t></a:t>
                </a:r>
                <a:r>
                  <a:rPr lang="en-US" i="1" dirty="0"/>
                  <a:t>N</a:t>
                </a:r>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1"/>
                <a:ext cx="12192000" cy="1457324"/>
              </a:xfrm>
              <a:blipFill rotWithShape="0">
                <a:blip r:embed="rId2" cstate="print"/>
                <a:stretch>
                  <a:fillRect l="-2000" t="-7113" b="-15063"/>
                </a:stretch>
              </a:blipFill>
            </p:spPr>
            <p:txBody>
              <a:bodyPr/>
              <a:lstStyle/>
              <a:p>
                <a:r>
                  <a:rPr lang="en-US">
                    <a:noFill/>
                  </a:rPr>
                  <a:t> </a:t>
                </a:r>
              </a:p>
            </p:txBody>
          </p:sp>
        </mc:Fallback>
      </mc:AlternateContent>
      <p:pic>
        <p:nvPicPr>
          <p:cNvPr id="3" name="Picture 2"/>
          <p:cNvPicPr/>
          <p:nvPr/>
        </p:nvPicPr>
        <p:blipFill rotWithShape="1">
          <a:blip r:embed="rId3" cstate="print"/>
          <a:srcRect l="7531" t="2599"/>
          <a:stretch/>
        </p:blipFill>
        <p:spPr bwMode="auto">
          <a:xfrm>
            <a:off x="7823200" y="1457325"/>
            <a:ext cx="4368800" cy="52689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080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1"/>
            <a:ext cx="12192000" cy="23860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50000"/>
              </a:lnSpc>
              <a:spcBef>
                <a:spcPts val="0"/>
              </a:spcBef>
              <a:spcAft>
                <a:spcPts val="0"/>
              </a:spcAft>
            </a:pPr>
            <a:r>
              <a:rPr lang="en-US" sz="3600" b="1" u="sng" dirty="0">
                <a:effectLst/>
                <a:latin typeface="Calibri Light" panose="020F0302020204030204" pitchFamily="34" charset="0"/>
                <a:ea typeface="Times New Roman" panose="02020603050405020304" pitchFamily="18" charset="0"/>
              </a:rPr>
              <a:t>Converse to Isosceles Triangle Theorem</a:t>
            </a:r>
            <a:r>
              <a:rPr lang="en-US" sz="3600" b="1" dirty="0">
                <a:effectLst/>
                <a:latin typeface="Calibri Light" panose="020F0302020204030204" pitchFamily="34" charset="0"/>
                <a:ea typeface="Times New Roman" panose="02020603050405020304" pitchFamily="18" charset="0"/>
              </a:rPr>
              <a:t>:</a:t>
            </a:r>
            <a:r>
              <a:rPr lang="en-US" sz="3600" dirty="0">
                <a:effectLst/>
                <a:latin typeface="Calibri Light" panose="020F0302020204030204" pitchFamily="34" charset="0"/>
                <a:ea typeface="Times New Roman" panose="02020603050405020304" pitchFamily="18" charset="0"/>
              </a:rPr>
              <a:t>  If two angles of a _______________ are congruent, then the sides opposite those angles are ___________________.</a:t>
            </a:r>
            <a:endParaRPr lang="en-US" sz="3600" dirty="0">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cstate="print"/>
          <a:srcRect/>
          <a:stretch>
            <a:fillRect/>
          </a:stretch>
        </p:blipFill>
        <p:spPr bwMode="auto">
          <a:xfrm>
            <a:off x="8786812" y="2657474"/>
            <a:ext cx="2657475" cy="3729038"/>
          </a:xfrm>
          <a:prstGeom prst="rect">
            <a:avLst/>
          </a:prstGeom>
          <a:noFill/>
          <a:ln w="9525">
            <a:noFill/>
            <a:miter lim="800000"/>
            <a:headEnd/>
            <a:tailEnd/>
          </a:ln>
        </p:spPr>
      </p:pic>
      <p:sp>
        <p:nvSpPr>
          <p:cNvPr id="8" name="TextBox 7"/>
          <p:cNvSpPr txBox="1"/>
          <p:nvPr/>
        </p:nvSpPr>
        <p:spPr>
          <a:xfrm>
            <a:off x="411956" y="3007658"/>
            <a:ext cx="6943725" cy="1569660"/>
          </a:xfrm>
          <a:prstGeom prst="rect">
            <a:avLst/>
          </a:prstGeom>
          <a:noFill/>
        </p:spPr>
        <p:txBody>
          <a:bodyPr wrap="square" rtlCol="0">
            <a:spAutoFit/>
          </a:bodyPr>
          <a:lstStyle/>
          <a:p>
            <a:r>
              <a:rPr lang="en-US" sz="3200" dirty="0" smtClean="0"/>
              <a:t>Example:</a:t>
            </a:r>
          </a:p>
          <a:p>
            <a:endParaRPr lang="en-US" sz="3200" dirty="0" smtClean="0"/>
          </a:p>
          <a:p>
            <a:r>
              <a:rPr lang="en-US" sz="3200" dirty="0" smtClean="0"/>
              <a:t>___________________________</a:t>
            </a:r>
            <a:endParaRPr lang="en-US" sz="3200" dirty="0"/>
          </a:p>
        </p:txBody>
      </p:sp>
      <p:sp>
        <p:nvSpPr>
          <p:cNvPr id="5" name="TextBox 4"/>
          <p:cNvSpPr txBox="1"/>
          <p:nvPr/>
        </p:nvSpPr>
        <p:spPr>
          <a:xfrm>
            <a:off x="600076" y="839062"/>
            <a:ext cx="2185988" cy="707886"/>
          </a:xfrm>
          <a:prstGeom prst="rect">
            <a:avLst/>
          </a:prstGeom>
          <a:noFill/>
        </p:spPr>
        <p:txBody>
          <a:bodyPr wrap="square" rtlCol="0">
            <a:spAutoFit/>
          </a:bodyPr>
          <a:lstStyle/>
          <a:p>
            <a:r>
              <a:rPr lang="en-US" sz="4000" dirty="0" smtClean="0">
                <a:solidFill>
                  <a:srgbClr val="0070C0"/>
                </a:solidFill>
              </a:rPr>
              <a:t>triangle</a:t>
            </a:r>
            <a:endParaRPr lang="en-US" sz="4000" dirty="0">
              <a:solidFill>
                <a:srgbClr val="0070C0"/>
              </a:solidFill>
            </a:endParaRPr>
          </a:p>
        </p:txBody>
      </p:sp>
      <p:sp>
        <p:nvSpPr>
          <p:cNvPr id="10" name="TextBox 9"/>
          <p:cNvSpPr txBox="1"/>
          <p:nvPr/>
        </p:nvSpPr>
        <p:spPr>
          <a:xfrm>
            <a:off x="3095626" y="1635006"/>
            <a:ext cx="2462212" cy="707886"/>
          </a:xfrm>
          <a:prstGeom prst="rect">
            <a:avLst/>
          </a:prstGeom>
          <a:noFill/>
        </p:spPr>
        <p:txBody>
          <a:bodyPr wrap="square" rtlCol="0">
            <a:spAutoFit/>
          </a:bodyPr>
          <a:lstStyle/>
          <a:p>
            <a:r>
              <a:rPr lang="en-US" sz="4000" dirty="0" smtClean="0">
                <a:solidFill>
                  <a:srgbClr val="0070C0"/>
                </a:solidFill>
              </a:rPr>
              <a:t>congruent</a:t>
            </a:r>
            <a:endParaRPr lang="en-US" sz="4000" dirty="0">
              <a:solidFill>
                <a:srgbClr val="0070C0"/>
              </a:solidFill>
            </a:endParaRPr>
          </a:p>
        </p:txBody>
      </p:sp>
      <p:sp>
        <p:nvSpPr>
          <p:cNvPr id="11" name="TextBox 10"/>
          <p:cNvSpPr txBox="1"/>
          <p:nvPr/>
        </p:nvSpPr>
        <p:spPr>
          <a:xfrm>
            <a:off x="411956" y="3755856"/>
            <a:ext cx="3417094" cy="707886"/>
          </a:xfrm>
          <a:prstGeom prst="rect">
            <a:avLst/>
          </a:prstGeom>
          <a:noFill/>
        </p:spPr>
        <p:txBody>
          <a:bodyPr wrap="square" rtlCol="0">
            <a:spAutoFit/>
          </a:bodyPr>
          <a:lstStyle/>
          <a:p>
            <a:r>
              <a:rPr lang="en-US" sz="4000" dirty="0" smtClean="0">
                <a:solidFill>
                  <a:srgbClr val="0070C0"/>
                </a:solidFill>
              </a:rPr>
              <a:t>Given </a:t>
            </a:r>
            <a:r>
              <a:rPr lang="en-US" sz="4000" dirty="0" smtClean="0">
                <a:solidFill>
                  <a:srgbClr val="0070C0"/>
                </a:solidFill>
                <a:sym typeface="Symbol" panose="05050102010706020507" pitchFamily="18" charset="2"/>
              </a:rPr>
              <a:t>D  F,</a:t>
            </a:r>
            <a:endParaRPr lang="en-US" sz="4000"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3829050" y="3733512"/>
                <a:ext cx="218598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panose="02040503050406030204" pitchFamily="18" charset="0"/>
                            </a:rPr>
                          </m:ctrlPr>
                        </m:accPr>
                        <m:e>
                          <m:r>
                            <a:rPr lang="en-US" sz="4000" b="0" i="1" smtClean="0">
                              <a:solidFill>
                                <a:srgbClr val="0070C0"/>
                              </a:solidFill>
                              <a:latin typeface="Cambria Math" panose="02040503050406030204" pitchFamily="18" charset="0"/>
                            </a:rPr>
                            <m:t>𝐷𝐸</m:t>
                          </m:r>
                        </m:e>
                      </m:acc>
                      <m:r>
                        <a:rPr lang="en-US" sz="4000" i="1" smtClean="0">
                          <a:solidFill>
                            <a:srgbClr val="0070C0"/>
                          </a:solidFill>
                          <a:latin typeface="Cambria Math" panose="02040503050406030204" pitchFamily="18" charset="0"/>
                          <a:ea typeface="Cambria Math" panose="02040503050406030204" pitchFamily="18" charset="0"/>
                        </a:rPr>
                        <m:t>≅</m:t>
                      </m:r>
                      <m:acc>
                        <m:accPr>
                          <m:chr m:val="̅"/>
                          <m:ctrlPr>
                            <a:rPr lang="en-US" sz="4000" i="1" smtClean="0">
                              <a:solidFill>
                                <a:srgbClr val="0070C0"/>
                              </a:solidFill>
                              <a:latin typeface="Cambria Math" panose="02040503050406030204" pitchFamily="18" charset="0"/>
                              <a:ea typeface="Cambria Math" panose="02040503050406030204" pitchFamily="18" charset="0"/>
                            </a:rPr>
                          </m:ctrlPr>
                        </m:accPr>
                        <m:e>
                          <m:r>
                            <a:rPr lang="en-US" sz="4000" b="0" i="1" smtClean="0">
                              <a:solidFill>
                                <a:srgbClr val="0070C0"/>
                              </a:solidFill>
                              <a:latin typeface="Cambria Math" panose="02040503050406030204" pitchFamily="18" charset="0"/>
                              <a:ea typeface="Cambria Math" panose="02040503050406030204" pitchFamily="18" charset="0"/>
                            </a:rPr>
                            <m:t>𝐹𝐸</m:t>
                          </m:r>
                        </m:e>
                      </m:acc>
                    </m:oMath>
                  </m:oMathPara>
                </a14:m>
                <a:endParaRPr lang="en-US" sz="4000"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829050" y="3733512"/>
                <a:ext cx="2185988" cy="707886"/>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13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6043" y="1168400"/>
            <a:ext cx="4437381" cy="2917825"/>
          </a:xfrm>
          <a:prstGeom prst="rect">
            <a:avLst/>
          </a:prstGeom>
          <a:noFill/>
          <a:ln w="9525">
            <a:noFill/>
            <a:miter lim="800000"/>
            <a:headEnd/>
            <a:tailEnd/>
          </a:ln>
        </p:spPr>
      </p:pic>
      <p:sp>
        <p:nvSpPr>
          <p:cNvPr id="3" name="TextBox 2"/>
          <p:cNvSpPr txBox="1"/>
          <p:nvPr/>
        </p:nvSpPr>
        <p:spPr>
          <a:xfrm>
            <a:off x="0" y="0"/>
            <a:ext cx="3071813" cy="769441"/>
          </a:xfrm>
          <a:prstGeom prst="rect">
            <a:avLst/>
          </a:prstGeom>
          <a:noFill/>
        </p:spPr>
        <p:txBody>
          <a:bodyPr wrap="square" rtlCol="0">
            <a:spAutoFit/>
          </a:bodyPr>
          <a:lstStyle/>
          <a:p>
            <a:r>
              <a:rPr lang="en-US" sz="4400" b="1" dirty="0" smtClean="0"/>
              <a:t>Example 3:</a:t>
            </a:r>
            <a:endParaRPr lang="en-US" sz="4400" b="1" dirty="0"/>
          </a:p>
        </p:txBody>
      </p:sp>
      <p:sp>
        <p:nvSpPr>
          <p:cNvPr id="4" name="TextBox 3"/>
          <p:cNvSpPr txBox="1"/>
          <p:nvPr/>
        </p:nvSpPr>
        <p:spPr>
          <a:xfrm>
            <a:off x="5100638" y="1168400"/>
            <a:ext cx="6900862" cy="3539430"/>
          </a:xfrm>
          <a:prstGeom prst="rect">
            <a:avLst/>
          </a:prstGeom>
          <a:noFill/>
        </p:spPr>
        <p:txBody>
          <a:bodyPr wrap="square" rtlCol="0">
            <a:spAutoFit/>
          </a:bodyPr>
          <a:lstStyle/>
          <a:p>
            <a:r>
              <a:rPr lang="en-US" sz="3200" dirty="0" smtClean="0"/>
              <a:t>a.) Name all of the congruent angles.</a:t>
            </a:r>
          </a:p>
          <a:p>
            <a:r>
              <a:rPr lang="en-US" sz="3200" dirty="0" smtClean="0"/>
              <a:t>	_______________________</a:t>
            </a:r>
          </a:p>
          <a:p>
            <a:r>
              <a:rPr lang="en-US" sz="3200" dirty="0"/>
              <a:t>	</a:t>
            </a:r>
            <a:r>
              <a:rPr lang="en-US" sz="3200" dirty="0" smtClean="0"/>
              <a:t>_______________________</a:t>
            </a:r>
          </a:p>
          <a:p>
            <a:endParaRPr lang="en-US" sz="3200" dirty="0"/>
          </a:p>
          <a:p>
            <a:r>
              <a:rPr lang="en-US" sz="3200" dirty="0" smtClean="0"/>
              <a:t>b.) Name all of the congruent segments.</a:t>
            </a:r>
          </a:p>
          <a:p>
            <a:r>
              <a:rPr lang="en-US" sz="3200" dirty="0"/>
              <a:t>	</a:t>
            </a:r>
            <a:r>
              <a:rPr lang="en-US" sz="3200" dirty="0" smtClean="0"/>
              <a:t>_______________________</a:t>
            </a:r>
          </a:p>
          <a:p>
            <a:r>
              <a:rPr lang="en-US" sz="3200" dirty="0"/>
              <a:t>	</a:t>
            </a:r>
            <a:r>
              <a:rPr lang="en-US" sz="3200" dirty="0" smtClean="0"/>
              <a:t>_______________________</a:t>
            </a:r>
            <a:endParaRPr lang="en-US" sz="3200" dirty="0"/>
          </a:p>
        </p:txBody>
      </p:sp>
      <p:sp>
        <p:nvSpPr>
          <p:cNvPr id="5" name="TextBox 4"/>
          <p:cNvSpPr txBox="1"/>
          <p:nvPr/>
        </p:nvSpPr>
        <p:spPr>
          <a:xfrm>
            <a:off x="6643688" y="1614488"/>
            <a:ext cx="2843212" cy="584775"/>
          </a:xfrm>
          <a:prstGeom prst="rect">
            <a:avLst/>
          </a:prstGeom>
          <a:noFill/>
        </p:spPr>
        <p:txBody>
          <a:bodyPr wrap="square" rtlCol="0">
            <a:spAutoFit/>
          </a:bodyPr>
          <a:lstStyle/>
          <a:p>
            <a:r>
              <a:rPr lang="en-US" sz="3200" dirty="0" smtClean="0">
                <a:solidFill>
                  <a:srgbClr val="0070C0"/>
                </a:solidFill>
                <a:sym typeface="Symbol" panose="05050102010706020507" pitchFamily="18" charset="2"/>
              </a:rPr>
              <a:t>PLM  PML</a:t>
            </a:r>
            <a:endParaRPr lang="en-US" sz="3200" dirty="0">
              <a:solidFill>
                <a:srgbClr val="0070C0"/>
              </a:solidFill>
            </a:endParaRPr>
          </a:p>
        </p:txBody>
      </p:sp>
      <p:sp>
        <p:nvSpPr>
          <p:cNvPr id="6" name="TextBox 5"/>
          <p:cNvSpPr txBox="1"/>
          <p:nvPr/>
        </p:nvSpPr>
        <p:spPr>
          <a:xfrm>
            <a:off x="6643688" y="2060576"/>
            <a:ext cx="2843212" cy="584775"/>
          </a:xfrm>
          <a:prstGeom prst="rect">
            <a:avLst/>
          </a:prstGeom>
          <a:noFill/>
        </p:spPr>
        <p:txBody>
          <a:bodyPr wrap="square" rtlCol="0">
            <a:spAutoFit/>
          </a:bodyPr>
          <a:lstStyle/>
          <a:p>
            <a:r>
              <a:rPr lang="en-US" sz="3200" dirty="0" smtClean="0">
                <a:solidFill>
                  <a:srgbClr val="0070C0"/>
                </a:solidFill>
                <a:sym typeface="Symbol" panose="05050102010706020507" pitchFamily="18" charset="2"/>
              </a:rPr>
              <a:t>MLN  MNL</a:t>
            </a:r>
            <a:endParaRPr lang="en-US" sz="3200" dirty="0">
              <a:solidFill>
                <a:srgbClr val="0070C0"/>
              </a:solidFill>
            </a:endParaRPr>
          </a:p>
        </p:txBody>
      </p:sp>
      <mc:AlternateContent xmlns:mc="http://schemas.openxmlformats.org/markup-compatibility/2006" xmlns:a14="http://schemas.microsoft.com/office/drawing/2010/main">
        <mc:Choice Requires="a14">
          <p:sp>
            <p:nvSpPr>
              <p:cNvPr id="7" name="TextBox 6"/>
              <p:cNvSpPr txBox="1"/>
              <p:nvPr/>
            </p:nvSpPr>
            <p:spPr>
              <a:xfrm>
                <a:off x="6796088" y="3501450"/>
                <a:ext cx="2843212" cy="584775"/>
              </a:xfrm>
              <a:prstGeom prst="rect">
                <a:avLst/>
              </a:prstGeom>
              <a:noFill/>
            </p:spPr>
            <p:txBody>
              <a:bodyPr wrap="square" rtlCol="0">
                <a:spAutoFit/>
              </a:bodyPr>
              <a:lstStyle/>
              <a:p>
                <a14:m>
                  <m:oMath xmlns:m="http://schemas.openxmlformats.org/officeDocument/2006/math">
                    <m:acc>
                      <m:accPr>
                        <m:chr m:val="̅"/>
                        <m:ctrlPr>
                          <a:rPr lang="en-US" sz="3200" i="1" smtClean="0">
                            <a:solidFill>
                              <a:srgbClr val="0070C0"/>
                            </a:solidFill>
                            <a:latin typeface="Cambria Math" panose="02040503050406030204" pitchFamily="18" charset="0"/>
                            <a:sym typeface="Symbol" panose="05050102010706020507" pitchFamily="18" charset="2"/>
                          </a:rPr>
                        </m:ctrlPr>
                      </m:accPr>
                      <m:e>
                        <m:r>
                          <a:rPr lang="en-US" sz="3200" b="0" i="1" smtClean="0">
                            <a:solidFill>
                              <a:srgbClr val="0070C0"/>
                            </a:solidFill>
                            <a:latin typeface="Cambria Math" panose="02040503050406030204" pitchFamily="18" charset="0"/>
                            <a:sym typeface="Symbol" panose="05050102010706020507" pitchFamily="18" charset="2"/>
                          </a:rPr>
                          <m:t>𝑃𝑀</m:t>
                        </m:r>
                        <m:r>
                          <a:rPr lang="en-US" sz="3200" b="0" i="1" smtClean="0">
                            <a:solidFill>
                              <a:srgbClr val="0070C0"/>
                            </a:solidFill>
                            <a:latin typeface="Cambria Math" panose="02040503050406030204" pitchFamily="18" charset="0"/>
                            <a:sym typeface="Symbol" panose="05050102010706020507" pitchFamily="18" charset="2"/>
                          </a:rPr>
                          <m:t> </m:t>
                        </m:r>
                      </m:e>
                    </m:acc>
                  </m:oMath>
                </a14:m>
                <a:r>
                  <a:rPr lang="en-US" sz="3200" dirty="0" smtClean="0">
                    <a:solidFill>
                      <a:srgbClr val="0070C0"/>
                    </a:solidFill>
                    <a:sym typeface="Symbol" panose="05050102010706020507" pitchFamily="18" charset="2"/>
                  </a:rPr>
                  <a:t>  </a:t>
                </a:r>
                <a14:m>
                  <m:oMath xmlns:m="http://schemas.openxmlformats.org/officeDocument/2006/math">
                    <m:acc>
                      <m:accPr>
                        <m:chr m:val="̅"/>
                        <m:ctrlPr>
                          <a:rPr lang="en-US" sz="3200" i="1" smtClean="0">
                            <a:solidFill>
                              <a:srgbClr val="0070C0"/>
                            </a:solidFill>
                            <a:latin typeface="Cambria Math" panose="02040503050406030204" pitchFamily="18" charset="0"/>
                            <a:sym typeface="Symbol" panose="05050102010706020507" pitchFamily="18" charset="2"/>
                          </a:rPr>
                        </m:ctrlPr>
                      </m:accPr>
                      <m:e>
                        <m:r>
                          <a:rPr lang="en-US" sz="3200" b="0" i="1" smtClean="0">
                            <a:solidFill>
                              <a:srgbClr val="0070C0"/>
                            </a:solidFill>
                            <a:latin typeface="Cambria Math" panose="02040503050406030204" pitchFamily="18" charset="0"/>
                            <a:sym typeface="Symbol" panose="05050102010706020507" pitchFamily="18" charset="2"/>
                          </a:rPr>
                          <m:t>𝑃𝐿</m:t>
                        </m:r>
                      </m:e>
                    </m:acc>
                  </m:oMath>
                </a14:m>
                <a:endParaRPr lang="en-US" sz="32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96088" y="3501450"/>
                <a:ext cx="2843212" cy="584775"/>
              </a:xfrm>
              <a:prstGeom prst="rect">
                <a:avLst/>
              </a:prstGeom>
              <a:blipFill rotWithShape="0">
                <a:blip r:embed="rId3" cstate="print"/>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31794" y="4053712"/>
                <a:ext cx="2843212" cy="584775"/>
              </a:xfrm>
              <a:prstGeom prst="rect">
                <a:avLst/>
              </a:prstGeom>
              <a:noFill/>
            </p:spPr>
            <p:txBody>
              <a:bodyPr wrap="square" rtlCol="0">
                <a:spAutoFit/>
              </a:bodyPr>
              <a:lstStyle/>
              <a:p>
                <a14:m>
                  <m:oMath xmlns:m="http://schemas.openxmlformats.org/officeDocument/2006/math">
                    <m:acc>
                      <m:accPr>
                        <m:chr m:val="̅"/>
                        <m:ctrlPr>
                          <a:rPr lang="en-US" sz="3200" i="1" smtClean="0">
                            <a:solidFill>
                              <a:srgbClr val="0070C0"/>
                            </a:solidFill>
                            <a:latin typeface="Cambria Math" panose="02040503050406030204" pitchFamily="18" charset="0"/>
                            <a:sym typeface="Symbol" panose="05050102010706020507" pitchFamily="18" charset="2"/>
                          </a:rPr>
                        </m:ctrlPr>
                      </m:accPr>
                      <m:e>
                        <m:r>
                          <a:rPr lang="en-US" sz="3200" b="0" i="1" smtClean="0">
                            <a:solidFill>
                              <a:srgbClr val="0070C0"/>
                            </a:solidFill>
                            <a:latin typeface="Cambria Math" panose="02040503050406030204" pitchFamily="18" charset="0"/>
                            <a:sym typeface="Symbol" panose="05050102010706020507" pitchFamily="18" charset="2"/>
                          </a:rPr>
                          <m:t>𝑀𝐿</m:t>
                        </m:r>
                        <m:r>
                          <a:rPr lang="en-US" sz="3200" b="0" i="1" smtClean="0">
                            <a:solidFill>
                              <a:srgbClr val="0070C0"/>
                            </a:solidFill>
                            <a:latin typeface="Cambria Math" panose="02040503050406030204" pitchFamily="18" charset="0"/>
                            <a:sym typeface="Symbol" panose="05050102010706020507" pitchFamily="18" charset="2"/>
                          </a:rPr>
                          <m:t> </m:t>
                        </m:r>
                      </m:e>
                    </m:acc>
                  </m:oMath>
                </a14:m>
                <a:r>
                  <a:rPr lang="en-US" sz="3200" dirty="0" smtClean="0">
                    <a:solidFill>
                      <a:srgbClr val="0070C0"/>
                    </a:solidFill>
                    <a:sym typeface="Symbol" panose="05050102010706020507" pitchFamily="18" charset="2"/>
                  </a:rPr>
                  <a:t>  </a:t>
                </a:r>
                <a14:m>
                  <m:oMath xmlns:m="http://schemas.openxmlformats.org/officeDocument/2006/math">
                    <m:acc>
                      <m:accPr>
                        <m:chr m:val="̅"/>
                        <m:ctrlPr>
                          <a:rPr lang="en-US" sz="3200" i="1" smtClean="0">
                            <a:solidFill>
                              <a:srgbClr val="0070C0"/>
                            </a:solidFill>
                            <a:latin typeface="Cambria Math" panose="02040503050406030204" pitchFamily="18" charset="0"/>
                            <a:sym typeface="Symbol" panose="05050102010706020507" pitchFamily="18" charset="2"/>
                          </a:rPr>
                        </m:ctrlPr>
                      </m:accPr>
                      <m:e>
                        <m:r>
                          <a:rPr lang="en-US" sz="3200" b="0" i="1" smtClean="0">
                            <a:solidFill>
                              <a:srgbClr val="0070C0"/>
                            </a:solidFill>
                            <a:latin typeface="Cambria Math" panose="02040503050406030204" pitchFamily="18" charset="0"/>
                            <a:sym typeface="Symbol" panose="05050102010706020507" pitchFamily="18" charset="2"/>
                          </a:rPr>
                          <m:t>𝑀𝑁</m:t>
                        </m:r>
                      </m:e>
                    </m:acc>
                  </m:oMath>
                </a14:m>
                <a:endParaRPr lang="en-US" sz="32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731794" y="4053712"/>
                <a:ext cx="2843212" cy="584775"/>
              </a:xfrm>
              <a:prstGeom prst="rect">
                <a:avLst/>
              </a:prstGeom>
              <a:blipFill rotWithShape="0">
                <a:blip r:embed="rId4" cstate="print"/>
                <a:stretch>
                  <a:fillRect t="-15625" b="-31250"/>
                </a:stretch>
              </a:blipFill>
            </p:spPr>
            <p:txBody>
              <a:bodyPr/>
              <a:lstStyle/>
              <a:p>
                <a:r>
                  <a:rPr lang="en-US">
                    <a:noFill/>
                  </a:rPr>
                  <a:t> </a:t>
                </a:r>
              </a:p>
            </p:txBody>
          </p:sp>
        </mc:Fallback>
      </mc:AlternateContent>
    </p:spTree>
    <p:extLst>
      <p:ext uri="{BB962C8B-B14F-4D97-AF65-F5344CB8AC3E}">
        <p14:creationId xmlns:p14="http://schemas.microsoft.com/office/powerpoint/2010/main" val="19034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711</Words>
  <Application>Microsoft Office PowerPoint</Application>
  <PresentationFormat>Widescreen</PresentationFormat>
  <Paragraphs>142</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Book Antiqua</vt:lpstr>
      <vt:lpstr>Calibri</vt:lpstr>
      <vt:lpstr>Calibri Light</vt:lpstr>
      <vt:lpstr>Cambria Math</vt:lpstr>
      <vt:lpstr>Helvetica</vt:lpstr>
      <vt:lpstr>Symbol</vt:lpstr>
      <vt:lpstr>Times New Roman</vt:lpstr>
      <vt:lpstr>Wingdings</vt:lpstr>
      <vt:lpstr>Office Theme</vt:lpstr>
      <vt:lpstr>ANNOUNCEMENTS -Pick up your assigned calculator -Take out homework to stamp</vt:lpstr>
      <vt:lpstr>Homework</vt:lpstr>
      <vt:lpstr>#5 Isosceles Triangle Theorem</vt:lpstr>
      <vt:lpstr>Isosceles Triangle:  A triangle with at least ___ sides and angles congruent.  </vt:lpstr>
      <vt:lpstr>PowerPoint Presentation</vt:lpstr>
      <vt:lpstr>Example 1:  If (DE) ̅≅(CD) ̅, (BC) ̅≅(AC) ̅,and mCDE = 120o, what is the measure of BAC?</vt:lpstr>
      <vt:lpstr>Example 2:  Find x, (JM) ̅, (MN) ̅, and JN if ∆JMN is an isosceles triangle with J  N.</vt:lpstr>
      <vt:lpstr>PowerPoint Presentation</vt:lpstr>
      <vt:lpstr>PowerPoint Presentation</vt:lpstr>
      <vt:lpstr>Example 4: Find the measures of angles 1, 2, 3, and 4.</vt:lpstr>
      <vt:lpstr>BRAIN BREAK #1</vt:lpstr>
      <vt:lpstr>Individual Practice – HW Packet #5</vt:lpstr>
      <vt:lpstr>#6 CPCTC</vt:lpstr>
      <vt:lpstr>VOCABULARY!</vt:lpstr>
      <vt:lpstr>PowerPoint Presentation</vt:lpstr>
      <vt:lpstr>Example 2: In the diagram, DEFG  KLMN.</vt:lpstr>
      <vt:lpstr>PowerPoint Presentation</vt:lpstr>
      <vt:lpstr>PowerPoint Presentation</vt:lpstr>
      <vt:lpstr>BRAIN BREAK #2</vt:lpstr>
      <vt:lpstr>Homework</vt:lpstr>
      <vt:lpstr>Exit Ticket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-Take out your homework to stamp</dc:title>
  <dc:creator>Santos, Francine C.</dc:creator>
  <cp:lastModifiedBy>Fran</cp:lastModifiedBy>
  <cp:revision>21</cp:revision>
  <dcterms:created xsi:type="dcterms:W3CDTF">2014-10-30T13:29:42Z</dcterms:created>
  <dcterms:modified xsi:type="dcterms:W3CDTF">2015-04-13T02:58:30Z</dcterms:modified>
</cp:coreProperties>
</file>