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74" r:id="rId5"/>
    <p:sldId id="280" r:id="rId6"/>
    <p:sldId id="281" r:id="rId7"/>
    <p:sldId id="282" r:id="rId8"/>
    <p:sldId id="257" r:id="rId9"/>
    <p:sldId id="264" r:id="rId10"/>
    <p:sldId id="265" r:id="rId11"/>
    <p:sldId id="266" r:id="rId12"/>
    <p:sldId id="268" r:id="rId13"/>
    <p:sldId id="258" r:id="rId14"/>
    <p:sldId id="269" r:id="rId15"/>
    <p:sldId id="267" r:id="rId16"/>
    <p:sldId id="283" r:id="rId17"/>
    <p:sldId id="285" r:id="rId18"/>
    <p:sldId id="273" r:id="rId19"/>
    <p:sldId id="284" r:id="rId20"/>
    <p:sldId id="275" r:id="rId21"/>
    <p:sldId id="276" r:id="rId22"/>
    <p:sldId id="277" r:id="rId23"/>
    <p:sldId id="278" r:id="rId24"/>
    <p:sldId id="279" r:id="rId25"/>
    <p:sldId id="286" r:id="rId26"/>
    <p:sldId id="259" r:id="rId27"/>
    <p:sldId id="260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1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45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45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34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91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9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0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9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6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56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27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C74A-838E-4998-AF85-FEF673F6DC9E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4D96-A15B-4A93-BEF9-875C260CF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4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2506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your HW to be stamped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030" y="493564"/>
                <a:ext cx="8460014" cy="649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∆ABC is an isosceles triangle with leg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= 10 feet. Find the length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Hint: How many angles are the same in an isosceles triangle? Label those angles!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Update your TOC. Glue #5 notes onto pg. 48.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" y="493564"/>
                <a:ext cx="8460014" cy="649639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945" t="-1407" b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59482" t="43601" r="30813" b="39335"/>
          <a:stretch/>
        </p:blipFill>
        <p:spPr>
          <a:xfrm>
            <a:off x="275772" y="2514600"/>
            <a:ext cx="3164114" cy="31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7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28701" y="495300"/>
            <a:ext cx="10020300" cy="4940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LAW OF COSINES WHEN…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know the length of all three __________ of a triangle and are trying to find an ______________.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know two ___________ and an included ____________ and are trying to find the side __________________ the 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5701" y="1168400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sides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1" y="2438400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angle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301" y="3146286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sides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1" y="3708400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angle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1" y="4416286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opposite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4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422399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/>
                  <a:t>Example </a:t>
                </a:r>
                <a:r>
                  <a:rPr lang="en-US" u="sng" dirty="0"/>
                  <a:t>1: Given SAS</a:t>
                </a:r>
                <a:r>
                  <a:rPr lang="en-US" dirty="0"/>
                  <a:t>: Find the length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, given that angle B = 98</a:t>
                </a:r>
                <a:r>
                  <a:rPr lang="en-US" baseline="30000" dirty="0"/>
                  <a:t>o</a:t>
                </a:r>
                <a:r>
                  <a:rPr lang="en-US" dirty="0"/>
                  <a:t>, side a= 13 and side c= 20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422399"/>
              </a:xfrm>
              <a:blipFill rotWithShape="0">
                <a:blip r:embed="rId2" cstate="print"/>
                <a:stretch>
                  <a:fillRect l="-2000" t="-8584" b="-1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53" y="1422400"/>
            <a:ext cx="4736147" cy="233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900" y="1511300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 = b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 + c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 – 2bc</a:t>
            </a:r>
            <a:r>
              <a:rPr lang="en-US" sz="32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▪</a:t>
            </a:r>
            <a:r>
              <a:rPr lang="en-US" sz="3200" dirty="0" smtClean="0">
                <a:solidFill>
                  <a:srgbClr val="7030A0"/>
                </a:solidFill>
              </a:rPr>
              <a:t>cos(A)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00" y="2006024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= a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+ c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– 2ac</a:t>
            </a:r>
            <a:r>
              <a:rPr lang="en-US" sz="32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▪</a:t>
            </a:r>
            <a:r>
              <a:rPr lang="en-US" sz="3200" b="1" dirty="0" smtClean="0">
                <a:solidFill>
                  <a:srgbClr val="7030A0"/>
                </a:solidFill>
              </a:rPr>
              <a:t>cos(B)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900" y="2590799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13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+ 20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2(13)(20)</a:t>
            </a:r>
            <a:r>
              <a:rPr lang="en-US" sz="3200" dirty="0" smtClean="0">
                <a:latin typeface="Calibri Light" panose="020F0302020204030204" pitchFamily="34" charset="0"/>
              </a:rPr>
              <a:t>▪</a:t>
            </a:r>
            <a:r>
              <a:rPr lang="en-US" sz="3200" dirty="0" smtClean="0"/>
              <a:t>cos(98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)</a:t>
            </a: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V="1">
            <a:off x="5295900" y="1803687"/>
            <a:ext cx="41148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5900" y="3174423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169 + 400 – 520</a:t>
            </a:r>
            <a:r>
              <a:rPr lang="en-US" sz="3200" dirty="0" smtClean="0">
                <a:latin typeface="Calibri Light" panose="020F0302020204030204" pitchFamily="34" charset="0"/>
              </a:rPr>
              <a:t>▪</a:t>
            </a:r>
            <a:r>
              <a:rPr lang="en-US" sz="3200" dirty="0" smtClean="0"/>
              <a:t>(-0.14)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5900" y="3758047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569 + 72.8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5900" y="4340520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641.8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295900" y="4921842"/>
                <a:ext cx="62865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641.8</m:t>
                        </m:r>
                      </m:e>
                    </m:rad>
                  </m:oMath>
                </a14:m>
                <a:endParaRPr lang="en-US" sz="32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921842"/>
                <a:ext cx="6286500" cy="64915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869" b="-29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95900" y="5566387"/>
            <a:ext cx="178707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b = 25.33</a:t>
            </a:r>
          </a:p>
        </p:txBody>
      </p:sp>
    </p:spTree>
    <p:extLst>
      <p:ext uri="{BB962C8B-B14F-4D97-AF65-F5344CB8AC3E}">
        <p14:creationId xmlns:p14="http://schemas.microsoft.com/office/powerpoint/2010/main" xmlns="" val="17365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0100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 </a:t>
            </a:r>
            <a:r>
              <a:rPr lang="en-US" b="1" dirty="0"/>
              <a:t>Problems:</a:t>
            </a:r>
            <a:r>
              <a:rPr lang="en-US" dirty="0"/>
              <a:t> Find the </a:t>
            </a:r>
            <a:r>
              <a:rPr lang="en-US" dirty="0" smtClean="0"/>
              <a:t>value </a:t>
            </a:r>
            <a:r>
              <a:rPr lang="en-US" dirty="0"/>
              <a:t>of </a:t>
            </a:r>
            <a:r>
              <a:rPr lang="en-US" dirty="0" smtClean="0"/>
              <a:t>x.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25563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57632" y="1342073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pic>
        <p:nvPicPr>
          <p:cNvPr id="7" name="Picture 6" descr="C:\Users\Fran\Downloads\IMG_0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78" t="52500" r="25103" b="30754"/>
          <a:stretch/>
        </p:blipFill>
        <p:spPr bwMode="auto">
          <a:xfrm>
            <a:off x="495300" y="1325563"/>
            <a:ext cx="3124200" cy="2014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C:\Users\Fran\Downloads\IMG_0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66" t="52500" r="1069" b="30754"/>
          <a:stretch/>
        </p:blipFill>
        <p:spPr bwMode="auto">
          <a:xfrm>
            <a:off x="6952932" y="1390035"/>
            <a:ext cx="2978468" cy="195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9500" y="1287849"/>
            <a:ext cx="180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x = 53.61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1400" y="1202453"/>
            <a:ext cx="153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x = 5.09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7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#1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1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2399"/>
          </a:xfrm>
        </p:spPr>
        <p:txBody>
          <a:bodyPr>
            <a:normAutofit/>
          </a:bodyPr>
          <a:lstStyle/>
          <a:p>
            <a:r>
              <a:rPr lang="en-US" u="sng" dirty="0" smtClean="0"/>
              <a:t>Example </a:t>
            </a:r>
            <a:r>
              <a:rPr lang="en-US" u="sng" dirty="0"/>
              <a:t>2: Given SSS:</a:t>
            </a:r>
            <a:r>
              <a:rPr lang="en-US" dirty="0"/>
              <a:t> Find </a:t>
            </a:r>
            <a:r>
              <a:rPr lang="en-US" dirty="0" err="1"/>
              <a:t>m</a:t>
            </a:r>
            <a:r>
              <a:rPr lang="en-US" dirty="0" err="1">
                <a:sym typeface="Symbol" panose="05050102010706020507" pitchFamily="18" charset="2"/>
              </a:rPr>
              <a:t></a:t>
            </a:r>
            <a:r>
              <a:rPr lang="en-US" dirty="0" err="1"/>
              <a:t>B</a:t>
            </a:r>
            <a:r>
              <a:rPr lang="en-US" dirty="0"/>
              <a:t>, given that side a = 30, side b = 20, and side c = 15.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53" y="1422400"/>
            <a:ext cx="3936047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900" y="1511300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 = b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 + c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 – 2bc</a:t>
            </a:r>
            <a:r>
              <a:rPr lang="en-US" sz="32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▪</a:t>
            </a:r>
            <a:r>
              <a:rPr lang="en-US" sz="3200" dirty="0" smtClean="0">
                <a:solidFill>
                  <a:srgbClr val="7030A0"/>
                </a:solidFill>
              </a:rPr>
              <a:t>cos(A)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00" y="2006024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= a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+ c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</a:rPr>
              <a:t> – 2ac</a:t>
            </a:r>
            <a:r>
              <a:rPr lang="en-US" sz="32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▪</a:t>
            </a:r>
            <a:r>
              <a:rPr lang="en-US" sz="3200" b="1" dirty="0" smtClean="0">
                <a:solidFill>
                  <a:srgbClr val="7030A0"/>
                </a:solidFill>
              </a:rPr>
              <a:t>cos(B)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95900" y="1803687"/>
            <a:ext cx="41148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5900" y="2590799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30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+ 15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– 2(30)(15)</a:t>
            </a:r>
            <a:r>
              <a:rPr lang="en-US" sz="3200" dirty="0" smtClean="0">
                <a:latin typeface="Calibri Light" panose="020F0302020204030204" pitchFamily="34" charset="0"/>
              </a:rPr>
              <a:t>▪</a:t>
            </a:r>
            <a:r>
              <a:rPr lang="en-US" sz="3200" dirty="0" smtClean="0"/>
              <a:t>cos(B)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5900" y="3174423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400 = 900 + 225 – 900</a:t>
            </a:r>
            <a:r>
              <a:rPr lang="en-US" sz="3200" dirty="0" smtClean="0">
                <a:latin typeface="Calibri Light" panose="020F0302020204030204" pitchFamily="34" charset="0"/>
              </a:rPr>
              <a:t>▪</a:t>
            </a:r>
            <a:r>
              <a:rPr lang="en-US" sz="3200" dirty="0" smtClean="0"/>
              <a:t>cos(B)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900" y="3741057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400 = 1125 – 900</a:t>
            </a:r>
            <a:r>
              <a:rPr lang="en-US" sz="3200" dirty="0" smtClean="0">
                <a:latin typeface="Calibri Light" panose="020F0302020204030204" pitchFamily="34" charset="0"/>
              </a:rPr>
              <a:t>▪</a:t>
            </a:r>
            <a:r>
              <a:rPr lang="en-US" sz="3200" dirty="0" smtClean="0"/>
              <a:t>cos(B)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5614" y="4169229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-1125 = -1125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5900" y="4842904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-725 = -900</a:t>
            </a:r>
            <a:r>
              <a:rPr lang="en-US" sz="3200" dirty="0" smtClean="0">
                <a:latin typeface="Calibri Light" panose="020F0302020204030204" pitchFamily="34" charset="0"/>
              </a:rPr>
              <a:t>▪</a:t>
            </a:r>
            <a:r>
              <a:rPr lang="en-US" sz="3200" dirty="0" smtClean="0"/>
              <a:t>cos(B)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7886" y="3822700"/>
            <a:ext cx="865414" cy="931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269592" y="5271076"/>
            <a:ext cx="3169558" cy="593844"/>
            <a:chOff x="5269592" y="5271076"/>
            <a:chExt cx="3169558" cy="593844"/>
          </a:xfrm>
        </p:grpSpPr>
        <p:grpSp>
          <p:nvGrpSpPr>
            <p:cNvPr id="21" name="Group 20"/>
            <p:cNvGrpSpPr/>
            <p:nvPr/>
          </p:nvGrpSpPr>
          <p:grpSpPr>
            <a:xfrm>
              <a:off x="5295900" y="5311564"/>
              <a:ext cx="3143250" cy="665"/>
              <a:chOff x="5295900" y="5311564"/>
              <a:chExt cx="3143250" cy="6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487886" y="5311564"/>
                <a:ext cx="1951264" cy="6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295900" y="5311564"/>
                <a:ext cx="8654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881585" y="5271076"/>
              <a:ext cx="94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-900</a:t>
              </a:r>
              <a:endParaRPr lang="en-US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9592" y="5280145"/>
              <a:ext cx="943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-900</a:t>
              </a:r>
              <a:endParaRPr lang="en-US" sz="3200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6704694" y="4853835"/>
            <a:ext cx="865414" cy="931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95900" y="5747659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.806 = cos(B)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9592" y="6231981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(.806) = 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10700" y="5045240"/>
            <a:ext cx="188141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B = 36.29</a:t>
            </a:r>
            <a:r>
              <a:rPr lang="en-US" sz="3200" baseline="30000" dirty="0" smtClean="0">
                <a:solidFill>
                  <a:srgbClr val="7030A0"/>
                </a:solidFill>
              </a:rPr>
              <a:t>o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0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26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 </a:t>
            </a:r>
            <a:r>
              <a:rPr lang="en-US" b="1" dirty="0"/>
              <a:t>Problems:</a:t>
            </a:r>
            <a:r>
              <a:rPr lang="en-US" dirty="0"/>
              <a:t> Find the values of x and y. </a:t>
            </a:r>
            <a:r>
              <a:rPr lang="en-US" i="1" dirty="0"/>
              <a:t>Hint: You will have to use the Law of Cosines twice</a:t>
            </a:r>
            <a:r>
              <a:rPr lang="en-US" i="1" dirty="0" smtClean="0"/>
              <a:t>!</a:t>
            </a:r>
            <a:endParaRPr lang="en-US" dirty="0"/>
          </a:p>
        </p:txBody>
      </p:sp>
      <p:pic>
        <p:nvPicPr>
          <p:cNvPr id="3" name="Picture 2" descr="C:\Users\Fran\Downloads\IMG_0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2" t="51885" r="74251" b="33431"/>
          <a:stretch/>
        </p:blipFill>
        <p:spPr bwMode="auto">
          <a:xfrm>
            <a:off x="384810" y="1477010"/>
            <a:ext cx="3361690" cy="1939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C:\Users\Fran\Downloads\IMG_00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97" t="51885" r="51780" b="30551"/>
          <a:stretch/>
        </p:blipFill>
        <p:spPr bwMode="auto">
          <a:xfrm>
            <a:off x="7016432" y="1477010"/>
            <a:ext cx="3105468" cy="2066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25563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57632" y="1342073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48394" y="1477010"/>
            <a:ext cx="210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x = 21.57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393" y="1920844"/>
            <a:ext cx="210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y</a:t>
            </a:r>
            <a:r>
              <a:rPr lang="en-US" sz="3200" dirty="0" smtClean="0">
                <a:solidFill>
                  <a:srgbClr val="0070C0"/>
                </a:solidFill>
              </a:rPr>
              <a:t> = 34.92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1846" y="1342073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x = 36.87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7015" y="1803738"/>
            <a:ext cx="207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y</a:t>
            </a:r>
            <a:r>
              <a:rPr lang="en-US" sz="3200" dirty="0" smtClean="0">
                <a:solidFill>
                  <a:srgbClr val="0070C0"/>
                </a:solidFill>
              </a:rPr>
              <a:t> = 53.13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5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2506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</a:t>
            </a:r>
            <a:r>
              <a:rPr lang="en-US" sz="3000" dirty="0" smtClean="0">
                <a:solidFill>
                  <a:srgbClr val="0070C0"/>
                </a:solidFill>
              </a:rPr>
              <a:t>calculator</a:t>
            </a:r>
            <a:r>
              <a:rPr lang="en-US" sz="3000" dirty="0" smtClean="0">
                <a:solidFill>
                  <a:srgbClr val="0070C0"/>
                </a:solidFill>
              </a:rPr>
              <a:t/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your HW to be stamped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030" y="493564"/>
                <a:ext cx="8460014" cy="649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∆ABC is an isosceles triangle with leg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= 10 feet. Find the length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Hint: How many angles are the same in an isosceles triangle? Label those angles!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Update your TOC. Glue #5 notes onto pg. 48.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" y="493564"/>
                <a:ext cx="8460014" cy="649639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945" t="-1407" b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59482" t="43601" r="30813" b="39335"/>
          <a:stretch/>
        </p:blipFill>
        <p:spPr>
          <a:xfrm>
            <a:off x="275772" y="2514600"/>
            <a:ext cx="3164114" cy="31277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4154" y="6412523"/>
            <a:ext cx="4360984" cy="4454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3753" y="2907323"/>
            <a:ext cx="758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DO ON WHITEBOARD!!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1377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#6 Law of </a:t>
            </a:r>
            <a:r>
              <a:rPr lang="en-US" b="1" dirty="0" err="1" smtClean="0">
                <a:solidFill>
                  <a:schemeClr val="bg1"/>
                </a:solidFill>
              </a:rPr>
              <a:t>Sines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3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#5 &amp; #6 in HW Packet (</a:t>
            </a:r>
            <a:r>
              <a:rPr lang="en-US" i="1" dirty="0" smtClean="0"/>
              <a:t>#1-7 use Law of Cosines; #8-15 use Law of </a:t>
            </a:r>
            <a:r>
              <a:rPr lang="en-US" i="1" dirty="0" err="1" smtClean="0"/>
              <a:t>Sines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5949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129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/>
          <a:srcRect t="29880" r="26348" b="33417"/>
          <a:stretch/>
        </p:blipFill>
        <p:spPr bwMode="auto">
          <a:xfrm>
            <a:off x="2425700" y="2307630"/>
            <a:ext cx="6604000" cy="3267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10515600" cy="71437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LAW OF SINES</a:t>
            </a:r>
            <a:endParaRPr lang="en-US" sz="6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956152" y="1019175"/>
                <a:ext cx="6051096" cy="1308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5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52" y="1019175"/>
                <a:ext cx="6051096" cy="130850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38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7000" y="5575300"/>
            <a:ext cx="895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*Usually used when you have </a:t>
            </a:r>
            <a:r>
              <a:rPr lang="en-US" sz="3200" u="sng" dirty="0" smtClean="0">
                <a:solidFill>
                  <a:srgbClr val="7030A0"/>
                </a:solidFill>
              </a:rPr>
              <a:t>ASA</a:t>
            </a:r>
            <a:r>
              <a:rPr lang="en-US" sz="3200" dirty="0" smtClean="0"/>
              <a:t> or </a:t>
            </a:r>
            <a:r>
              <a:rPr lang="en-US" sz="3200" u="sng" dirty="0" smtClean="0">
                <a:solidFill>
                  <a:srgbClr val="7030A0"/>
                </a:solidFill>
              </a:rPr>
              <a:t>AAS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999695" y="1039220"/>
            <a:ext cx="1673905" cy="1268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4052" y="1039220"/>
            <a:ext cx="1673905" cy="1268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3344" y="1039220"/>
            <a:ext cx="1534885" cy="1268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3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1543" y="203200"/>
            <a:ext cx="11016343" cy="6226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LAW OF SINES WHEN…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You know two __________ and an ____________ side and are trying to find the angle ________________ the side.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two ____________ and 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non-included _________ 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are trying to find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 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1873" y="994229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angles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159" y="1702115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included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1930" y="2410001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opposite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280" y="3825773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angles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908" y="4773858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side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5223" y="5476416"/>
            <a:ext cx="22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side(s)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8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42239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u="sng" dirty="0" smtClean="0"/>
                  <a:t>Example 1:</a:t>
                </a:r>
                <a:r>
                  <a:rPr lang="en-US" dirty="0"/>
                  <a:t> Find the missing angle. In the triangle below,	 </a:t>
                </a:r>
                <a:r>
                  <a:rPr lang="en-US" dirty="0" err="1"/>
                  <a:t>m</a:t>
                </a:r>
                <a:r>
                  <a:rPr lang="en-US" dirty="0" err="1">
                    <a:sym typeface="Symbol" panose="05050102010706020507" pitchFamily="18" charset="2"/>
                  </a:rPr>
                  <a:t></a:t>
                </a:r>
                <a:r>
                  <a:rPr lang="en-US" dirty="0" err="1"/>
                  <a:t>A</a:t>
                </a:r>
                <a:r>
                  <a:rPr lang="en-US" dirty="0"/>
                  <a:t> = 33</a:t>
                </a:r>
                <a:r>
                  <a:rPr lang="en-US" baseline="30000" dirty="0"/>
                  <a:t>o</a:t>
                </a:r>
                <a:r>
                  <a:rPr lang="en-US" dirty="0"/>
                  <a:t>, </a:t>
                </a:r>
                <a:r>
                  <a:rPr lang="en-US" dirty="0" err="1"/>
                  <a:t>m</a:t>
                </a:r>
                <a:r>
                  <a:rPr lang="en-US" dirty="0" err="1">
                    <a:sym typeface="Symbol" panose="05050102010706020507" pitchFamily="18" charset="2"/>
                  </a:rPr>
                  <a:t></a:t>
                </a:r>
                <a:r>
                  <a:rPr lang="en-US" dirty="0" err="1"/>
                  <a:t>B</a:t>
                </a:r>
                <a:r>
                  <a:rPr lang="en-US" dirty="0"/>
                  <a:t> = 47</a:t>
                </a:r>
                <a:r>
                  <a:rPr lang="en-US" baseline="30000" dirty="0"/>
                  <a:t>o</a:t>
                </a:r>
                <a:r>
                  <a:rPr lang="en-US" dirty="0"/>
                  <a:t> and b = 14. Find the length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422399"/>
              </a:xfrm>
              <a:blipFill rotWithShape="0">
                <a:blip r:embed="rId2" cstate="print"/>
                <a:stretch>
                  <a:fillRect l="-1750" t="-3863" b="-10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28" y="1422400"/>
            <a:ext cx="4070486" cy="28593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370286" y="1464272"/>
                <a:ext cx="2534733" cy="927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𝒔𝒊𝒏𝑨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𝒔𝒊𝒏𝑩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6" y="1464272"/>
                <a:ext cx="2534733" cy="9271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136249" y="2560100"/>
                <a:ext cx="3150671" cy="948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249" y="2560100"/>
                <a:ext cx="3150671" cy="94808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26184" y="2508853"/>
            <a:ext cx="1779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6656" y="1397834"/>
            <a:ext cx="1506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3341" y="3077293"/>
            <a:ext cx="19236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58857" y="2852057"/>
            <a:ext cx="714644" cy="4357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26629" y="2852058"/>
            <a:ext cx="667657" cy="440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136248" y="3579798"/>
                <a:ext cx="43110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14(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248" y="3579798"/>
                <a:ext cx="4311052" cy="492443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5799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3427" y="4624113"/>
            <a:ext cx="1009892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smtClean="0"/>
              <a:t>10 = a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110663" y="4060052"/>
            <a:ext cx="1928766" cy="564061"/>
            <a:chOff x="5110663" y="4060052"/>
            <a:chExt cx="1928766" cy="56406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110663" y="4060052"/>
              <a:ext cx="1928766" cy="12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427996" y="4131670"/>
                  <a:ext cx="13360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7996" y="4131670"/>
                  <a:ext cx="1336007" cy="492443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7544119" y="4072241"/>
            <a:ext cx="1928766" cy="596165"/>
            <a:chOff x="7544119" y="4072241"/>
            <a:chExt cx="1928766" cy="59616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544119" y="4072241"/>
              <a:ext cx="1928766" cy="12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800155" y="4175963"/>
                  <a:ext cx="13360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0155" y="4175963"/>
                  <a:ext cx="1336007" cy="492443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Connector 34"/>
          <p:cNvCxnSpPr/>
          <p:nvPr/>
        </p:nvCxnSpPr>
        <p:spPr>
          <a:xfrm flipV="1">
            <a:off x="7953828" y="3631245"/>
            <a:ext cx="1009728" cy="1037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42332" y="5355614"/>
            <a:ext cx="140743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10 = BC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5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/>
      <p:bldP spid="16" grpId="0"/>
      <p:bldP spid="18" grpId="0"/>
      <p:bldP spid="26" grpId="0" animBg="1"/>
      <p:bldP spid="27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2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 </a:t>
            </a:r>
            <a:r>
              <a:rPr lang="en-US" b="1" dirty="0"/>
              <a:t>Problems:</a:t>
            </a:r>
            <a:r>
              <a:rPr lang="en-US" dirty="0"/>
              <a:t> Find all missing angles and sides in the triangle below: 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 panose="05050102010706020507" pitchFamily="18" charset="2"/>
              </a:rPr>
              <a:t>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28</a:t>
            </a:r>
            <a:r>
              <a:rPr lang="en-US" baseline="30000" dirty="0"/>
              <a:t>o</a:t>
            </a:r>
            <a:r>
              <a:rPr lang="en-US" dirty="0"/>
              <a:t>, a = 12, and b = 24.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1389718"/>
            <a:ext cx="3597729" cy="2354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441" y="2247596"/>
            <a:ext cx="1779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948" y="1325563"/>
            <a:ext cx="19236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4533" y="2463039"/>
            <a:ext cx="1506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215" y="1784631"/>
            <a:ext cx="49372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28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o</a:t>
            </a:r>
            <a:endParaRPr lang="en-US" sz="2800" b="1" baseline="30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683" y="2463039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12</a:t>
            </a:r>
            <a:endParaRPr lang="en-US" sz="2800" b="1" baseline="30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414" y="1325563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24</a:t>
            </a:r>
            <a:endParaRPr lang="en-US" sz="2800" b="1" baseline="30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274090" y="1389718"/>
                <a:ext cx="2768771" cy="94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090" y="1389718"/>
                <a:ext cx="2768771" cy="94487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12229" y="1725414"/>
            <a:ext cx="946872" cy="440679"/>
            <a:chOff x="6226629" y="2852057"/>
            <a:chExt cx="946872" cy="44067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58857" y="2852057"/>
              <a:ext cx="714644" cy="4357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26629" y="2852058"/>
              <a:ext cx="667657" cy="4406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132302" y="2398747"/>
                <a:ext cx="40837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24(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)=12(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302" y="2398747"/>
                <a:ext cx="4083747" cy="49244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6119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051120" y="2877204"/>
            <a:ext cx="4345395" cy="500334"/>
            <a:chOff x="4051120" y="2877204"/>
            <a:chExt cx="4345395" cy="50033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051120" y="2885095"/>
              <a:ext cx="1928766" cy="1218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67749" y="2877204"/>
              <a:ext cx="1928766" cy="1218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87591" y="2885095"/>
              <a:ext cx="297196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dirty="0" smtClean="0">
                  <a:solidFill>
                    <a:srgbClr val="0070C0"/>
                  </a:solidFill>
                </a:rPr>
                <a:t>12                       12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 flipV="1">
            <a:off x="6603999" y="2473347"/>
            <a:ext cx="1044850" cy="9041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4132302" y="3318262"/>
                <a:ext cx="30802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2(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302" y="3318262"/>
                <a:ext cx="3080267" cy="49244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8119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267877" y="3781395"/>
            <a:ext cx="18145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.939 = </a:t>
            </a:r>
            <a:r>
              <a:rPr lang="en-US" sz="3200" dirty="0" err="1" smtClean="0">
                <a:solidFill>
                  <a:srgbClr val="0070C0"/>
                </a:solidFill>
              </a:rPr>
              <a:t>sinB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6717" y="4287265"/>
            <a:ext cx="117500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70</a:t>
            </a:r>
            <a:r>
              <a:rPr lang="en-US" sz="3200" baseline="30000" dirty="0" smtClean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70C0"/>
                </a:solidFill>
              </a:rPr>
              <a:t> = B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3522" y="2401170"/>
            <a:ext cx="49372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70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o</a:t>
            </a:r>
            <a:endParaRPr lang="en-US" sz="2800" b="1" baseline="300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3086" y="1186492"/>
            <a:ext cx="346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180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= 70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+ 28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+ 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23086" y="1661163"/>
            <a:ext cx="346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180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= 98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+ 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90661" y="2014475"/>
            <a:ext cx="346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-98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   -98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9931404" y="1756450"/>
            <a:ext cx="593715" cy="732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45044" y="2512054"/>
            <a:ext cx="13678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82</a:t>
            </a:r>
            <a:r>
              <a:rPr lang="en-US" sz="3200" baseline="300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= 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1327" y="1819924"/>
            <a:ext cx="49372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82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o</a:t>
            </a:r>
            <a:endParaRPr lang="en-US" sz="28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7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4" grpId="0" animBg="1"/>
      <p:bldP spid="21" grpId="0" animBg="1"/>
      <p:bldP spid="22" grpId="0"/>
      <p:bldP spid="23" grpId="0" animBg="1"/>
      <p:bldP spid="24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2285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Example 2:</a:t>
            </a:r>
            <a:r>
              <a:rPr lang="en-US" dirty="0"/>
              <a:t> A civil engineer wants to determine the distances from points A and B to an inaccessible point C. From direct measurement, the engineer knows that AB = </a:t>
            </a:r>
            <a:r>
              <a:rPr lang="en-US" dirty="0" smtClean="0"/>
              <a:t>25 meters, 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 panose="05050102010706020507" pitchFamily="18" charset="2"/>
              </a:rPr>
              <a:t>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110</a:t>
            </a:r>
            <a:r>
              <a:rPr lang="en-US" baseline="30000" dirty="0"/>
              <a:t>o</a:t>
            </a:r>
            <a:r>
              <a:rPr lang="en-US" dirty="0"/>
              <a:t>, and 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 panose="05050102010706020507" pitchFamily="18" charset="2"/>
              </a:rPr>
              <a:t>B</a:t>
            </a:r>
            <a:r>
              <a:rPr lang="en-US" dirty="0" smtClean="0"/>
              <a:t> </a:t>
            </a:r>
            <a:r>
              <a:rPr lang="en-US" dirty="0"/>
              <a:t>= 20</a:t>
            </a:r>
            <a:r>
              <a:rPr lang="en-US" baseline="30000" dirty="0"/>
              <a:t>o</a:t>
            </a:r>
            <a:r>
              <a:rPr lang="en-US" dirty="0"/>
              <a:t>. Find AC and BC.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769257" y="2801258"/>
            <a:ext cx="3352800" cy="1712686"/>
          </a:xfrm>
          <a:prstGeom prst="triangle">
            <a:avLst>
              <a:gd name="adj" fmla="val 2359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33714" y="2322285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28" y="4252334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057" y="4288090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29" y="2957462"/>
            <a:ext cx="89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25m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0963" y="4366590"/>
            <a:ext cx="89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2400" y="3043577"/>
            <a:ext cx="89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943" y="3254828"/>
            <a:ext cx="89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802" y="3026316"/>
            <a:ext cx="94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110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767" y="4053906"/>
            <a:ext cx="94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770" y="2278038"/>
            <a:ext cx="33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180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 = 110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 + 20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 + 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9770" y="2717711"/>
            <a:ext cx="33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180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 = 130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 + 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9770" y="3021454"/>
            <a:ext cx="33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-130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0070C0"/>
                </a:solidFill>
              </a:rPr>
              <a:t>  -130</a:t>
            </a:r>
            <a:r>
              <a:rPr lang="en-US" sz="2800" baseline="30000" dirty="0" smtClean="0">
                <a:solidFill>
                  <a:srgbClr val="0070C0"/>
                </a:solidFill>
              </a:rPr>
              <a:t>o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>
            <a:endCxn id="15" idx="2"/>
          </p:cNvCxnSpPr>
          <p:nvPr/>
        </p:nvCxnSpPr>
        <p:spPr>
          <a:xfrm>
            <a:off x="5471886" y="2801258"/>
            <a:ext cx="551542" cy="7434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39770" y="3459356"/>
            <a:ext cx="336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>
                <a:solidFill>
                  <a:srgbClr val="0070C0"/>
                </a:solidFill>
              </a:rPr>
              <a:t> = 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4456" y="4077103"/>
            <a:ext cx="72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o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8084457" y="2278012"/>
                <a:ext cx="3265713" cy="805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𝒔𝒊𝒏𝑨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𝒔𝒊𝒏𝑩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457" y="2278012"/>
                <a:ext cx="3265713" cy="80509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11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8084456" y="3164251"/>
                <a:ext cx="3265713" cy="793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sz="2400" b="0" i="1" baseline="30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i="1" baseline="30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456" y="3164251"/>
                <a:ext cx="3265713" cy="79374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8084456" y="3982576"/>
                <a:ext cx="359954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25(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400" i="1" baseline="30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⁡5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456" y="3982576"/>
                <a:ext cx="3599544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9448800" y="3315446"/>
            <a:ext cx="725714" cy="462602"/>
            <a:chOff x="9448800" y="3315446"/>
            <a:chExt cx="725714" cy="46260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608457" y="3315446"/>
              <a:ext cx="566057" cy="46260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9448800" y="3359373"/>
              <a:ext cx="500742" cy="4186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244114" y="4313186"/>
            <a:ext cx="3817256" cy="461665"/>
            <a:chOff x="8244114" y="4313186"/>
            <a:chExt cx="3817256" cy="46166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61826" y="4313186"/>
                  <a:ext cx="359954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⁡5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2400" dirty="0" smtClean="0">
                      <a:solidFill>
                        <a:srgbClr val="C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⁡50</m:t>
                      </m:r>
                      <m:r>
                        <a:rPr lang="en-US" sz="2400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1826" y="4313186"/>
                  <a:ext cx="3599544" cy="461665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l="-3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8244114" y="4444241"/>
              <a:ext cx="16401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174514" y="4444241"/>
              <a:ext cx="150948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10450286" y="4077103"/>
            <a:ext cx="899883" cy="6662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9350827" y="4724931"/>
                <a:ext cx="11974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27" y="4724931"/>
                <a:ext cx="1197430" cy="46166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1760308" y="4724930"/>
                <a:ext cx="11974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1m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08" y="4724930"/>
                <a:ext cx="1197430" cy="52322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4390571" y="3941841"/>
                <a:ext cx="3265713" cy="793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400" b="0" i="1" baseline="30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i="1" baseline="30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71" y="3941841"/>
                <a:ext cx="3265713" cy="793743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688694" y="4178948"/>
            <a:ext cx="725714" cy="462602"/>
            <a:chOff x="9448800" y="3315446"/>
            <a:chExt cx="725714" cy="46260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608457" y="3315446"/>
              <a:ext cx="566057" cy="4626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448800" y="3359373"/>
              <a:ext cx="500742" cy="4186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4034061" y="4643580"/>
                <a:ext cx="359954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25(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baseline="30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⁡5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baseline="30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061" y="4643580"/>
                <a:ext cx="3599544" cy="46166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b="-18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4086676" y="4986540"/>
            <a:ext cx="3817256" cy="461665"/>
            <a:chOff x="8244114" y="4313186"/>
            <a:chExt cx="3817256" cy="46166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8461826" y="4313186"/>
                  <a:ext cx="359954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⁡5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baseline="30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sz="2400" dirty="0" smtClean="0">
                      <a:solidFill>
                        <a:srgbClr val="00B05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⁡50</m:t>
                      </m:r>
                      <m:r>
                        <a:rPr lang="en-US" sz="2400" i="1" baseline="300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1826" y="4313186"/>
                  <a:ext cx="3599544" cy="461665"/>
                </a:xfrm>
                <a:prstGeom prst="rect">
                  <a:avLst/>
                </a:prstGeom>
                <a:blipFill rotWithShape="0">
                  <a:blip r:embed="rId10" cstate="print"/>
                  <a:stretch>
                    <a:fillRect l="-3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>
              <a:off x="8244114" y="4444241"/>
              <a:ext cx="164011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174514" y="4444241"/>
              <a:ext cx="150948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253390" y="4724930"/>
            <a:ext cx="899883" cy="6662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5216978" y="5346094"/>
                <a:ext cx="11974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b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78" y="5346094"/>
                <a:ext cx="1197430" cy="461665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8163"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720522" y="2551904"/>
            <a:ext cx="11974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11m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98662" y="5543601"/>
            <a:ext cx="171630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AC = 11m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BC = 31m</a:t>
            </a:r>
          </a:p>
        </p:txBody>
      </p:sp>
    </p:spTree>
    <p:extLst>
      <p:ext uri="{BB962C8B-B14F-4D97-AF65-F5344CB8AC3E}">
        <p14:creationId xmlns:p14="http://schemas.microsoft.com/office/powerpoint/2010/main" xmlns="" val="21747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39" grpId="0" animBg="1"/>
      <p:bldP spid="40" grpId="0" animBg="1"/>
      <p:bldP spid="41" grpId="0" animBg="1"/>
      <p:bldP spid="45" grpId="0" animBg="1"/>
      <p:bldP spid="51" grpId="0" animBg="1"/>
      <p:bldP spid="52" grpId="0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en-US" dirty="0" smtClean="0"/>
              <a:t>On your whiteboard, write down this sentence: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The Bulls will beat the Cavaliers tonight.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#2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10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#5 &amp; #6 in HW Packet (</a:t>
            </a:r>
            <a:r>
              <a:rPr lang="en-US" i="1" dirty="0" smtClean="0"/>
              <a:t>#1-7 use Law of Cosines; #8-15 use Law of </a:t>
            </a:r>
            <a:r>
              <a:rPr lang="en-US" i="1" dirty="0" err="1" smtClean="0"/>
              <a:t>Sines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5949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05094"/>
            <a:ext cx="12065000" cy="251233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Find a,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given that angle A = 39</a:t>
            </a:r>
            <a:r>
              <a:rPr lang="en-US" sz="360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side b = 20, and side c = 15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Find the measure of angle B, using the information provided and the information you found in #1.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3526970"/>
            <a:ext cx="5228771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5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Pop Quiz!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Turn your desks forward.</a:t>
            </a:r>
          </a:p>
          <a:p>
            <a:r>
              <a:rPr lang="en-US" sz="3600" dirty="0" smtClean="0"/>
              <a:t>Open-note </a:t>
            </a:r>
            <a:r>
              <a:rPr lang="en-US" sz="3600" dirty="0" smtClean="0">
                <a:sym typeface="Wingdings" panose="05000000000000000000" pitchFamily="2" charset="2"/>
              </a:rPr>
              <a:t> Your own notes only!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You have 40 minutes to complete the quiz.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Material Covered: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Pythagorean Theorem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Trigonometric Ratios – Finding a Side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Trigonometric Ratios – Finding an Angle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Special Right Triangles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713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137181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30" y="493564"/>
            <a:ext cx="84600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Use the Pythagorean Theorem to prove whether or not the figure shown is a right triangle.</a:t>
            </a: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Update your TOC. Glue #5 notes onto pg. 48.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51923" t="34188" r="31891" b="50427"/>
          <a:stretch>
            <a:fillRect/>
          </a:stretch>
        </p:blipFill>
        <p:spPr bwMode="auto">
          <a:xfrm>
            <a:off x="532492" y="2105855"/>
            <a:ext cx="3633108" cy="25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09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1617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4" y="1264364"/>
            <a:ext cx="1178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Update your TOC.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Take 5 minutes to study Special Right Triangles (pg. 55-56) &amp; get ready for the Celebration Questions (CQs).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Once I pass out the CQs, you will have 15 minutes to complete them. </a:t>
            </a:r>
            <a:r>
              <a:rPr lang="en-US" sz="3200" i="1" dirty="0" smtClean="0">
                <a:solidFill>
                  <a:srgbClr val="FF0000"/>
                </a:solidFill>
              </a:rPr>
              <a:t>No notes!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4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Unit 6 Celebration of Knowledge – Special Right Triangles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minutes to complete – no extensions!</a:t>
            </a:r>
          </a:p>
          <a:p>
            <a:r>
              <a:rPr lang="en-US" dirty="0" smtClean="0"/>
              <a:t>Complete individually!</a:t>
            </a:r>
          </a:p>
          <a:p>
            <a:r>
              <a:rPr lang="en-US" dirty="0" smtClean="0"/>
              <a:t>No use of notes!</a:t>
            </a:r>
          </a:p>
          <a:p>
            <a:r>
              <a:rPr lang="en-US" dirty="0" smtClean="0"/>
              <a:t>Yes calculators! No phones!</a:t>
            </a:r>
          </a:p>
          <a:p>
            <a:r>
              <a:rPr lang="en-US" dirty="0" smtClean="0"/>
              <a:t>No need to turn your desks! – You all have a different form!</a:t>
            </a:r>
          </a:p>
        </p:txBody>
      </p:sp>
    </p:spTree>
    <p:extLst>
      <p:ext uri="{BB962C8B-B14F-4D97-AF65-F5344CB8AC3E}">
        <p14:creationId xmlns:p14="http://schemas.microsoft.com/office/powerpoint/2010/main" xmlns="" val="31633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Extra Credit!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one extra credit point each, answer on the back of your CQs.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how many points did </a:t>
            </a:r>
            <a:r>
              <a:rPr lang="en-US" b="1" dirty="0" smtClean="0">
                <a:solidFill>
                  <a:srgbClr val="FF0000"/>
                </a:solidFill>
              </a:rPr>
              <a:t>da Bulls </a:t>
            </a:r>
            <a:r>
              <a:rPr lang="en-US" i="1" dirty="0" smtClean="0"/>
              <a:t>slaughter</a:t>
            </a:r>
            <a:r>
              <a:rPr lang="en-US" dirty="0" smtClean="0"/>
              <a:t> </a:t>
            </a:r>
            <a:r>
              <a:rPr lang="en-US" strike="sngStrike" dirty="0" smtClean="0"/>
              <a:t>the Bucks </a:t>
            </a:r>
            <a:r>
              <a:rPr lang="en-US" dirty="0" smtClean="0"/>
              <a:t>in Game 6 of the series last night?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biggest point differential in Bulls history (by how many points did they win)?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year did the Bulls have biggest point differential win?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did the Bulls beat when they had their biggest point differential?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#5 Law of Cosines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1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51" r="65299"/>
          <a:stretch/>
        </p:blipFill>
        <p:spPr bwMode="auto">
          <a:xfrm>
            <a:off x="3848100" y="2260600"/>
            <a:ext cx="4051299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10515600" cy="71437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LAW OF COSINES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25700" y="1384300"/>
            <a:ext cx="68961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a</a:t>
            </a:r>
            <a:r>
              <a:rPr lang="en-US" sz="5400" baseline="30000" dirty="0" smtClean="0">
                <a:solidFill>
                  <a:srgbClr val="7030A0"/>
                </a:solidFill>
              </a:rPr>
              <a:t>2</a:t>
            </a:r>
            <a:r>
              <a:rPr lang="en-US" sz="5400" dirty="0" smtClean="0">
                <a:solidFill>
                  <a:srgbClr val="7030A0"/>
                </a:solidFill>
              </a:rPr>
              <a:t> = b</a:t>
            </a:r>
            <a:r>
              <a:rPr lang="en-US" sz="5400" baseline="30000" dirty="0" smtClean="0">
                <a:solidFill>
                  <a:srgbClr val="7030A0"/>
                </a:solidFill>
              </a:rPr>
              <a:t>2</a:t>
            </a:r>
            <a:r>
              <a:rPr lang="en-US" sz="5400" dirty="0" smtClean="0">
                <a:solidFill>
                  <a:srgbClr val="7030A0"/>
                </a:solidFill>
              </a:rPr>
              <a:t> + c</a:t>
            </a:r>
            <a:r>
              <a:rPr lang="en-US" sz="5400" baseline="30000" dirty="0" smtClean="0">
                <a:solidFill>
                  <a:srgbClr val="7030A0"/>
                </a:solidFill>
              </a:rPr>
              <a:t>2</a:t>
            </a:r>
            <a:r>
              <a:rPr lang="en-US" sz="5400" dirty="0" smtClean="0">
                <a:solidFill>
                  <a:srgbClr val="7030A0"/>
                </a:solidFill>
              </a:rPr>
              <a:t> – 2bc</a:t>
            </a:r>
            <a:r>
              <a:rPr lang="en-US" sz="54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▪</a:t>
            </a:r>
            <a:r>
              <a:rPr lang="en-US" sz="5400" dirty="0" smtClean="0">
                <a:solidFill>
                  <a:srgbClr val="7030A0"/>
                </a:solidFill>
              </a:rPr>
              <a:t>cos(A)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5575300"/>
            <a:ext cx="895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*Usually used when you have </a:t>
            </a:r>
            <a:r>
              <a:rPr lang="en-US" sz="3200" u="sng" dirty="0" smtClean="0">
                <a:solidFill>
                  <a:srgbClr val="7030A0"/>
                </a:solidFill>
              </a:rPr>
              <a:t>SSS</a:t>
            </a:r>
            <a:r>
              <a:rPr lang="en-US" sz="3200" dirty="0" smtClean="0"/>
              <a:t> or </a:t>
            </a:r>
            <a:r>
              <a:rPr lang="en-US" sz="3200" u="sng" dirty="0" smtClean="0">
                <a:solidFill>
                  <a:srgbClr val="7030A0"/>
                </a:solidFill>
              </a:rPr>
              <a:t>SAS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746500" y="1524000"/>
            <a:ext cx="5461000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4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913</Words>
  <Application>Microsoft Office PowerPoint</Application>
  <PresentationFormat>Custom</PresentationFormat>
  <Paragraphs>176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ANNOUNCEMENTS -Pick up your assigned calculator -Take out your HW to be stamped</vt:lpstr>
      <vt:lpstr>Homework Questions?</vt:lpstr>
      <vt:lpstr>Pop Quiz!</vt:lpstr>
      <vt:lpstr>ANNOUNCEMENTS -Pick up your assigned calculator</vt:lpstr>
      <vt:lpstr>ANNOUNCEMENTS -Pick up your assigned calculator -Take out HW to stamp</vt:lpstr>
      <vt:lpstr>Unit 6 Celebration of Knowledge – Special Right Triangles</vt:lpstr>
      <vt:lpstr>Extra Credit!</vt:lpstr>
      <vt:lpstr>#5 Law of Cosines</vt:lpstr>
      <vt:lpstr>LAW OF COSINES</vt:lpstr>
      <vt:lpstr>Slide 10</vt:lpstr>
      <vt:lpstr> </vt:lpstr>
      <vt:lpstr>Practice Problems: Find the value of x. </vt:lpstr>
      <vt:lpstr>BRAIN BREAK #1</vt:lpstr>
      <vt:lpstr>Example 2: Given SSS: Find mB, given that side a = 30, side b = 20, and side c = 15.</vt:lpstr>
      <vt:lpstr>Practice Problems: Find the values of x and y. Hint: You will have to use the Law of Cosines twice!</vt:lpstr>
      <vt:lpstr>ANNOUNCEMENTS -Pick up your assigned calculator -Take out your HW to be stamped</vt:lpstr>
      <vt:lpstr>HOMEWORK QUESTIONS?</vt:lpstr>
      <vt:lpstr>#6 Law of Sines</vt:lpstr>
      <vt:lpstr>Homework</vt:lpstr>
      <vt:lpstr>LAW OF SINES</vt:lpstr>
      <vt:lpstr>Slide 21</vt:lpstr>
      <vt:lpstr> </vt:lpstr>
      <vt:lpstr>Practice Problems: Find all missing angles and sides in the triangle below: mA = 28o, a = 12, and b = 24.</vt:lpstr>
      <vt:lpstr>Example 2: A civil engineer wants to determine the distances from points A and B to an inaccessible point C. From direct measurement, the engineer knows that AB = 25 meters, mA = 110o, and mB = 20o. Find AC and BC. </vt:lpstr>
      <vt:lpstr>On your whiteboard, write down this sentence:</vt:lpstr>
      <vt:lpstr>BRAIN BREAK #2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your HW to be stamped (first 3 pages!</dc:title>
  <dc:creator>Fran</dc:creator>
  <cp:lastModifiedBy>francinec.santos</cp:lastModifiedBy>
  <cp:revision>45</cp:revision>
  <dcterms:created xsi:type="dcterms:W3CDTF">2014-11-19T03:20:07Z</dcterms:created>
  <dcterms:modified xsi:type="dcterms:W3CDTF">2015-05-04T15:23:34Z</dcterms:modified>
</cp:coreProperties>
</file>