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7" r:id="rId3"/>
    <p:sldId id="268" r:id="rId4"/>
    <p:sldId id="258" r:id="rId5"/>
    <p:sldId id="259" r:id="rId6"/>
    <p:sldId id="265" r:id="rId7"/>
    <p:sldId id="264" r:id="rId8"/>
    <p:sldId id="266" r:id="rId9"/>
    <p:sldId id="260" r:id="rId10"/>
    <p:sldId id="269" r:id="rId11"/>
    <p:sldId id="270" r:id="rId12"/>
    <p:sldId id="271" r:id="rId13"/>
    <p:sldId id="261" r:id="rId14"/>
    <p:sldId id="272" r:id="rId15"/>
    <p:sldId id="262" r:id="rId16"/>
    <p:sldId id="26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CC00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80" d="100"/>
          <a:sy n="80" d="100"/>
        </p:scale>
        <p:origin x="-84" y="-66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4197CD-6186-422D-A2A7-BE0936DEE9D1}" type="datetimeFigureOut">
              <a:rPr lang="en-US" smtClean="0"/>
              <a:pPr/>
              <a:t>5/11/2015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98F863-703A-49C8-9C51-1551FD686A30}" type="slidenum">
              <a:rPr lang="en-US" smtClean="0"/>
              <a:pPr/>
              <a:t>‹#›</a:t>
            </a:fld>
            <a:endParaRPr lang="en-US"/>
          </a:p>
        </p:txBody>
      </p:sp>
    </p:spTree>
    <p:extLst>
      <p:ext uri="{BB962C8B-B14F-4D97-AF65-F5344CB8AC3E}">
        <p14:creationId xmlns:p14="http://schemas.microsoft.com/office/powerpoint/2010/main" xmlns="" val="3160735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4197CD-6186-422D-A2A7-BE0936DEE9D1}" type="datetimeFigureOut">
              <a:rPr lang="en-US" smtClean="0"/>
              <a:pPr/>
              <a:t>5/11/2015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98F863-703A-49C8-9C51-1551FD686A30}" type="slidenum">
              <a:rPr lang="en-US" smtClean="0"/>
              <a:pPr/>
              <a:t>‹#›</a:t>
            </a:fld>
            <a:endParaRPr lang="en-US"/>
          </a:p>
        </p:txBody>
      </p:sp>
    </p:spTree>
    <p:extLst>
      <p:ext uri="{BB962C8B-B14F-4D97-AF65-F5344CB8AC3E}">
        <p14:creationId xmlns:p14="http://schemas.microsoft.com/office/powerpoint/2010/main" xmlns="" val="2015614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4197CD-6186-422D-A2A7-BE0936DEE9D1}" type="datetimeFigureOut">
              <a:rPr lang="en-US" smtClean="0"/>
              <a:pPr/>
              <a:t>5/11/2015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98F863-703A-49C8-9C51-1551FD686A30}" type="slidenum">
              <a:rPr lang="en-US" smtClean="0"/>
              <a:pPr/>
              <a:t>‹#›</a:t>
            </a:fld>
            <a:endParaRPr lang="en-US"/>
          </a:p>
        </p:txBody>
      </p:sp>
    </p:spTree>
    <p:extLst>
      <p:ext uri="{BB962C8B-B14F-4D97-AF65-F5344CB8AC3E}">
        <p14:creationId xmlns:p14="http://schemas.microsoft.com/office/powerpoint/2010/main" xmlns="" val="1028808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4197CD-6186-422D-A2A7-BE0936DEE9D1}" type="datetimeFigureOut">
              <a:rPr lang="en-US" smtClean="0"/>
              <a:pPr/>
              <a:t>5/11/2015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98F863-703A-49C8-9C51-1551FD686A30}" type="slidenum">
              <a:rPr lang="en-US" smtClean="0"/>
              <a:pPr/>
              <a:t>‹#›</a:t>
            </a:fld>
            <a:endParaRPr lang="en-US"/>
          </a:p>
        </p:txBody>
      </p:sp>
    </p:spTree>
    <p:extLst>
      <p:ext uri="{BB962C8B-B14F-4D97-AF65-F5344CB8AC3E}">
        <p14:creationId xmlns:p14="http://schemas.microsoft.com/office/powerpoint/2010/main" xmlns="" val="1479939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4197CD-6186-422D-A2A7-BE0936DEE9D1}" type="datetimeFigureOut">
              <a:rPr lang="en-US" smtClean="0"/>
              <a:pPr/>
              <a:t>5/11/2015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98F863-703A-49C8-9C51-1551FD686A30}" type="slidenum">
              <a:rPr lang="en-US" smtClean="0"/>
              <a:pPr/>
              <a:t>‹#›</a:t>
            </a:fld>
            <a:endParaRPr lang="en-US"/>
          </a:p>
        </p:txBody>
      </p:sp>
    </p:spTree>
    <p:extLst>
      <p:ext uri="{BB962C8B-B14F-4D97-AF65-F5344CB8AC3E}">
        <p14:creationId xmlns:p14="http://schemas.microsoft.com/office/powerpoint/2010/main" xmlns="" val="3866832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4197CD-6186-422D-A2A7-BE0936DEE9D1}" type="datetimeFigureOut">
              <a:rPr lang="en-US" smtClean="0"/>
              <a:pPr/>
              <a:t>5/11/2015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98F863-703A-49C8-9C51-1551FD686A30}" type="slidenum">
              <a:rPr lang="en-US" smtClean="0"/>
              <a:pPr/>
              <a:t>‹#›</a:t>
            </a:fld>
            <a:endParaRPr lang="en-US"/>
          </a:p>
        </p:txBody>
      </p:sp>
    </p:spTree>
    <p:extLst>
      <p:ext uri="{BB962C8B-B14F-4D97-AF65-F5344CB8AC3E}">
        <p14:creationId xmlns:p14="http://schemas.microsoft.com/office/powerpoint/2010/main" xmlns="" val="3998070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4197CD-6186-422D-A2A7-BE0936DEE9D1}" type="datetimeFigureOut">
              <a:rPr lang="en-US" smtClean="0"/>
              <a:pPr/>
              <a:t>5/11/2015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98F863-703A-49C8-9C51-1551FD686A30}" type="slidenum">
              <a:rPr lang="en-US" smtClean="0"/>
              <a:pPr/>
              <a:t>‹#›</a:t>
            </a:fld>
            <a:endParaRPr lang="en-US"/>
          </a:p>
        </p:txBody>
      </p:sp>
    </p:spTree>
    <p:extLst>
      <p:ext uri="{BB962C8B-B14F-4D97-AF65-F5344CB8AC3E}">
        <p14:creationId xmlns:p14="http://schemas.microsoft.com/office/powerpoint/2010/main" xmlns="" val="567415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4197CD-6186-422D-A2A7-BE0936DEE9D1}" type="datetimeFigureOut">
              <a:rPr lang="en-US" smtClean="0"/>
              <a:pPr/>
              <a:t>5/11/2015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98F863-703A-49C8-9C51-1551FD686A30}" type="slidenum">
              <a:rPr lang="en-US" smtClean="0"/>
              <a:pPr/>
              <a:t>‹#›</a:t>
            </a:fld>
            <a:endParaRPr lang="en-US"/>
          </a:p>
        </p:txBody>
      </p:sp>
    </p:spTree>
    <p:extLst>
      <p:ext uri="{BB962C8B-B14F-4D97-AF65-F5344CB8AC3E}">
        <p14:creationId xmlns:p14="http://schemas.microsoft.com/office/powerpoint/2010/main" xmlns="" val="3541196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4197CD-6186-422D-A2A7-BE0936DEE9D1}" type="datetimeFigureOut">
              <a:rPr lang="en-US" smtClean="0"/>
              <a:pPr/>
              <a:t>5/11/2015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98F863-703A-49C8-9C51-1551FD686A30}" type="slidenum">
              <a:rPr lang="en-US" smtClean="0"/>
              <a:pPr/>
              <a:t>‹#›</a:t>
            </a:fld>
            <a:endParaRPr lang="en-US"/>
          </a:p>
        </p:txBody>
      </p:sp>
    </p:spTree>
    <p:extLst>
      <p:ext uri="{BB962C8B-B14F-4D97-AF65-F5344CB8AC3E}">
        <p14:creationId xmlns:p14="http://schemas.microsoft.com/office/powerpoint/2010/main" xmlns="" val="1572912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4197CD-6186-422D-A2A7-BE0936DEE9D1}" type="datetimeFigureOut">
              <a:rPr lang="en-US" smtClean="0"/>
              <a:pPr/>
              <a:t>5/11/2015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98F863-703A-49C8-9C51-1551FD686A30}" type="slidenum">
              <a:rPr lang="en-US" smtClean="0"/>
              <a:pPr/>
              <a:t>‹#›</a:t>
            </a:fld>
            <a:endParaRPr lang="en-US"/>
          </a:p>
        </p:txBody>
      </p:sp>
    </p:spTree>
    <p:extLst>
      <p:ext uri="{BB962C8B-B14F-4D97-AF65-F5344CB8AC3E}">
        <p14:creationId xmlns:p14="http://schemas.microsoft.com/office/powerpoint/2010/main" xmlns="" val="3700908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4197CD-6186-422D-A2A7-BE0936DEE9D1}" type="datetimeFigureOut">
              <a:rPr lang="en-US" smtClean="0"/>
              <a:pPr/>
              <a:t>5/11/2015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98F863-703A-49C8-9C51-1551FD686A30}" type="slidenum">
              <a:rPr lang="en-US" smtClean="0"/>
              <a:pPr/>
              <a:t>‹#›</a:t>
            </a:fld>
            <a:endParaRPr lang="en-US"/>
          </a:p>
        </p:txBody>
      </p:sp>
    </p:spTree>
    <p:extLst>
      <p:ext uri="{BB962C8B-B14F-4D97-AF65-F5344CB8AC3E}">
        <p14:creationId xmlns:p14="http://schemas.microsoft.com/office/powerpoint/2010/main" xmlns="" val="327060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4197CD-6186-422D-A2A7-BE0936DEE9D1}" type="datetimeFigureOut">
              <a:rPr lang="en-US" smtClean="0"/>
              <a:pPr/>
              <a:t>5/11/2015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98F863-703A-49C8-9C51-1551FD686A30}" type="slidenum">
              <a:rPr lang="en-US" smtClean="0"/>
              <a:pPr/>
              <a:t>‹#›</a:t>
            </a:fld>
            <a:endParaRPr lang="en-US"/>
          </a:p>
        </p:txBody>
      </p:sp>
    </p:spTree>
    <p:extLst>
      <p:ext uri="{BB962C8B-B14F-4D97-AF65-F5344CB8AC3E}">
        <p14:creationId xmlns:p14="http://schemas.microsoft.com/office/powerpoint/2010/main" xmlns="" val="1059151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24992" y="8561"/>
            <a:ext cx="3067008" cy="2568384"/>
          </a:xfrm>
          <a:ln>
            <a:solidFill>
              <a:schemeClr val="accent1"/>
            </a:solidFill>
          </a:ln>
        </p:spPr>
        <p:txBody>
          <a:bodyPr>
            <a:noAutofit/>
          </a:bodyPr>
          <a:lstStyle/>
          <a:p>
            <a:pPr algn="l"/>
            <a:r>
              <a:rPr lang="en-US" sz="3000" b="1" u="sng" dirty="0" smtClean="0">
                <a:solidFill>
                  <a:srgbClr val="0070C0"/>
                </a:solidFill>
              </a:rPr>
              <a:t>ANNOUNCEMENTS</a:t>
            </a:r>
            <a:br>
              <a:rPr lang="en-US" sz="3000" b="1" u="sng" dirty="0" smtClean="0">
                <a:solidFill>
                  <a:srgbClr val="0070C0"/>
                </a:solidFill>
              </a:rPr>
            </a:br>
            <a:r>
              <a:rPr lang="en-US" sz="3000" dirty="0" smtClean="0">
                <a:solidFill>
                  <a:srgbClr val="0070C0"/>
                </a:solidFill>
              </a:rPr>
              <a:t>-Pick up your assigned calculator</a:t>
            </a:r>
            <a:br>
              <a:rPr lang="en-US" sz="3000" dirty="0" smtClean="0">
                <a:solidFill>
                  <a:srgbClr val="0070C0"/>
                </a:solidFill>
              </a:rPr>
            </a:br>
            <a:r>
              <a:rPr lang="en-US" sz="3000" dirty="0" smtClean="0">
                <a:solidFill>
                  <a:srgbClr val="0070C0"/>
                </a:solidFill>
              </a:rPr>
              <a:t>-Take out your HW to be stamped </a:t>
            </a:r>
            <a:endParaRPr lang="en-US" sz="3000" b="1" i="1" dirty="0">
              <a:solidFill>
                <a:srgbClr val="00B050"/>
              </a:solidFill>
            </a:endParaRPr>
          </a:p>
        </p:txBody>
      </p:sp>
      <p:sp>
        <p:nvSpPr>
          <p:cNvPr id="5" name="Content Placeholder 4"/>
          <p:cNvSpPr>
            <a:spLocks noGrp="1"/>
          </p:cNvSpPr>
          <p:nvPr>
            <p:ph idx="1"/>
          </p:nvPr>
        </p:nvSpPr>
        <p:spPr>
          <a:xfrm>
            <a:off x="1526667" y="-92533"/>
            <a:ext cx="6100688" cy="631415"/>
          </a:xfrm>
        </p:spPr>
        <p:txBody>
          <a:bodyPr>
            <a:noAutofit/>
          </a:bodyPr>
          <a:lstStyle/>
          <a:p>
            <a:pPr marL="0" indent="0" algn="ctr">
              <a:buNone/>
            </a:pPr>
            <a:r>
              <a:rPr lang="en-US" sz="5400" b="1" dirty="0">
                <a:solidFill>
                  <a:srgbClr val="FF0000"/>
                </a:solidFill>
              </a:rPr>
              <a:t>WARM </a:t>
            </a:r>
            <a:r>
              <a:rPr lang="en-US" sz="5400" b="1" dirty="0" smtClean="0">
                <a:solidFill>
                  <a:srgbClr val="FF0000"/>
                </a:solidFill>
              </a:rPr>
              <a:t>UP</a:t>
            </a:r>
            <a:endParaRPr lang="en-US" sz="5400" b="1" dirty="0">
              <a:solidFill>
                <a:srgbClr val="FF0000"/>
              </a:solidFill>
            </a:endParaRPr>
          </a:p>
        </p:txBody>
      </p:sp>
      <p:sp>
        <p:nvSpPr>
          <p:cNvPr id="7" name="TextBox 6"/>
          <p:cNvSpPr txBox="1"/>
          <p:nvPr/>
        </p:nvSpPr>
        <p:spPr>
          <a:xfrm>
            <a:off x="0" y="734042"/>
            <a:ext cx="8665029" cy="646331"/>
          </a:xfrm>
          <a:prstGeom prst="rect">
            <a:avLst/>
          </a:prstGeom>
          <a:noFill/>
        </p:spPr>
        <p:txBody>
          <a:bodyPr wrap="square" rtlCol="0">
            <a:spAutoFit/>
          </a:bodyPr>
          <a:lstStyle/>
          <a:p>
            <a:pPr marL="514350" indent="-514350">
              <a:buFont typeface="+mj-lt"/>
              <a:buAutoNum type="arabicPeriod"/>
            </a:pPr>
            <a:endParaRPr lang="en-US" sz="3600" dirty="0" smtClean="0">
              <a:solidFill>
                <a:srgbClr val="FF0000"/>
              </a:solidFill>
            </a:endParaRPr>
          </a:p>
        </p:txBody>
      </p:sp>
      <p:sp>
        <p:nvSpPr>
          <p:cNvPr id="6" name="TextBox 5"/>
          <p:cNvSpPr txBox="1"/>
          <p:nvPr/>
        </p:nvSpPr>
        <p:spPr>
          <a:xfrm>
            <a:off x="29030" y="671691"/>
            <a:ext cx="12162970" cy="6186309"/>
          </a:xfrm>
          <a:prstGeom prst="rect">
            <a:avLst/>
          </a:prstGeom>
          <a:noFill/>
        </p:spPr>
        <p:txBody>
          <a:bodyPr wrap="square" rtlCol="0">
            <a:spAutoFit/>
          </a:bodyPr>
          <a:lstStyle/>
          <a:p>
            <a:pPr marL="514350" indent="-514350">
              <a:buFont typeface="+mj-lt"/>
              <a:buAutoNum type="arabicPeriod"/>
            </a:pPr>
            <a:r>
              <a:rPr lang="en-US" sz="3600" dirty="0" smtClean="0">
                <a:solidFill>
                  <a:srgbClr val="FF0000"/>
                </a:solidFill>
              </a:rPr>
              <a:t>Copy the following into your Vocab Section</a:t>
            </a:r>
            <a:br>
              <a:rPr lang="en-US" sz="3600" dirty="0" smtClean="0">
                <a:solidFill>
                  <a:srgbClr val="FF0000"/>
                </a:solidFill>
              </a:rPr>
            </a:br>
            <a:r>
              <a:rPr lang="en-US" sz="3600" dirty="0" smtClean="0">
                <a:solidFill>
                  <a:srgbClr val="FF0000"/>
                </a:solidFill>
              </a:rPr>
              <a:t>(Purple tab!)</a:t>
            </a:r>
            <a:endParaRPr lang="en-US" sz="3600" dirty="0">
              <a:solidFill>
                <a:srgbClr val="FF0000"/>
              </a:solidFill>
            </a:endParaRPr>
          </a:p>
          <a:p>
            <a:pPr marL="514350" indent="-514350">
              <a:buFont typeface="Arial" panose="020B0604020202020204" pitchFamily="34" charset="0"/>
              <a:buChar char="•"/>
            </a:pPr>
            <a:r>
              <a:rPr lang="en-US" sz="3600" b="1" dirty="0" smtClean="0">
                <a:solidFill>
                  <a:srgbClr val="00B050"/>
                </a:solidFill>
              </a:rPr>
              <a:t>Ratio </a:t>
            </a:r>
            <a:r>
              <a:rPr lang="en-US" sz="3600" dirty="0" smtClean="0"/>
              <a:t>– a comparison of two quantities</a:t>
            </a:r>
            <a:endParaRPr lang="en-US" sz="3600" b="1" dirty="0" smtClean="0">
              <a:solidFill>
                <a:srgbClr val="00B050"/>
              </a:solidFill>
            </a:endParaRPr>
          </a:p>
          <a:p>
            <a:pPr marL="514350" indent="-514350">
              <a:buFont typeface="Arial" panose="020B0604020202020204" pitchFamily="34" charset="0"/>
              <a:buChar char="•"/>
            </a:pPr>
            <a:r>
              <a:rPr lang="en-US" sz="3600" b="1" dirty="0" smtClean="0">
                <a:solidFill>
                  <a:srgbClr val="00B050"/>
                </a:solidFill>
              </a:rPr>
              <a:t>Directed Line Segment </a:t>
            </a:r>
            <a:r>
              <a:rPr lang="en-US" sz="3600" dirty="0" smtClean="0"/>
              <a:t>– a segment between</a:t>
            </a:r>
            <a:br>
              <a:rPr lang="en-US" sz="3600" dirty="0" smtClean="0"/>
            </a:br>
            <a:r>
              <a:rPr lang="en-US" sz="3600" dirty="0" smtClean="0"/>
              <a:t>two points </a:t>
            </a:r>
            <a:r>
              <a:rPr lang="en-US" sz="3600" i="1" dirty="0" smtClean="0"/>
              <a:t>A</a:t>
            </a:r>
            <a:r>
              <a:rPr lang="en-US" sz="3600" dirty="0" smtClean="0"/>
              <a:t> &amp; </a:t>
            </a:r>
            <a:r>
              <a:rPr lang="en-US" sz="3600" i="1" dirty="0" smtClean="0"/>
              <a:t>B</a:t>
            </a:r>
            <a:r>
              <a:rPr lang="en-US" sz="3600" dirty="0" smtClean="0"/>
              <a:t> with a --- directions, from </a:t>
            </a:r>
            <a:r>
              <a:rPr lang="en-US" sz="3600" i="1" dirty="0" smtClean="0"/>
              <a:t>A</a:t>
            </a:r>
            <a:r>
              <a:rPr lang="en-US" sz="3600" dirty="0" smtClean="0"/>
              <a:t> to </a:t>
            </a:r>
            <a:r>
              <a:rPr lang="en-US" sz="3600" i="1" dirty="0" smtClean="0"/>
              <a:t>B</a:t>
            </a:r>
            <a:r>
              <a:rPr lang="en-US" sz="3600" dirty="0" smtClean="0"/>
              <a:t> or from </a:t>
            </a:r>
            <a:r>
              <a:rPr lang="en-US" sz="3600" i="1" dirty="0" smtClean="0"/>
              <a:t>B </a:t>
            </a:r>
            <a:r>
              <a:rPr lang="en-US" sz="3600" dirty="0" smtClean="0"/>
              <a:t>to </a:t>
            </a:r>
            <a:r>
              <a:rPr lang="en-US" sz="3600" i="1" dirty="0" smtClean="0"/>
              <a:t>A</a:t>
            </a:r>
            <a:endParaRPr lang="en-US" sz="3600" dirty="0" smtClean="0"/>
          </a:p>
          <a:p>
            <a:endParaRPr lang="en-US" sz="3600" dirty="0">
              <a:solidFill>
                <a:srgbClr val="FF0000"/>
              </a:solidFill>
            </a:endParaRPr>
          </a:p>
          <a:p>
            <a:pPr marL="514350" indent="-514350">
              <a:buFont typeface="+mj-lt"/>
              <a:buAutoNum type="arabicPeriod" startAt="2"/>
            </a:pPr>
            <a:endParaRPr lang="en-US" sz="3600" dirty="0" smtClean="0">
              <a:solidFill>
                <a:srgbClr val="FF0000"/>
              </a:solidFill>
            </a:endParaRPr>
          </a:p>
          <a:p>
            <a:pPr marL="514350" indent="-514350">
              <a:buFont typeface="+mj-lt"/>
              <a:buAutoNum type="arabicPeriod" startAt="2"/>
            </a:pPr>
            <a:endParaRPr lang="en-US" sz="3600" dirty="0">
              <a:solidFill>
                <a:srgbClr val="FF0000"/>
              </a:solidFill>
            </a:endParaRPr>
          </a:p>
          <a:p>
            <a:pPr marL="514350" indent="-514350">
              <a:buFont typeface="+mj-lt"/>
              <a:buAutoNum type="arabicPeriod" startAt="2"/>
            </a:pPr>
            <a:endParaRPr lang="en-US" sz="3600" dirty="0" smtClean="0">
              <a:solidFill>
                <a:srgbClr val="FF0000"/>
              </a:solidFill>
            </a:endParaRPr>
          </a:p>
          <a:p>
            <a:pPr marL="514350" indent="-514350">
              <a:buFont typeface="+mj-lt"/>
              <a:buAutoNum type="arabicPeriod" startAt="2"/>
            </a:pPr>
            <a:r>
              <a:rPr lang="en-US" sz="3600" dirty="0" smtClean="0">
                <a:solidFill>
                  <a:srgbClr val="FF0000"/>
                </a:solidFill>
              </a:rPr>
              <a:t>Update your TOC. </a:t>
            </a:r>
            <a:endParaRPr lang="en-US" sz="3600" dirty="0">
              <a:solidFill>
                <a:srgbClr val="FF0000"/>
              </a:solidFill>
            </a:endParaRPr>
          </a:p>
        </p:txBody>
      </p:sp>
    </p:spTree>
    <p:extLst>
      <p:ext uri="{BB962C8B-B14F-4D97-AF65-F5344CB8AC3E}">
        <p14:creationId xmlns:p14="http://schemas.microsoft.com/office/powerpoint/2010/main" xmlns="" val="42857345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596571"/>
          </a:xfrm>
        </p:spPr>
        <p:txBody>
          <a:bodyPr>
            <a:normAutofit fontScale="90000"/>
          </a:bodyPr>
          <a:lstStyle/>
          <a:p>
            <a:r>
              <a:rPr lang="en-US" u="sng" dirty="0"/>
              <a:t>Example 2:</a:t>
            </a:r>
            <a:r>
              <a:rPr lang="en-US" dirty="0"/>
              <a:t> Find the coordinates of the point P that lies along the directed segment from A(1, 1) to B(7, 3) and partitions the segment  in the ratio of 1 to 4</a:t>
            </a:r>
            <a:r>
              <a:rPr lang="en-US" dirty="0" smtClean="0"/>
              <a:t>.</a:t>
            </a:r>
            <a:endParaRPr lang="en-US" dirty="0"/>
          </a:p>
        </p:txBody>
      </p:sp>
      <p:pic>
        <p:nvPicPr>
          <p:cNvPr id="3" name="Picture 2" descr="http://teachers.mpcsd.org/mdoroquez/pages/documents/Alg/coordinate%20plane.jpg"/>
          <p:cNvPicPr/>
          <p:nvPr/>
        </p:nvPicPr>
        <p:blipFill rotWithShape="1">
          <a:blip r:embed="rId2" cstate="print">
            <a:extLst>
              <a:ext uri="{28A0092B-C50C-407E-A947-70E740481C1C}">
                <a14:useLocalDpi xmlns:a14="http://schemas.microsoft.com/office/drawing/2010/main" xmlns="" val="0"/>
              </a:ext>
            </a:extLst>
          </a:blip>
          <a:srcRect l="10393" r="11161" b="1637"/>
          <a:stretch/>
        </p:blipFill>
        <p:spPr bwMode="auto">
          <a:xfrm>
            <a:off x="7039429" y="1596571"/>
            <a:ext cx="5152571" cy="4738914"/>
          </a:xfrm>
          <a:prstGeom prst="rect">
            <a:avLst/>
          </a:prstGeom>
          <a:noFill/>
          <a:ln>
            <a:noFill/>
          </a:ln>
          <a:extLst>
            <a:ext uri="{53640926-AAD7-44D8-BBD7-CCE9431645EC}">
              <a14:shadowObscured xmlns:a14="http://schemas.microsoft.com/office/drawing/2010/main" xmlns=""/>
            </a:ext>
          </a:extLst>
        </p:spPr>
      </p:pic>
    </p:spTree>
    <p:extLst>
      <p:ext uri="{BB962C8B-B14F-4D97-AF65-F5344CB8AC3E}">
        <p14:creationId xmlns:p14="http://schemas.microsoft.com/office/powerpoint/2010/main" xmlns="" val="29839446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596571"/>
          </a:xfrm>
        </p:spPr>
        <p:txBody>
          <a:bodyPr>
            <a:normAutofit fontScale="90000"/>
          </a:bodyPr>
          <a:lstStyle/>
          <a:p>
            <a:r>
              <a:rPr lang="en-US" b="1" dirty="0"/>
              <a:t>Practice Problem: </a:t>
            </a:r>
            <a:r>
              <a:rPr lang="en-US" dirty="0"/>
              <a:t>Find the point </a:t>
            </a:r>
            <a:r>
              <a:rPr lang="en-US" i="1" dirty="0"/>
              <a:t>Q</a:t>
            </a:r>
            <a:r>
              <a:rPr lang="en-US" dirty="0"/>
              <a:t> along the directed line segment from point </a:t>
            </a:r>
            <a:r>
              <a:rPr lang="en-US" i="1" dirty="0"/>
              <a:t>R</a:t>
            </a:r>
            <a:r>
              <a:rPr lang="en-US" dirty="0"/>
              <a:t>(–2, 4) to point </a:t>
            </a:r>
            <a:r>
              <a:rPr lang="en-US" i="1" dirty="0"/>
              <a:t>S</a:t>
            </a:r>
            <a:r>
              <a:rPr lang="en-US" dirty="0"/>
              <a:t>(18, –6) that divides the segment in the ratio 3 to </a:t>
            </a:r>
            <a:r>
              <a:rPr lang="en-US" dirty="0" smtClean="0"/>
              <a:t>7.</a:t>
            </a:r>
            <a:endParaRPr lang="en-US" dirty="0"/>
          </a:p>
        </p:txBody>
      </p:sp>
      <p:pic>
        <p:nvPicPr>
          <p:cNvPr id="4" name="Picture 3" descr="[image]"/>
          <p:cNvPicPr/>
          <p:nvPr/>
        </p:nvPicPr>
        <p:blipFill rotWithShape="1">
          <a:blip r:embed="rId2" cstate="print">
            <a:extLst>
              <a:ext uri="{28A0092B-C50C-407E-A947-70E740481C1C}">
                <a14:useLocalDpi xmlns:a14="http://schemas.microsoft.com/office/drawing/2010/main" xmlns="" val="0"/>
              </a:ext>
            </a:extLst>
          </a:blip>
          <a:srcRect l="7946" t="6920"/>
          <a:stretch/>
        </p:blipFill>
        <p:spPr bwMode="auto">
          <a:xfrm>
            <a:off x="6642826" y="1146627"/>
            <a:ext cx="5549174" cy="4100287"/>
          </a:xfrm>
          <a:prstGeom prst="rect">
            <a:avLst/>
          </a:prstGeom>
          <a:noFill/>
          <a:ln>
            <a:noFill/>
          </a:ln>
          <a:extLst/>
        </p:spPr>
      </p:pic>
    </p:spTree>
    <p:extLst>
      <p:ext uri="{BB962C8B-B14F-4D97-AF65-F5344CB8AC3E}">
        <p14:creationId xmlns:p14="http://schemas.microsoft.com/office/powerpoint/2010/main" xmlns="" val="13670115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839561"/>
          </a:xfrm>
        </p:spPr>
        <p:txBody>
          <a:bodyPr/>
          <a:lstStyle/>
          <a:p>
            <a:pPr algn="ctr"/>
            <a:r>
              <a:rPr lang="en-US" b="1" dirty="0" smtClean="0"/>
              <a:t>Midpoint Review</a:t>
            </a:r>
            <a:endParaRPr lang="en-US" b="1" dirty="0"/>
          </a:p>
        </p:txBody>
      </p:sp>
      <p:grpSp>
        <p:nvGrpSpPr>
          <p:cNvPr id="6" name="Group 5"/>
          <p:cNvGrpSpPr/>
          <p:nvPr/>
        </p:nvGrpSpPr>
        <p:grpSpPr>
          <a:xfrm>
            <a:off x="550752" y="839561"/>
            <a:ext cx="11090496" cy="640322"/>
            <a:chOff x="0" y="839561"/>
            <a:chExt cx="11090496" cy="640322"/>
          </a:xfrm>
        </p:grpSpPr>
        <p:pic>
          <p:nvPicPr>
            <p:cNvPr id="3" name="Picture 2"/>
            <p:cNvPicPr>
              <a:picLocks noChangeAspect="1"/>
            </p:cNvPicPr>
            <p:nvPr/>
          </p:nvPicPr>
          <p:blipFill rotWithShape="1">
            <a:blip r:embed="rId2" cstate="print"/>
            <a:srcRect l="6847" t="59055" r="37969" b="-11807"/>
            <a:stretch/>
          </p:blipFill>
          <p:spPr>
            <a:xfrm>
              <a:off x="6970019" y="972457"/>
              <a:ext cx="4120477" cy="507426"/>
            </a:xfrm>
            <a:prstGeom prst="rect">
              <a:avLst/>
            </a:prstGeom>
          </p:spPr>
        </p:pic>
        <p:pic>
          <p:nvPicPr>
            <p:cNvPr id="7" name="Picture 6"/>
            <p:cNvPicPr>
              <a:picLocks noChangeAspect="1"/>
            </p:cNvPicPr>
            <p:nvPr/>
          </p:nvPicPr>
          <p:blipFill rotWithShape="1">
            <a:blip r:embed="rId2" cstate="print"/>
            <a:srcRect l="6652" b="40917"/>
            <a:stretch/>
          </p:blipFill>
          <p:spPr>
            <a:xfrm>
              <a:off x="0" y="839561"/>
              <a:ext cx="6970019" cy="568325"/>
            </a:xfrm>
            <a:prstGeom prst="rect">
              <a:avLst/>
            </a:prstGeom>
          </p:spPr>
        </p:pic>
      </p:grpSp>
      <p:pic>
        <p:nvPicPr>
          <p:cNvPr id="8" name="Picture 7"/>
          <p:cNvPicPr>
            <a:picLocks noChangeAspect="1"/>
          </p:cNvPicPr>
          <p:nvPr/>
        </p:nvPicPr>
        <p:blipFill rotWithShape="1">
          <a:blip r:embed="rId3" cstate="print"/>
          <a:srcRect l="59914" r="6846"/>
          <a:stretch/>
        </p:blipFill>
        <p:spPr>
          <a:xfrm>
            <a:off x="4327153" y="1500022"/>
            <a:ext cx="3193618" cy="943610"/>
          </a:xfrm>
          <a:prstGeom prst="rect">
            <a:avLst/>
          </a:prstGeom>
        </p:spPr>
      </p:pic>
      <mc:AlternateContent xmlns:mc="http://schemas.openxmlformats.org/markup-compatibility/2006">
        <mc:Choice xmlns:a14="http://schemas.microsoft.com/office/drawing/2010/main" xmlns="" Requires="a14">
          <p:sp>
            <p:nvSpPr>
              <p:cNvPr id="9" name="TextBox 8"/>
              <p:cNvSpPr txBox="1"/>
              <p:nvPr/>
            </p:nvSpPr>
            <p:spPr>
              <a:xfrm>
                <a:off x="4327152" y="2359295"/>
                <a:ext cx="3615953" cy="829330"/>
              </a:xfrm>
              <a:prstGeom prst="rect">
                <a:avLst/>
              </a:prstGeom>
              <a:noFill/>
            </p:spPr>
            <p:txBody>
              <a:bodyPr wrap="square" rtlCol="0">
                <a:spAutoFit/>
              </a:bodyPr>
              <a:lstStyle/>
              <a:p>
                <a:r>
                  <a:rPr lang="en-US" sz="3200" dirty="0" smtClean="0">
                    <a:solidFill>
                      <a:srgbClr val="7030A0"/>
                    </a:solidFill>
                  </a:rPr>
                  <a:t>M = </a:t>
                </a:r>
                <a14:m>
                  <m:oMath xmlns:m="http://schemas.openxmlformats.org/officeDocument/2006/math">
                    <m:d>
                      <m:dPr>
                        <m:ctrlPr>
                          <a:rPr lang="en-US" sz="3200" i="1" smtClean="0">
                            <a:solidFill>
                              <a:srgbClr val="7030A0"/>
                            </a:solidFill>
                            <a:latin typeface="Cambria Math" panose="02040503050406030204" pitchFamily="18" charset="0"/>
                          </a:rPr>
                        </m:ctrlPr>
                      </m:dPr>
                      <m:e>
                        <m:f>
                          <m:fPr>
                            <m:ctrlPr>
                              <a:rPr lang="en-US" sz="3200" i="1" smtClean="0">
                                <a:solidFill>
                                  <a:srgbClr val="7030A0"/>
                                </a:solidFill>
                                <a:latin typeface="Cambria Math" panose="02040503050406030204" pitchFamily="18" charset="0"/>
                              </a:rPr>
                            </m:ctrlPr>
                          </m:fPr>
                          <m:num>
                            <m:r>
                              <a:rPr lang="en-US" sz="3200" b="0" i="1" smtClean="0">
                                <a:solidFill>
                                  <a:srgbClr val="7030A0"/>
                                </a:solidFill>
                                <a:latin typeface="Cambria Math" panose="02040503050406030204" pitchFamily="18" charset="0"/>
                              </a:rPr>
                              <m:t>−2</m:t>
                            </m:r>
                            <m:r>
                              <a:rPr lang="en-US" sz="3200" b="0" i="1" smtClean="0">
                                <a:solidFill>
                                  <a:srgbClr val="7030A0"/>
                                </a:solidFill>
                                <a:latin typeface="Cambria Math" panose="02040503050406030204" pitchFamily="18" charset="0"/>
                              </a:rPr>
                              <m:t>+−</m:t>
                            </m:r>
                            <m:r>
                              <a:rPr lang="en-US" sz="3200" b="0" i="1" smtClean="0">
                                <a:solidFill>
                                  <a:srgbClr val="7030A0"/>
                                </a:solidFill>
                                <a:latin typeface="Cambria Math" panose="02040503050406030204" pitchFamily="18" charset="0"/>
                              </a:rPr>
                              <m:t>6</m:t>
                            </m:r>
                          </m:num>
                          <m:den>
                            <m:r>
                              <a:rPr lang="en-US" sz="3200" b="0" i="1" smtClean="0">
                                <a:solidFill>
                                  <a:srgbClr val="7030A0"/>
                                </a:solidFill>
                                <a:latin typeface="Cambria Math" panose="02040503050406030204" pitchFamily="18" charset="0"/>
                              </a:rPr>
                              <m:t>2</m:t>
                            </m:r>
                          </m:den>
                        </m:f>
                        <m:r>
                          <a:rPr lang="en-US" sz="3200" b="0" i="1" smtClean="0">
                            <a:solidFill>
                              <a:srgbClr val="7030A0"/>
                            </a:solidFill>
                            <a:latin typeface="Cambria Math" panose="02040503050406030204" pitchFamily="18" charset="0"/>
                          </a:rPr>
                          <m:t>,</m:t>
                        </m:r>
                        <m:f>
                          <m:fPr>
                            <m:ctrlPr>
                              <a:rPr lang="en-US" sz="3200" b="0" i="1" smtClean="0">
                                <a:solidFill>
                                  <a:srgbClr val="7030A0"/>
                                </a:solidFill>
                                <a:latin typeface="Cambria Math" panose="02040503050406030204" pitchFamily="18" charset="0"/>
                              </a:rPr>
                            </m:ctrlPr>
                          </m:fPr>
                          <m:num>
                            <m:r>
                              <a:rPr lang="en-US" sz="3200" b="0" i="1" smtClean="0">
                                <a:solidFill>
                                  <a:srgbClr val="7030A0"/>
                                </a:solidFill>
                                <a:latin typeface="Cambria Math" panose="02040503050406030204" pitchFamily="18" charset="0"/>
                              </a:rPr>
                              <m:t>−5</m:t>
                            </m:r>
                            <m:r>
                              <a:rPr lang="en-US" sz="3200" b="0" i="1" smtClean="0">
                                <a:solidFill>
                                  <a:srgbClr val="7030A0"/>
                                </a:solidFill>
                                <a:latin typeface="Cambria Math" panose="02040503050406030204" pitchFamily="18" charset="0"/>
                              </a:rPr>
                              <m:t>+</m:t>
                            </m:r>
                            <m:r>
                              <a:rPr lang="en-US" sz="3200" b="0" i="1" smtClean="0">
                                <a:solidFill>
                                  <a:srgbClr val="7030A0"/>
                                </a:solidFill>
                                <a:latin typeface="Cambria Math" panose="02040503050406030204" pitchFamily="18" charset="0"/>
                              </a:rPr>
                              <m:t>6</m:t>
                            </m:r>
                          </m:num>
                          <m:den>
                            <m:r>
                              <a:rPr lang="en-US" sz="3200" b="0" i="1" smtClean="0">
                                <a:solidFill>
                                  <a:srgbClr val="7030A0"/>
                                </a:solidFill>
                                <a:latin typeface="Cambria Math" panose="02040503050406030204" pitchFamily="18" charset="0"/>
                              </a:rPr>
                              <m:t>2</m:t>
                            </m:r>
                          </m:den>
                        </m:f>
                      </m:e>
                    </m:d>
                  </m:oMath>
                </a14:m>
                <a:endParaRPr lang="en-US" sz="3200" dirty="0">
                  <a:solidFill>
                    <a:srgbClr val="7030A0"/>
                  </a:solidFill>
                </a:endParaRPr>
              </a:p>
            </p:txBody>
          </p:sp>
        </mc:Choice>
        <mc:Fallback>
          <p:sp>
            <p:nvSpPr>
              <p:cNvPr id="9" name="TextBox 8"/>
              <p:cNvSpPr txBox="1">
                <a:spLocks noRot="1" noChangeAspect="1" noMove="1" noResize="1" noEditPoints="1" noAdjustHandles="1" noChangeArrowheads="1" noChangeShapeType="1" noTextEdit="1"/>
              </p:cNvSpPr>
              <p:nvPr/>
            </p:nvSpPr>
            <p:spPr>
              <a:xfrm>
                <a:off x="4327152" y="2359295"/>
                <a:ext cx="3615953" cy="829330"/>
              </a:xfrm>
              <a:prstGeom prst="rect">
                <a:avLst/>
              </a:prstGeom>
              <a:blipFill rotWithShape="0">
                <a:blip r:embed="rId4" cstate="print"/>
                <a:stretch>
                  <a:fillRect l="-4384" b="-10294"/>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11" name="TextBox 10"/>
              <p:cNvSpPr txBox="1"/>
              <p:nvPr/>
            </p:nvSpPr>
            <p:spPr>
              <a:xfrm>
                <a:off x="4862285" y="3220882"/>
                <a:ext cx="3615953" cy="847155"/>
              </a:xfrm>
              <a:prstGeom prst="rect">
                <a:avLst/>
              </a:prstGeom>
              <a:noFill/>
            </p:spPr>
            <p:txBody>
              <a:bodyPr wrap="square" rtlCol="0">
                <a:spAutoFit/>
              </a:bodyPr>
              <a:lstStyle/>
              <a:p>
                <a:r>
                  <a:rPr lang="en-US" sz="3200" dirty="0" smtClean="0">
                    <a:solidFill>
                      <a:srgbClr val="7030A0"/>
                    </a:solidFill>
                  </a:rPr>
                  <a:t>M = </a:t>
                </a:r>
                <a14:m>
                  <m:oMath xmlns:m="http://schemas.openxmlformats.org/officeDocument/2006/math">
                    <m:d>
                      <m:dPr>
                        <m:ctrlPr>
                          <a:rPr lang="en-US" sz="3200" i="1" smtClean="0">
                            <a:solidFill>
                              <a:srgbClr val="7030A0"/>
                            </a:solidFill>
                            <a:latin typeface="Cambria Math" panose="02040503050406030204" pitchFamily="18" charset="0"/>
                          </a:rPr>
                        </m:ctrlPr>
                      </m:dPr>
                      <m:e>
                        <m:f>
                          <m:fPr>
                            <m:ctrlPr>
                              <a:rPr lang="en-US" sz="3200" i="1" smtClean="0">
                                <a:solidFill>
                                  <a:srgbClr val="7030A0"/>
                                </a:solidFill>
                                <a:latin typeface="Cambria Math" panose="02040503050406030204" pitchFamily="18" charset="0"/>
                              </a:rPr>
                            </m:ctrlPr>
                          </m:fPr>
                          <m:num>
                            <m:r>
                              <a:rPr lang="en-US" sz="3200" b="0" i="1" smtClean="0">
                                <a:solidFill>
                                  <a:srgbClr val="7030A0"/>
                                </a:solidFill>
                                <a:latin typeface="Cambria Math" panose="02040503050406030204" pitchFamily="18" charset="0"/>
                              </a:rPr>
                              <m:t>−8</m:t>
                            </m:r>
                          </m:num>
                          <m:den>
                            <m:r>
                              <a:rPr lang="en-US" sz="3200" b="0" i="1" smtClean="0">
                                <a:solidFill>
                                  <a:srgbClr val="7030A0"/>
                                </a:solidFill>
                                <a:latin typeface="Cambria Math" panose="02040503050406030204" pitchFamily="18" charset="0"/>
                              </a:rPr>
                              <m:t>2</m:t>
                            </m:r>
                          </m:den>
                        </m:f>
                        <m:r>
                          <a:rPr lang="en-US" sz="3200" b="0" i="1" smtClean="0">
                            <a:solidFill>
                              <a:srgbClr val="7030A0"/>
                            </a:solidFill>
                            <a:latin typeface="Cambria Math" panose="02040503050406030204" pitchFamily="18" charset="0"/>
                          </a:rPr>
                          <m:t>,</m:t>
                        </m:r>
                        <m:f>
                          <m:fPr>
                            <m:ctrlPr>
                              <a:rPr lang="en-US" sz="3200" b="0" i="1" smtClean="0">
                                <a:solidFill>
                                  <a:srgbClr val="7030A0"/>
                                </a:solidFill>
                                <a:latin typeface="Cambria Math" panose="02040503050406030204" pitchFamily="18" charset="0"/>
                              </a:rPr>
                            </m:ctrlPr>
                          </m:fPr>
                          <m:num>
                            <m:r>
                              <a:rPr lang="en-US" sz="3200" b="0" i="1" smtClean="0">
                                <a:solidFill>
                                  <a:srgbClr val="7030A0"/>
                                </a:solidFill>
                                <a:latin typeface="Cambria Math" panose="02040503050406030204" pitchFamily="18" charset="0"/>
                              </a:rPr>
                              <m:t>1</m:t>
                            </m:r>
                          </m:num>
                          <m:den>
                            <m:r>
                              <a:rPr lang="en-US" sz="3200" b="0" i="1" smtClean="0">
                                <a:solidFill>
                                  <a:srgbClr val="7030A0"/>
                                </a:solidFill>
                                <a:latin typeface="Cambria Math" panose="02040503050406030204" pitchFamily="18" charset="0"/>
                              </a:rPr>
                              <m:t>2</m:t>
                            </m:r>
                          </m:den>
                        </m:f>
                      </m:e>
                    </m:d>
                  </m:oMath>
                </a14:m>
                <a:endParaRPr lang="en-US" sz="3200" dirty="0">
                  <a:solidFill>
                    <a:srgbClr val="7030A0"/>
                  </a:solidFill>
                </a:endParaRPr>
              </a:p>
            </p:txBody>
          </p:sp>
        </mc:Choice>
        <mc:Fallback>
          <p:sp>
            <p:nvSpPr>
              <p:cNvPr id="11" name="TextBox 10"/>
              <p:cNvSpPr txBox="1">
                <a:spLocks noRot="1" noChangeAspect="1" noMove="1" noResize="1" noEditPoints="1" noAdjustHandles="1" noChangeArrowheads="1" noChangeShapeType="1" noTextEdit="1"/>
              </p:cNvSpPr>
              <p:nvPr/>
            </p:nvSpPr>
            <p:spPr>
              <a:xfrm>
                <a:off x="4862285" y="3220882"/>
                <a:ext cx="3615953" cy="847155"/>
              </a:xfrm>
              <a:prstGeom prst="rect">
                <a:avLst/>
              </a:prstGeom>
              <a:blipFill rotWithShape="0">
                <a:blip r:embed="rId5" cstate="print"/>
                <a:stretch>
                  <a:fillRect l="-4384" b="-7914"/>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18" name="TextBox 17"/>
              <p:cNvSpPr txBox="1"/>
              <p:nvPr/>
            </p:nvSpPr>
            <p:spPr>
              <a:xfrm>
                <a:off x="4857471" y="4193912"/>
                <a:ext cx="2477058" cy="584775"/>
              </a:xfrm>
              <a:prstGeom prst="rect">
                <a:avLst/>
              </a:prstGeom>
              <a:noFill/>
              <a:ln>
                <a:solidFill>
                  <a:srgbClr val="7030A0"/>
                </a:solidFill>
              </a:ln>
            </p:spPr>
            <p:txBody>
              <a:bodyPr wrap="square" rtlCol="0">
                <a:spAutoFit/>
              </a:bodyPr>
              <a:lstStyle/>
              <a:p>
                <a:r>
                  <a:rPr lang="en-US" sz="3200" dirty="0" smtClean="0">
                    <a:ln>
                      <a:solidFill>
                        <a:srgbClr val="7030A0"/>
                      </a:solidFill>
                    </a:ln>
                    <a:solidFill>
                      <a:srgbClr val="7030A0"/>
                    </a:solidFill>
                  </a:rPr>
                  <a:t>M = </a:t>
                </a:r>
                <a14:m>
                  <m:oMath xmlns:m="http://schemas.openxmlformats.org/officeDocument/2006/math">
                    <m:d>
                      <m:dPr>
                        <m:ctrlPr>
                          <a:rPr lang="en-US" sz="3200" i="1" smtClean="0">
                            <a:ln>
                              <a:solidFill>
                                <a:srgbClr val="7030A0"/>
                              </a:solidFill>
                            </a:ln>
                            <a:solidFill>
                              <a:srgbClr val="7030A0"/>
                            </a:solidFill>
                            <a:latin typeface="Cambria Math" panose="02040503050406030204" pitchFamily="18" charset="0"/>
                          </a:rPr>
                        </m:ctrlPr>
                      </m:dPr>
                      <m:e>
                        <m:r>
                          <a:rPr lang="en-US" sz="3200" b="0" i="1" smtClean="0">
                            <a:ln>
                              <a:solidFill>
                                <a:srgbClr val="7030A0"/>
                              </a:solidFill>
                            </a:ln>
                            <a:solidFill>
                              <a:srgbClr val="7030A0"/>
                            </a:solidFill>
                            <a:latin typeface="Cambria Math" panose="02040503050406030204" pitchFamily="18" charset="0"/>
                          </a:rPr>
                          <m:t>−4</m:t>
                        </m:r>
                        <m:r>
                          <a:rPr lang="en-US" sz="3200" b="0" i="1" smtClean="0">
                            <a:ln>
                              <a:solidFill>
                                <a:srgbClr val="7030A0"/>
                              </a:solidFill>
                            </a:ln>
                            <a:solidFill>
                              <a:srgbClr val="7030A0"/>
                            </a:solidFill>
                            <a:latin typeface="Cambria Math" panose="02040503050406030204" pitchFamily="18" charset="0"/>
                          </a:rPr>
                          <m:t>,.5</m:t>
                        </m:r>
                      </m:e>
                    </m:d>
                  </m:oMath>
                </a14:m>
                <a:endParaRPr lang="en-US" sz="3200" dirty="0">
                  <a:ln>
                    <a:solidFill>
                      <a:srgbClr val="7030A0"/>
                    </a:solidFill>
                  </a:ln>
                  <a:solidFill>
                    <a:srgbClr val="7030A0"/>
                  </a:solidFill>
                </a:endParaRPr>
              </a:p>
            </p:txBody>
          </p:sp>
        </mc:Choice>
        <mc:Fallback>
          <p:sp>
            <p:nvSpPr>
              <p:cNvPr id="18" name="TextBox 17"/>
              <p:cNvSpPr txBox="1">
                <a:spLocks noRot="1" noChangeAspect="1" noMove="1" noResize="1" noEditPoints="1" noAdjustHandles="1" noChangeArrowheads="1" noChangeShapeType="1" noTextEdit="1"/>
              </p:cNvSpPr>
              <p:nvPr/>
            </p:nvSpPr>
            <p:spPr>
              <a:xfrm>
                <a:off x="4857471" y="4193912"/>
                <a:ext cx="2477058" cy="584775"/>
              </a:xfrm>
              <a:prstGeom prst="rect">
                <a:avLst/>
              </a:prstGeom>
              <a:blipFill rotWithShape="0">
                <a:blip r:embed="rId6" cstate="print"/>
                <a:stretch>
                  <a:fillRect/>
                </a:stretch>
              </a:blipFill>
              <a:ln>
                <a:solidFill>
                  <a:srgbClr val="7030A0"/>
                </a:solidFill>
              </a:ln>
            </p:spPr>
            <p:txBody>
              <a:bodyPr/>
              <a:lstStyle/>
              <a:p>
                <a:r>
                  <a:rPr lang="en-US">
                    <a:noFill/>
                  </a:rPr>
                  <a:t> </a:t>
                </a:r>
              </a:p>
            </p:txBody>
          </p:sp>
        </mc:Fallback>
      </mc:AlternateContent>
    </p:spTree>
    <p:extLst>
      <p:ext uri="{BB962C8B-B14F-4D97-AF65-F5344CB8AC3E}">
        <p14:creationId xmlns:p14="http://schemas.microsoft.com/office/powerpoint/2010/main" xmlns="" val="2264507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arn(inVertic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barn(inVertical)">
                                      <p:cBhvr>
                                        <p:cTn id="2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BRAIN </a:t>
            </a:r>
            <a:r>
              <a:rPr lang="en-US" b="1" dirty="0" smtClean="0"/>
              <a:t>BREAK</a:t>
            </a:r>
            <a:endParaRPr lang="en-US" b="1" dirty="0"/>
          </a:p>
        </p:txBody>
      </p:sp>
      <p:pic>
        <p:nvPicPr>
          <p:cNvPr id="3" name="Picture 2" descr="http://www.leeabbamonte.com/wp-content/uploads/2007/12/cellphone.bmp"/>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594600" y="1868012"/>
            <a:ext cx="4492625" cy="4842352"/>
          </a:xfrm>
          <a:prstGeom prst="rect">
            <a:avLst/>
          </a:prstGeom>
          <a:noFill/>
          <a:extLst>
            <a:ext uri="{909E8E84-426E-40DD-AFC4-6F175D3DCCD1}">
              <a14:hiddenFill xmlns:a14="http://schemas.microsoft.com/office/drawing/2010/main" xmlns="">
                <a:solidFill>
                  <a:srgbClr val="FFFFFF"/>
                </a:solidFill>
              </a14:hiddenFill>
            </a:ext>
          </a:extLst>
        </p:spPr>
      </p:pic>
      <p:pic>
        <p:nvPicPr>
          <p:cNvPr id="4098" name="Picture 2" descr="http://interestingengineering.com/wp-content/uploads/2014/02/1024px-Gray728.svg_.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15899" y="1690688"/>
            <a:ext cx="6883401" cy="491383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876774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30630"/>
            <a:ext cx="5689600" cy="522514"/>
          </a:xfrm>
        </p:spPr>
        <p:txBody>
          <a:bodyPr>
            <a:normAutofit fontScale="90000"/>
          </a:bodyPr>
          <a:lstStyle/>
          <a:p>
            <a:pPr algn="ctr"/>
            <a:r>
              <a:rPr lang="en-US" b="1" dirty="0" smtClean="0"/>
              <a:t>Practice! – HW Packet pg. </a:t>
            </a:r>
            <a:r>
              <a:rPr lang="en-US" b="1" dirty="0"/>
              <a:t>4</a:t>
            </a:r>
          </a:p>
        </p:txBody>
      </p:sp>
      <p:pic>
        <p:nvPicPr>
          <p:cNvPr id="3" name="Picture 2"/>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 y="971669"/>
            <a:ext cx="5689600" cy="5319486"/>
          </a:xfrm>
          <a:prstGeom prst="rect">
            <a:avLst/>
          </a:prstGeom>
          <a:noFill/>
          <a:ln>
            <a:noFill/>
          </a:ln>
        </p:spPr>
      </p:pic>
      <p:sp>
        <p:nvSpPr>
          <p:cNvPr id="4" name="TextBox 3"/>
          <p:cNvSpPr txBox="1"/>
          <p:nvPr/>
        </p:nvSpPr>
        <p:spPr>
          <a:xfrm>
            <a:off x="5588000" y="130630"/>
            <a:ext cx="6604000" cy="6740307"/>
          </a:xfrm>
          <a:prstGeom prst="rect">
            <a:avLst/>
          </a:prstGeom>
          <a:noFill/>
        </p:spPr>
        <p:txBody>
          <a:bodyPr wrap="square" rtlCol="0">
            <a:spAutoFit/>
          </a:bodyPr>
          <a:lstStyle/>
          <a:p>
            <a:pPr marL="342900" lvl="0" indent="-342900">
              <a:buFont typeface="+mj-lt"/>
              <a:buAutoNum type="arabicPeriod"/>
            </a:pPr>
            <a:r>
              <a:rPr lang="en-US" dirty="0"/>
              <a:t>Luis works at a theater on 8th Avenue and 20th Street.  Kaleb lives at the corner of 18th Avenue and 4th Street.  What is a possible location that is midway between them</a:t>
            </a:r>
            <a:r>
              <a:rPr lang="en-US" dirty="0" smtClean="0"/>
              <a:t>?</a:t>
            </a:r>
            <a:r>
              <a:rPr lang="en-US" dirty="0"/>
              <a:t> </a:t>
            </a:r>
            <a:endParaRPr lang="en-US" dirty="0" smtClean="0"/>
          </a:p>
          <a:p>
            <a:pPr marL="342900" lvl="0" indent="-342900">
              <a:buFont typeface="+mj-lt"/>
              <a:buAutoNum type="arabicPeriod"/>
            </a:pPr>
            <a:endParaRPr lang="en-US" dirty="0"/>
          </a:p>
          <a:p>
            <a:pPr marL="342900" lvl="0" indent="-342900">
              <a:buFont typeface="+mj-lt"/>
              <a:buAutoNum type="arabicPeriod"/>
            </a:pPr>
            <a:r>
              <a:rPr lang="en-US" dirty="0" err="1"/>
              <a:t>Nima</a:t>
            </a:r>
            <a:r>
              <a:rPr lang="en-US" dirty="0"/>
              <a:t> lives at the corner of 4th Avenue and 4th Street.  Bill lives at the corner of 10th Avenue and 6th Street.  Their favorite bakery is located midway between them. What is one possible of the bakery</a:t>
            </a:r>
            <a:r>
              <a:rPr lang="en-US" dirty="0" smtClean="0"/>
              <a:t>?</a:t>
            </a:r>
          </a:p>
          <a:p>
            <a:pPr marL="342900" lvl="0" indent="-342900">
              <a:buFont typeface="+mj-lt"/>
              <a:buAutoNum type="arabicPeriod"/>
            </a:pPr>
            <a:endParaRPr lang="en-US" dirty="0"/>
          </a:p>
          <a:p>
            <a:pPr marL="342900" indent="-342900">
              <a:buFont typeface="+mj-lt"/>
              <a:buAutoNum type="arabicPeriod"/>
            </a:pPr>
            <a:r>
              <a:rPr lang="en-US" dirty="0" smtClean="0"/>
              <a:t>Cleve’s </a:t>
            </a:r>
            <a:r>
              <a:rPr lang="en-US" dirty="0"/>
              <a:t>Cookie Store is located at the corner of 2nd Avenue and 9th Street.  Dave’s Doorknobs is located at the corner of 12th Avenue and 14th Street.  Located 1/5 of the distance from Cleve’s Cookie Store is the post office. Where is the post office</a:t>
            </a:r>
            <a:r>
              <a:rPr lang="en-US" dirty="0" smtClean="0"/>
              <a:t>?</a:t>
            </a:r>
          </a:p>
          <a:p>
            <a:pPr marL="342900" indent="-342900">
              <a:buFont typeface="+mj-lt"/>
              <a:buAutoNum type="arabicPeriod"/>
            </a:pPr>
            <a:endParaRPr lang="en-US" dirty="0"/>
          </a:p>
          <a:p>
            <a:pPr marL="342900" indent="-342900">
              <a:buFont typeface="+mj-lt"/>
              <a:buAutoNum type="arabicPeriod"/>
            </a:pPr>
            <a:r>
              <a:rPr lang="en-US" dirty="0" smtClean="0"/>
              <a:t>Malik </a:t>
            </a:r>
            <a:r>
              <a:rPr lang="en-US" dirty="0"/>
              <a:t>and Brad both live on 3rd Avenue. Malik lives at the corner of 1st Street, and Brad lives at the corner of 19th Street.  2/3 the distance from Malik’s apartment to Brad’s apartment is a market.  Where is the market</a:t>
            </a:r>
            <a:r>
              <a:rPr lang="en-US" dirty="0" smtClean="0"/>
              <a:t>?</a:t>
            </a:r>
          </a:p>
          <a:p>
            <a:pPr marL="342900" indent="-342900">
              <a:buFont typeface="+mj-lt"/>
              <a:buAutoNum type="arabicPeriod"/>
            </a:pPr>
            <a:endParaRPr lang="en-US" dirty="0"/>
          </a:p>
          <a:p>
            <a:pPr marL="342900" indent="-342900">
              <a:buFont typeface="+mj-lt"/>
              <a:buAutoNum type="arabicPeriod"/>
            </a:pPr>
            <a:r>
              <a:rPr lang="en-US" dirty="0" smtClean="0"/>
              <a:t>The </a:t>
            </a:r>
            <a:r>
              <a:rPr lang="en-US" dirty="0"/>
              <a:t>main entrance to the high school is located at the corner of 17th Avenue and 19th Street.  On his way from school to the bank, Luis stops at the coffee shop located at 12th Avenue and 15th Street. The coffee shop is the midpoint of this trip. What is the location of the bank</a:t>
            </a:r>
            <a:r>
              <a:rPr lang="en-US" dirty="0" smtClean="0"/>
              <a:t>?</a:t>
            </a:r>
            <a:endParaRPr lang="en-US" dirty="0"/>
          </a:p>
        </p:txBody>
      </p:sp>
    </p:spTree>
    <p:extLst>
      <p:ext uri="{BB962C8B-B14F-4D97-AF65-F5344CB8AC3E}">
        <p14:creationId xmlns:p14="http://schemas.microsoft.com/office/powerpoint/2010/main" xmlns="" val="21796881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sp>
        <p:nvSpPr>
          <p:cNvPr id="3" name="Content Placeholder 2"/>
          <p:cNvSpPr>
            <a:spLocks noGrp="1"/>
          </p:cNvSpPr>
          <p:nvPr>
            <p:ph idx="1"/>
          </p:nvPr>
        </p:nvSpPr>
        <p:spPr/>
        <p:txBody>
          <a:bodyPr/>
          <a:lstStyle/>
          <a:p>
            <a:r>
              <a:rPr lang="en-US" dirty="0" smtClean="0"/>
              <a:t>#5 in HW Packet (pg. 4 – all)</a:t>
            </a:r>
          </a:p>
          <a:p>
            <a:endParaRPr lang="en-US" dirty="0"/>
          </a:p>
          <a:p>
            <a:r>
              <a:rPr lang="en-US" dirty="0" smtClean="0"/>
              <a:t>HW Packets due </a:t>
            </a:r>
            <a:r>
              <a:rPr lang="en-US" dirty="0" smtClean="0"/>
              <a:t>Friday!</a:t>
            </a:r>
          </a:p>
          <a:p>
            <a:r>
              <a:rPr lang="en-US" dirty="0" smtClean="0"/>
              <a:t>Continue working on your Unit 7 Celebration Partner </a:t>
            </a:r>
            <a:r>
              <a:rPr lang="en-US" dirty="0" smtClean="0"/>
              <a:t>P</a:t>
            </a:r>
            <a:r>
              <a:rPr lang="en-US" dirty="0" smtClean="0"/>
              <a:t>oster</a:t>
            </a:r>
            <a:r>
              <a:rPr lang="en-US" dirty="0" smtClean="0"/>
              <a:t>!</a:t>
            </a:r>
            <a:endParaRPr lang="en-US" dirty="0" smtClean="0"/>
          </a:p>
        </p:txBody>
      </p:sp>
    </p:spTree>
    <p:extLst>
      <p:ext uri="{BB962C8B-B14F-4D97-AF65-F5344CB8AC3E}">
        <p14:creationId xmlns:p14="http://schemas.microsoft.com/office/powerpoint/2010/main" xmlns="" val="10821209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 y="0"/>
            <a:ext cx="10515600" cy="1059951"/>
          </a:xfrm>
        </p:spPr>
        <p:txBody>
          <a:bodyPr>
            <a:normAutofit/>
          </a:bodyPr>
          <a:lstStyle/>
          <a:p>
            <a:r>
              <a:rPr lang="en-US" sz="5400" b="1" dirty="0" smtClean="0">
                <a:solidFill>
                  <a:srgbClr val="006600"/>
                </a:solidFill>
              </a:rPr>
              <a:t>Exit Ticket</a:t>
            </a:r>
            <a:endParaRPr lang="en-US" sz="5400" b="1" dirty="0">
              <a:solidFill>
                <a:srgbClr val="006600"/>
              </a:solidFill>
            </a:endParaRPr>
          </a:p>
        </p:txBody>
      </p:sp>
      <p:sp>
        <p:nvSpPr>
          <p:cNvPr id="3" name="Content Placeholder 2"/>
          <p:cNvSpPr>
            <a:spLocks noGrp="1"/>
          </p:cNvSpPr>
          <p:nvPr>
            <p:ph idx="1"/>
          </p:nvPr>
        </p:nvSpPr>
        <p:spPr>
          <a:xfrm>
            <a:off x="127000" y="1059951"/>
            <a:ext cx="12065000" cy="1886449"/>
          </a:xfrm>
        </p:spPr>
        <p:txBody>
          <a:bodyPr>
            <a:normAutofit lnSpcReduction="10000"/>
          </a:bodyPr>
          <a:lstStyle/>
          <a:p>
            <a:pPr marL="742950" lvl="0" indent="-742950">
              <a:buFont typeface="+mj-lt"/>
              <a:buAutoNum type="arabicPeriod"/>
            </a:pPr>
            <a:r>
              <a:rPr lang="en-US" sz="3600" dirty="0" smtClean="0">
                <a:solidFill>
                  <a:srgbClr val="008000"/>
                </a:solidFill>
              </a:rPr>
              <a:t>How does finding the midpoint of a segment and partitioning a directed line segment in a 1:1 ratio relate to each other? </a:t>
            </a:r>
            <a:r>
              <a:rPr lang="en-US" sz="3600" i="1" dirty="0" smtClean="0">
                <a:solidFill>
                  <a:srgbClr val="008000"/>
                </a:solidFill>
              </a:rPr>
              <a:t>Answer in complete sentences, and refer to specific notes or homework examples.</a:t>
            </a:r>
            <a:endParaRPr lang="en-US" sz="3600" b="1" dirty="0">
              <a:solidFill>
                <a:srgbClr val="008000"/>
              </a:solidFill>
            </a:endParaRPr>
          </a:p>
        </p:txBody>
      </p:sp>
    </p:spTree>
    <p:extLst>
      <p:ext uri="{BB962C8B-B14F-4D97-AF65-F5344CB8AC3E}">
        <p14:creationId xmlns:p14="http://schemas.microsoft.com/office/powerpoint/2010/main" xmlns="" val="11237388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cstate="print"/>
          <a:srcRect l="833"/>
          <a:stretch/>
        </p:blipFill>
        <p:spPr>
          <a:xfrm>
            <a:off x="348343" y="492352"/>
            <a:ext cx="11592609" cy="2559748"/>
          </a:xfrm>
          <a:prstGeom prst="rect">
            <a:avLst/>
          </a:prstGeom>
        </p:spPr>
      </p:pic>
      <p:sp>
        <p:nvSpPr>
          <p:cNvPr id="2" name="Title 1"/>
          <p:cNvSpPr>
            <a:spLocks noGrp="1"/>
          </p:cNvSpPr>
          <p:nvPr>
            <p:ph type="title"/>
          </p:nvPr>
        </p:nvSpPr>
        <p:spPr>
          <a:xfrm>
            <a:off x="838199" y="0"/>
            <a:ext cx="10515600" cy="725714"/>
          </a:xfrm>
        </p:spPr>
        <p:txBody>
          <a:bodyPr/>
          <a:lstStyle/>
          <a:p>
            <a:pPr algn="ctr"/>
            <a:r>
              <a:rPr lang="en-US" b="1" dirty="0" smtClean="0"/>
              <a:t>Cross Sections Review</a:t>
            </a:r>
            <a:endParaRPr lang="en-US" b="1" dirty="0"/>
          </a:p>
        </p:txBody>
      </p:sp>
    </p:spTree>
    <p:extLst>
      <p:ext uri="{BB962C8B-B14F-4D97-AF65-F5344CB8AC3E}">
        <p14:creationId xmlns:p14="http://schemas.microsoft.com/office/powerpoint/2010/main" xmlns="" val="18279630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839561"/>
          </a:xfrm>
        </p:spPr>
        <p:txBody>
          <a:bodyPr/>
          <a:lstStyle/>
          <a:p>
            <a:pPr algn="ctr"/>
            <a:r>
              <a:rPr lang="en-US" b="1" dirty="0" smtClean="0"/>
              <a:t>Inverse Variation Review</a:t>
            </a:r>
            <a:endParaRPr lang="en-US" b="1" dirty="0"/>
          </a:p>
        </p:txBody>
      </p:sp>
      <p:sp>
        <p:nvSpPr>
          <p:cNvPr id="4" name="Content Placeholder 3"/>
          <p:cNvSpPr>
            <a:spLocks noGrp="1"/>
          </p:cNvSpPr>
          <p:nvPr>
            <p:ph idx="1"/>
          </p:nvPr>
        </p:nvSpPr>
        <p:spPr>
          <a:xfrm>
            <a:off x="1" y="839561"/>
            <a:ext cx="12192000" cy="1424668"/>
          </a:xfrm>
        </p:spPr>
        <p:txBody>
          <a:bodyPr/>
          <a:lstStyle/>
          <a:p>
            <a:pPr marL="0" indent="0">
              <a:buNone/>
            </a:pPr>
            <a:r>
              <a:rPr lang="en-US" dirty="0"/>
              <a:t>The length of a violin string varies inversely as the frequency of its vibrations. A violin string 14 inches long vibrates at a frequency of 450 cycles per second. Find the frequency of a 12-inch violin string.</a:t>
            </a:r>
          </a:p>
        </p:txBody>
      </p:sp>
      <p:pic>
        <p:nvPicPr>
          <p:cNvPr id="2050" name="Picture 2" descr="https://encrypted-tbn3.gstatic.com/images?q=tbn:ANd9GcS9AZMoUSmG6dtBbGMs7gsiON9NSUsg2M6YXHKtnYzU-aV6O2fC"/>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736115" y="2008338"/>
            <a:ext cx="4455886" cy="484966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596095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0900" y="0"/>
            <a:ext cx="10515600" cy="727075"/>
          </a:xfrm>
        </p:spPr>
        <p:txBody>
          <a:bodyPr/>
          <a:lstStyle/>
          <a:p>
            <a:pPr algn="ctr"/>
            <a:r>
              <a:rPr lang="en-US" b="1" dirty="0" smtClean="0"/>
              <a:t>HOMEWORK QUESTIONS?</a:t>
            </a:r>
            <a:endParaRPr lang="en-US" b="1" dirty="0"/>
          </a:p>
        </p:txBody>
      </p:sp>
    </p:spTree>
    <p:extLst>
      <p:ext uri="{BB962C8B-B14F-4D97-AF65-F5344CB8AC3E}">
        <p14:creationId xmlns:p14="http://schemas.microsoft.com/office/powerpoint/2010/main" xmlns="" val="26748588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698500" y="1819411"/>
            <a:ext cx="10858499" cy="1385706"/>
          </a:xfrm>
        </p:spPr>
        <p:txBody>
          <a:bodyPr>
            <a:normAutofit fontScale="90000"/>
          </a:bodyPr>
          <a:lstStyle/>
          <a:p>
            <a:r>
              <a:rPr lang="en-US" b="1" dirty="0" smtClean="0">
                <a:solidFill>
                  <a:schemeClr val="bg1"/>
                </a:solidFill>
              </a:rPr>
              <a:t>#5 Partitioning Directed Line Segments</a:t>
            </a:r>
            <a:endParaRPr lang="en-US" b="1" dirty="0">
              <a:solidFill>
                <a:schemeClr val="bg1"/>
              </a:solidFill>
            </a:endParaRPr>
          </a:p>
        </p:txBody>
      </p:sp>
    </p:spTree>
    <p:extLst>
      <p:ext uri="{BB962C8B-B14F-4D97-AF65-F5344CB8AC3E}">
        <p14:creationId xmlns:p14="http://schemas.microsoft.com/office/powerpoint/2010/main" xmlns="" val="7073558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16000"/>
          </a:xfrm>
        </p:spPr>
        <p:txBody>
          <a:bodyPr>
            <a:normAutofit/>
          </a:bodyPr>
          <a:lstStyle/>
          <a:p>
            <a:pPr algn="ctr"/>
            <a:r>
              <a:rPr lang="en-US" sz="6000" b="1" u="sng" dirty="0"/>
              <a:t>What is a directed line segment? </a:t>
            </a:r>
            <a:endParaRPr lang="en-US" sz="6000" dirty="0"/>
          </a:p>
        </p:txBody>
      </p:sp>
      <p:sp>
        <p:nvSpPr>
          <p:cNvPr id="3" name="Content Placeholder 2"/>
          <p:cNvSpPr>
            <a:spLocks noGrp="1"/>
          </p:cNvSpPr>
          <p:nvPr>
            <p:ph idx="1"/>
          </p:nvPr>
        </p:nvSpPr>
        <p:spPr>
          <a:xfrm>
            <a:off x="838200" y="1241425"/>
            <a:ext cx="10515600" cy="4351338"/>
          </a:xfrm>
        </p:spPr>
        <p:txBody>
          <a:bodyPr/>
          <a:lstStyle/>
          <a:p>
            <a:pPr marL="0" lvl="0" indent="0" algn="ctr">
              <a:buNone/>
            </a:pPr>
            <a:r>
              <a:rPr lang="en-US" sz="4000" dirty="0"/>
              <a:t>A </a:t>
            </a:r>
            <a:r>
              <a:rPr lang="en-US" sz="4000" u="sng" dirty="0">
                <a:solidFill>
                  <a:srgbClr val="0070C0"/>
                </a:solidFill>
              </a:rPr>
              <a:t>directed line segment </a:t>
            </a:r>
            <a:r>
              <a:rPr lang="en-US" sz="4000" dirty="0"/>
              <a:t>is a segment between two points </a:t>
            </a:r>
            <a:r>
              <a:rPr lang="en-US" sz="4000" i="1" dirty="0"/>
              <a:t>A</a:t>
            </a:r>
            <a:r>
              <a:rPr lang="en-US" sz="4000" dirty="0"/>
              <a:t> and</a:t>
            </a:r>
            <a:r>
              <a:rPr lang="en-US" sz="4000" i="1" dirty="0"/>
              <a:t> B </a:t>
            </a:r>
            <a:r>
              <a:rPr lang="en-US" sz="4000" dirty="0"/>
              <a:t>with a </a:t>
            </a:r>
            <a:r>
              <a:rPr lang="en-US" sz="4000" dirty="0" smtClean="0">
                <a:solidFill>
                  <a:srgbClr val="CC0099"/>
                </a:solidFill>
              </a:rPr>
              <a:t>specified</a:t>
            </a:r>
            <a:r>
              <a:rPr lang="en-US" sz="4000" dirty="0" smtClean="0"/>
              <a:t> </a:t>
            </a:r>
            <a:r>
              <a:rPr lang="en-US" sz="4000" dirty="0"/>
              <a:t>direction, from </a:t>
            </a:r>
            <a:r>
              <a:rPr lang="en-US" sz="4000" i="1" dirty="0"/>
              <a:t>A </a:t>
            </a:r>
            <a:r>
              <a:rPr lang="en-US" sz="4000" dirty="0"/>
              <a:t>to </a:t>
            </a:r>
            <a:r>
              <a:rPr lang="en-US" sz="4000" i="1" dirty="0"/>
              <a:t>B </a:t>
            </a:r>
            <a:r>
              <a:rPr lang="en-US" sz="4000" dirty="0"/>
              <a:t>or from</a:t>
            </a:r>
            <a:r>
              <a:rPr lang="en-US" sz="4000" i="1" dirty="0"/>
              <a:t> B </a:t>
            </a:r>
            <a:r>
              <a:rPr lang="en-US" sz="4000" dirty="0"/>
              <a:t>to</a:t>
            </a:r>
            <a:r>
              <a:rPr lang="en-US" sz="4000" i="1" dirty="0"/>
              <a:t> A. </a:t>
            </a:r>
            <a:r>
              <a:rPr lang="en-US" sz="4000" dirty="0"/>
              <a:t>To</a:t>
            </a:r>
            <a:r>
              <a:rPr lang="en-US" sz="4000" i="1" dirty="0"/>
              <a:t> </a:t>
            </a:r>
            <a:r>
              <a:rPr lang="en-US" sz="4000" dirty="0" smtClean="0">
                <a:solidFill>
                  <a:srgbClr val="CC0099"/>
                </a:solidFill>
              </a:rPr>
              <a:t>PARTITION</a:t>
            </a:r>
            <a:r>
              <a:rPr lang="en-US" sz="4000" dirty="0" smtClean="0"/>
              <a:t> </a:t>
            </a:r>
            <a:r>
              <a:rPr lang="en-US" sz="4000" dirty="0"/>
              <a:t>a directed line segment is to divide it into two segments with a given </a:t>
            </a:r>
            <a:r>
              <a:rPr lang="en-US" sz="4000" dirty="0" smtClean="0">
                <a:solidFill>
                  <a:srgbClr val="CC0099"/>
                </a:solidFill>
              </a:rPr>
              <a:t>ratio</a:t>
            </a:r>
            <a:r>
              <a:rPr lang="en-US" sz="4000" dirty="0" smtClean="0"/>
              <a:t>.</a:t>
            </a:r>
            <a:endParaRPr lang="en-US" sz="4000" dirty="0"/>
          </a:p>
          <a:p>
            <a:pPr marL="0" indent="0">
              <a:buNone/>
            </a:pPr>
            <a:endParaRPr lang="en-US" dirty="0"/>
          </a:p>
        </p:txBody>
      </p:sp>
      <p:cxnSp>
        <p:nvCxnSpPr>
          <p:cNvPr id="5" name="Straight Arrow Connector 4"/>
          <p:cNvCxnSpPr/>
          <p:nvPr/>
        </p:nvCxnSpPr>
        <p:spPr>
          <a:xfrm flipV="1">
            <a:off x="2235200" y="4559300"/>
            <a:ext cx="6451600" cy="1258887"/>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057650" y="5128020"/>
            <a:ext cx="127000" cy="629444"/>
          </a:xfrm>
          <a:prstGeom prst="line">
            <a:avLst/>
          </a:prstGeom>
          <a:ln w="38100">
            <a:solidFill>
              <a:srgbClr val="CC0099"/>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261100" y="4655343"/>
            <a:ext cx="127000" cy="629444"/>
          </a:xfrm>
          <a:prstGeom prst="line">
            <a:avLst/>
          </a:prstGeom>
          <a:ln w="38100">
            <a:solidFill>
              <a:srgbClr val="CC009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365434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8425"/>
            <a:ext cx="12192000" cy="1325563"/>
          </a:xfrm>
        </p:spPr>
        <p:txBody>
          <a:bodyPr>
            <a:normAutofit fontScale="90000"/>
          </a:bodyPr>
          <a:lstStyle/>
          <a:p>
            <a:pPr lvl="0" algn="ctr"/>
            <a:r>
              <a:rPr lang="en-US" sz="6000" b="1" dirty="0"/>
              <a:t>How to find the Coordinates of a Point in a Directed Line Segment</a:t>
            </a:r>
            <a:endParaRPr lang="en-US" sz="6000" dirty="0"/>
          </a:p>
        </p:txBody>
      </p:sp>
      <p:sp>
        <p:nvSpPr>
          <p:cNvPr id="3" name="Content Placeholder 2"/>
          <p:cNvSpPr>
            <a:spLocks noGrp="1"/>
          </p:cNvSpPr>
          <p:nvPr>
            <p:ph idx="1"/>
          </p:nvPr>
        </p:nvSpPr>
        <p:spPr>
          <a:xfrm>
            <a:off x="174171" y="1635125"/>
            <a:ext cx="12017829" cy="4351338"/>
          </a:xfrm>
        </p:spPr>
        <p:txBody>
          <a:bodyPr>
            <a:normAutofit/>
          </a:bodyPr>
          <a:lstStyle/>
          <a:p>
            <a:pPr marL="742950" lvl="0" indent="-742950">
              <a:buFont typeface="+mj-lt"/>
              <a:buAutoNum type="arabicPeriod"/>
            </a:pPr>
            <a:r>
              <a:rPr lang="en-US" sz="4000" dirty="0" smtClean="0"/>
              <a:t>Identify the _______ from start point to end point.</a:t>
            </a:r>
          </a:p>
          <a:p>
            <a:pPr marL="742950" lvl="0" indent="-742950">
              <a:buFont typeface="+mj-lt"/>
              <a:buAutoNum type="arabicPeriod"/>
            </a:pPr>
            <a:r>
              <a:rPr lang="en-US" sz="4000" dirty="0" smtClean="0"/>
              <a:t>Find </a:t>
            </a:r>
            <a:r>
              <a:rPr lang="en-US" sz="4000" dirty="0"/>
              <a:t>the change in </a:t>
            </a:r>
            <a:r>
              <a:rPr lang="en-US" sz="4000" dirty="0" smtClean="0"/>
              <a:t>______ and the change in ______.</a:t>
            </a:r>
            <a:endParaRPr lang="en-US" sz="4000" dirty="0"/>
          </a:p>
          <a:p>
            <a:pPr marL="742950" lvl="0" indent="-742950">
              <a:buFont typeface="+mj-lt"/>
              <a:buAutoNum type="arabicPeriod"/>
            </a:pPr>
            <a:r>
              <a:rPr lang="en-US" sz="4000" dirty="0" smtClean="0"/>
              <a:t>___________ the </a:t>
            </a:r>
            <a:r>
              <a:rPr lang="en-US" sz="4000" dirty="0"/>
              <a:t>change in x’s </a:t>
            </a:r>
            <a:r>
              <a:rPr lang="en-US" sz="4000" dirty="0" smtClean="0"/>
              <a:t>and the change in y’s by </a:t>
            </a:r>
            <a:r>
              <a:rPr lang="en-US" sz="4000" dirty="0"/>
              <a:t>the </a:t>
            </a:r>
            <a:r>
              <a:rPr lang="en-US" sz="4000" dirty="0" smtClean="0"/>
              <a:t>_______ </a:t>
            </a:r>
            <a:r>
              <a:rPr lang="en-US" sz="4000" dirty="0"/>
              <a:t>from start point to end point.</a:t>
            </a:r>
          </a:p>
          <a:p>
            <a:pPr marL="742950" indent="-742950">
              <a:buFont typeface="+mj-lt"/>
              <a:buAutoNum type="arabicPeriod"/>
            </a:pPr>
            <a:r>
              <a:rPr lang="en-US" sz="4000" dirty="0" smtClean="0"/>
              <a:t>_________ </a:t>
            </a:r>
            <a:r>
              <a:rPr lang="en-US" sz="4000" dirty="0"/>
              <a:t>or __________________ these values from your ___________ point.</a:t>
            </a:r>
          </a:p>
        </p:txBody>
      </p:sp>
      <p:sp>
        <p:nvSpPr>
          <p:cNvPr id="4" name="TextBox 3"/>
          <p:cNvSpPr txBox="1"/>
          <p:nvPr/>
        </p:nvSpPr>
        <p:spPr>
          <a:xfrm>
            <a:off x="5391150" y="2327555"/>
            <a:ext cx="704850" cy="584775"/>
          </a:xfrm>
          <a:prstGeom prst="rect">
            <a:avLst/>
          </a:prstGeom>
          <a:noFill/>
        </p:spPr>
        <p:txBody>
          <a:bodyPr wrap="square" rtlCol="0">
            <a:spAutoFit/>
          </a:bodyPr>
          <a:lstStyle/>
          <a:p>
            <a:r>
              <a:rPr lang="en-US" sz="3200" b="1" dirty="0" smtClean="0">
                <a:solidFill>
                  <a:srgbClr val="0066FF"/>
                </a:solidFill>
              </a:rPr>
              <a:t>X’s</a:t>
            </a:r>
            <a:endParaRPr lang="en-US" sz="3200" b="1" dirty="0">
              <a:solidFill>
                <a:srgbClr val="0066FF"/>
              </a:solidFill>
            </a:endParaRPr>
          </a:p>
        </p:txBody>
      </p:sp>
      <p:sp>
        <p:nvSpPr>
          <p:cNvPr id="5" name="TextBox 4"/>
          <p:cNvSpPr txBox="1"/>
          <p:nvPr/>
        </p:nvSpPr>
        <p:spPr>
          <a:xfrm>
            <a:off x="10746015" y="2327554"/>
            <a:ext cx="704850" cy="584775"/>
          </a:xfrm>
          <a:prstGeom prst="rect">
            <a:avLst/>
          </a:prstGeom>
          <a:noFill/>
        </p:spPr>
        <p:txBody>
          <a:bodyPr wrap="square" rtlCol="0">
            <a:spAutoFit/>
          </a:bodyPr>
          <a:lstStyle/>
          <a:p>
            <a:r>
              <a:rPr lang="en-US" sz="3200" b="1" dirty="0">
                <a:solidFill>
                  <a:srgbClr val="FF0000"/>
                </a:solidFill>
              </a:rPr>
              <a:t>Y</a:t>
            </a:r>
            <a:r>
              <a:rPr lang="en-US" sz="3200" b="1" dirty="0" smtClean="0">
                <a:solidFill>
                  <a:srgbClr val="FF0000"/>
                </a:solidFill>
              </a:rPr>
              <a:t>’s</a:t>
            </a:r>
            <a:endParaRPr lang="en-US" sz="3200" b="1" dirty="0">
              <a:solidFill>
                <a:srgbClr val="FF0000"/>
              </a:solidFill>
            </a:endParaRPr>
          </a:p>
        </p:txBody>
      </p:sp>
      <p:sp>
        <p:nvSpPr>
          <p:cNvPr id="6" name="TextBox 5"/>
          <p:cNvSpPr txBox="1"/>
          <p:nvPr/>
        </p:nvSpPr>
        <p:spPr>
          <a:xfrm>
            <a:off x="1533979" y="2992196"/>
            <a:ext cx="1638300" cy="584775"/>
          </a:xfrm>
          <a:prstGeom prst="rect">
            <a:avLst/>
          </a:prstGeom>
          <a:noFill/>
        </p:spPr>
        <p:txBody>
          <a:bodyPr wrap="square" rtlCol="0">
            <a:spAutoFit/>
          </a:bodyPr>
          <a:lstStyle/>
          <a:p>
            <a:r>
              <a:rPr lang="en-US" sz="3200" b="1" dirty="0" smtClean="0">
                <a:solidFill>
                  <a:srgbClr val="7030A0"/>
                </a:solidFill>
              </a:rPr>
              <a:t>Multiply</a:t>
            </a:r>
            <a:endParaRPr lang="en-US" sz="3200" b="1" dirty="0">
              <a:solidFill>
                <a:srgbClr val="7030A0"/>
              </a:solidFill>
            </a:endParaRPr>
          </a:p>
        </p:txBody>
      </p:sp>
      <p:sp>
        <p:nvSpPr>
          <p:cNvPr id="7" name="TextBox 6"/>
          <p:cNvSpPr txBox="1"/>
          <p:nvPr/>
        </p:nvSpPr>
        <p:spPr>
          <a:xfrm>
            <a:off x="2682875" y="3529631"/>
            <a:ext cx="1371600" cy="584775"/>
          </a:xfrm>
          <a:prstGeom prst="rect">
            <a:avLst/>
          </a:prstGeom>
          <a:noFill/>
        </p:spPr>
        <p:txBody>
          <a:bodyPr wrap="square" rtlCol="0">
            <a:spAutoFit/>
          </a:bodyPr>
          <a:lstStyle/>
          <a:p>
            <a:r>
              <a:rPr lang="en-US" sz="3200" b="1" dirty="0" smtClean="0">
                <a:solidFill>
                  <a:srgbClr val="00B050"/>
                </a:solidFill>
              </a:rPr>
              <a:t>ratio</a:t>
            </a:r>
            <a:endParaRPr lang="en-US" sz="3200" b="1" dirty="0">
              <a:solidFill>
                <a:srgbClr val="00B050"/>
              </a:solidFill>
            </a:endParaRPr>
          </a:p>
        </p:txBody>
      </p:sp>
      <p:sp>
        <p:nvSpPr>
          <p:cNvPr id="11" name="TextBox 10"/>
          <p:cNvSpPr txBox="1"/>
          <p:nvPr/>
        </p:nvSpPr>
        <p:spPr>
          <a:xfrm>
            <a:off x="1533979" y="4220612"/>
            <a:ext cx="1638300" cy="584775"/>
          </a:xfrm>
          <a:prstGeom prst="rect">
            <a:avLst/>
          </a:prstGeom>
          <a:noFill/>
        </p:spPr>
        <p:txBody>
          <a:bodyPr wrap="square" rtlCol="0">
            <a:spAutoFit/>
          </a:bodyPr>
          <a:lstStyle/>
          <a:p>
            <a:r>
              <a:rPr lang="en-US" sz="3200" b="1" dirty="0" smtClean="0">
                <a:solidFill>
                  <a:srgbClr val="7030A0"/>
                </a:solidFill>
              </a:rPr>
              <a:t>Add</a:t>
            </a:r>
            <a:endParaRPr lang="en-US" sz="3200" b="1" dirty="0">
              <a:solidFill>
                <a:srgbClr val="7030A0"/>
              </a:solidFill>
            </a:endParaRPr>
          </a:p>
        </p:txBody>
      </p:sp>
      <p:sp>
        <p:nvSpPr>
          <p:cNvPr id="12" name="TextBox 11"/>
          <p:cNvSpPr txBox="1"/>
          <p:nvPr/>
        </p:nvSpPr>
        <p:spPr>
          <a:xfrm>
            <a:off x="5224689" y="4206860"/>
            <a:ext cx="1638300" cy="584775"/>
          </a:xfrm>
          <a:prstGeom prst="rect">
            <a:avLst/>
          </a:prstGeom>
          <a:noFill/>
        </p:spPr>
        <p:txBody>
          <a:bodyPr wrap="square" rtlCol="0">
            <a:spAutoFit/>
          </a:bodyPr>
          <a:lstStyle/>
          <a:p>
            <a:r>
              <a:rPr lang="en-US" sz="3200" b="1" dirty="0" smtClean="0">
                <a:solidFill>
                  <a:srgbClr val="7030A0"/>
                </a:solidFill>
              </a:rPr>
              <a:t>Subtract</a:t>
            </a:r>
            <a:endParaRPr lang="en-US" sz="3200" b="1" dirty="0">
              <a:solidFill>
                <a:srgbClr val="7030A0"/>
              </a:solidFill>
            </a:endParaRPr>
          </a:p>
        </p:txBody>
      </p:sp>
      <p:sp>
        <p:nvSpPr>
          <p:cNvPr id="13" name="TextBox 12"/>
          <p:cNvSpPr txBox="1"/>
          <p:nvPr/>
        </p:nvSpPr>
        <p:spPr>
          <a:xfrm>
            <a:off x="3886200" y="4805387"/>
            <a:ext cx="1638300" cy="584775"/>
          </a:xfrm>
          <a:prstGeom prst="rect">
            <a:avLst/>
          </a:prstGeom>
          <a:noFill/>
        </p:spPr>
        <p:txBody>
          <a:bodyPr wrap="square" rtlCol="0">
            <a:spAutoFit/>
          </a:bodyPr>
          <a:lstStyle/>
          <a:p>
            <a:r>
              <a:rPr lang="en-US" sz="3200" b="1" dirty="0" smtClean="0">
                <a:solidFill>
                  <a:schemeClr val="accent2"/>
                </a:solidFill>
              </a:rPr>
              <a:t>START</a:t>
            </a:r>
            <a:endParaRPr lang="en-US" sz="3200" b="1" dirty="0">
              <a:solidFill>
                <a:schemeClr val="accent2"/>
              </a:solidFill>
            </a:endParaRPr>
          </a:p>
        </p:txBody>
      </p:sp>
      <p:sp>
        <p:nvSpPr>
          <p:cNvPr id="14" name="TextBox 13"/>
          <p:cNvSpPr txBox="1"/>
          <p:nvPr/>
        </p:nvSpPr>
        <p:spPr>
          <a:xfrm>
            <a:off x="3886200" y="1657575"/>
            <a:ext cx="1371600" cy="584775"/>
          </a:xfrm>
          <a:prstGeom prst="rect">
            <a:avLst/>
          </a:prstGeom>
          <a:noFill/>
        </p:spPr>
        <p:txBody>
          <a:bodyPr wrap="square" rtlCol="0">
            <a:spAutoFit/>
          </a:bodyPr>
          <a:lstStyle/>
          <a:p>
            <a:r>
              <a:rPr lang="en-US" sz="3200" b="1" dirty="0" smtClean="0">
                <a:solidFill>
                  <a:srgbClr val="00B050"/>
                </a:solidFill>
              </a:rPr>
              <a:t>ratio</a:t>
            </a:r>
            <a:endParaRPr lang="en-US" sz="3200" b="1" dirty="0">
              <a:solidFill>
                <a:srgbClr val="00B050"/>
              </a:solidFill>
            </a:endParaRPr>
          </a:p>
        </p:txBody>
      </p:sp>
    </p:spTree>
    <p:extLst>
      <p:ext uri="{BB962C8B-B14F-4D97-AF65-F5344CB8AC3E}">
        <p14:creationId xmlns:p14="http://schemas.microsoft.com/office/powerpoint/2010/main" xmlns="" val="4264879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arn(inVertic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arn(inVertical)">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arn(inVertical)">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barn(inVertical)">
                                      <p:cBhvr>
                                        <p:cTn id="4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11" grpId="0"/>
      <p:bldP spid="12" grpId="0"/>
      <p:bldP spid="13"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497"/>
            <a:ext cx="12192000" cy="1176103"/>
          </a:xfrm>
        </p:spPr>
        <p:txBody>
          <a:bodyPr>
            <a:noAutofit/>
          </a:bodyPr>
          <a:lstStyle/>
          <a:p>
            <a:pPr lvl="0"/>
            <a:r>
              <a:rPr lang="en-US" sz="3200" u="sng" dirty="0"/>
              <a:t>Example 1: Finding the Coordinates of a Point in a Directed Line </a:t>
            </a:r>
            <a:r>
              <a:rPr lang="en-US" sz="3200" u="sng" dirty="0" smtClean="0"/>
              <a:t>Segment</a:t>
            </a:r>
            <a:br>
              <a:rPr lang="en-US" sz="3200" u="sng" dirty="0" smtClean="0"/>
            </a:br>
            <a:r>
              <a:rPr lang="en-US" sz="2800" b="1" dirty="0" smtClean="0"/>
              <a:t>Find </a:t>
            </a:r>
            <a:r>
              <a:rPr lang="en-US" sz="2800" b="1" dirty="0"/>
              <a:t>the point Q along the directed line segment from point </a:t>
            </a:r>
            <a:r>
              <a:rPr lang="en-US" sz="2800" b="1" i="1" dirty="0"/>
              <a:t>R</a:t>
            </a:r>
            <a:r>
              <a:rPr lang="en-US" sz="2800" b="1" dirty="0"/>
              <a:t>(–3, 3) to point </a:t>
            </a:r>
            <a:r>
              <a:rPr lang="en-US" sz="2800" b="1" i="1" dirty="0"/>
              <a:t>S</a:t>
            </a:r>
            <a:r>
              <a:rPr lang="en-US" sz="2800" b="1" dirty="0"/>
              <a:t>(6, –3) that divides the  segment into the ratio 2 to </a:t>
            </a:r>
            <a:r>
              <a:rPr lang="en-US" sz="2800" b="1" dirty="0" smtClean="0"/>
              <a:t>1.</a:t>
            </a:r>
            <a:endParaRPr lang="en-US" sz="3600" dirty="0"/>
          </a:p>
        </p:txBody>
      </p:sp>
      <p:pic>
        <p:nvPicPr>
          <p:cNvPr id="14" name="Picture 13" descr="[image]"/>
          <p:cNvPicPr/>
          <p:nvPr/>
        </p:nvPicPr>
        <p:blipFill rotWithShape="1">
          <a:blip r:embed="rId2" cstate="print">
            <a:extLst>
              <a:ext uri="{28A0092B-C50C-407E-A947-70E740481C1C}">
                <a14:useLocalDpi xmlns:a14="http://schemas.microsoft.com/office/drawing/2010/main" xmlns="" val="0"/>
              </a:ext>
            </a:extLst>
          </a:blip>
          <a:srcRect l="7355" t="7168" r="7269" b="7168"/>
          <a:stretch/>
        </p:blipFill>
        <p:spPr bwMode="auto">
          <a:xfrm>
            <a:off x="7543800" y="1038460"/>
            <a:ext cx="4648200" cy="3927240"/>
          </a:xfrm>
          <a:prstGeom prst="rect">
            <a:avLst/>
          </a:prstGeom>
          <a:noFill/>
          <a:ln>
            <a:noFill/>
          </a:ln>
          <a:extLst>
            <a:ext uri="{53640926-AAD7-44D8-BBD7-CCE9431645EC}">
              <a14:shadowObscured xmlns:a14="http://schemas.microsoft.com/office/drawing/2010/main" xmlns=""/>
            </a:ext>
          </a:extLst>
        </p:spPr>
      </p:pic>
      <p:sp>
        <p:nvSpPr>
          <p:cNvPr id="15" name="TextBox 14"/>
          <p:cNvSpPr txBox="1"/>
          <p:nvPr/>
        </p:nvSpPr>
        <p:spPr>
          <a:xfrm>
            <a:off x="101600" y="1244600"/>
            <a:ext cx="7442200" cy="461665"/>
          </a:xfrm>
          <a:prstGeom prst="rect">
            <a:avLst/>
          </a:prstGeom>
          <a:noFill/>
        </p:spPr>
        <p:txBody>
          <a:bodyPr wrap="square" rtlCol="0">
            <a:spAutoFit/>
          </a:bodyPr>
          <a:lstStyle/>
          <a:p>
            <a:r>
              <a:rPr lang="en-US" sz="2400" dirty="0" smtClean="0"/>
              <a:t>Step 1: Identify the </a:t>
            </a:r>
            <a:r>
              <a:rPr lang="en-US" sz="2400" dirty="0" smtClean="0">
                <a:solidFill>
                  <a:srgbClr val="00B050"/>
                </a:solidFill>
              </a:rPr>
              <a:t>ratio</a:t>
            </a:r>
            <a:r>
              <a:rPr lang="en-US" sz="2400" dirty="0" smtClean="0"/>
              <a:t> from start point to end point</a:t>
            </a:r>
            <a:endParaRPr lang="en-US" sz="2400" dirty="0"/>
          </a:p>
        </p:txBody>
      </p:sp>
      <p:graphicFrame>
        <p:nvGraphicFramePr>
          <p:cNvPr id="16" name="Table 15"/>
          <p:cNvGraphicFramePr>
            <a:graphicFrameLocks noGrp="1"/>
          </p:cNvGraphicFramePr>
          <p:nvPr>
            <p:extLst>
              <p:ext uri="{D42A27DB-BD31-4B8C-83A1-F6EECF244321}">
                <p14:modId xmlns:p14="http://schemas.microsoft.com/office/powerpoint/2010/main" xmlns="" val="2186685892"/>
              </p:ext>
            </p:extLst>
          </p:nvPr>
        </p:nvGraphicFramePr>
        <p:xfrm>
          <a:off x="148998" y="2075597"/>
          <a:ext cx="7394802" cy="4391494"/>
        </p:xfrm>
        <a:graphic>
          <a:graphicData uri="http://schemas.openxmlformats.org/drawingml/2006/table">
            <a:tbl>
              <a:tblPr firstRow="1" firstCol="1" bandRow="1">
                <a:tableStyleId>{073A0DAA-6AF3-43AB-8588-CEC1D06C72B9}</a:tableStyleId>
              </a:tblPr>
              <a:tblGrid>
                <a:gridCol w="959358"/>
                <a:gridCol w="3217722"/>
                <a:gridCol w="3217722"/>
              </a:tblGrid>
              <a:tr h="648337">
                <a:tc>
                  <a:txBody>
                    <a:bodyPr/>
                    <a:lstStyle/>
                    <a:p>
                      <a:pPr marL="0" marR="0" algn="ctr">
                        <a:lnSpc>
                          <a:spcPct val="107000"/>
                        </a:lnSpc>
                        <a:spcBef>
                          <a:spcPts val="0"/>
                        </a:spcBef>
                        <a:spcAft>
                          <a:spcPts val="0"/>
                        </a:spcAft>
                      </a:pPr>
                      <a:r>
                        <a:rPr lang="en-US" sz="2500" dirty="0">
                          <a:effectLst/>
                        </a:rPr>
                        <a:t>Step 1</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nSpc>
                          <a:spcPct val="107000"/>
                        </a:lnSpc>
                        <a:spcBef>
                          <a:spcPts val="0"/>
                        </a:spcBef>
                        <a:spcAft>
                          <a:spcPts val="0"/>
                        </a:spcAft>
                      </a:pPr>
                      <a:r>
                        <a:rPr lang="en-US" sz="2500" dirty="0">
                          <a:effectLst/>
                        </a:rPr>
                        <a:t> </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tc hMerge="1">
                  <a:txBody>
                    <a:bodyPr/>
                    <a:lstStyle/>
                    <a:p>
                      <a:endParaRPr lang="en-US"/>
                    </a:p>
                  </a:txBody>
                  <a:tcPr/>
                </a:tc>
              </a:tr>
              <a:tr h="280523">
                <a:tc>
                  <a:txBody>
                    <a:bodyPr/>
                    <a:lstStyle/>
                    <a:p>
                      <a:pPr marL="0" marR="0" algn="ctr">
                        <a:lnSpc>
                          <a:spcPct val="107000"/>
                        </a:lnSpc>
                        <a:spcBef>
                          <a:spcPts val="0"/>
                        </a:spcBef>
                        <a:spcAft>
                          <a:spcPts val="0"/>
                        </a:spcAft>
                      </a:pPr>
                      <a:r>
                        <a:rPr lang="en-US" sz="2500" dirty="0">
                          <a:effectLst/>
                        </a:rPr>
                        <a:t> </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500" dirty="0">
                          <a:solidFill>
                            <a:srgbClr val="0066FF"/>
                          </a:solidFill>
                          <a:effectLst/>
                        </a:rPr>
                        <a:t>X’s</a:t>
                      </a:r>
                      <a:endParaRPr lang="en-US" sz="2500" dirty="0">
                        <a:solidFill>
                          <a:srgbClr val="0066F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500" dirty="0">
                          <a:solidFill>
                            <a:srgbClr val="FF0000"/>
                          </a:solidFill>
                          <a:effectLst/>
                        </a:rPr>
                        <a:t>Y’s</a:t>
                      </a:r>
                      <a:endParaRPr lang="en-US" sz="25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829183">
                <a:tc>
                  <a:txBody>
                    <a:bodyPr/>
                    <a:lstStyle/>
                    <a:p>
                      <a:pPr marL="0" marR="0" algn="ctr">
                        <a:lnSpc>
                          <a:spcPct val="107000"/>
                        </a:lnSpc>
                        <a:spcBef>
                          <a:spcPts val="0"/>
                        </a:spcBef>
                        <a:spcAft>
                          <a:spcPts val="0"/>
                        </a:spcAft>
                      </a:pPr>
                      <a:r>
                        <a:rPr lang="en-US" sz="2500">
                          <a:effectLst/>
                        </a:rPr>
                        <a:t>Step 2</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2500" dirty="0">
                          <a:effectLst/>
                        </a:rPr>
                        <a:t> </a:t>
                      </a:r>
                    </a:p>
                    <a:p>
                      <a:pPr marL="0" marR="0">
                        <a:lnSpc>
                          <a:spcPct val="107000"/>
                        </a:lnSpc>
                        <a:spcBef>
                          <a:spcPts val="0"/>
                        </a:spcBef>
                        <a:spcAft>
                          <a:spcPts val="0"/>
                        </a:spcAft>
                      </a:pPr>
                      <a:r>
                        <a:rPr lang="en-US" sz="2500" dirty="0">
                          <a:effectLst/>
                        </a:rPr>
                        <a:t> </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500" dirty="0">
                          <a:effectLst/>
                        </a:rPr>
                        <a:t> </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253152">
                <a:tc>
                  <a:txBody>
                    <a:bodyPr/>
                    <a:lstStyle/>
                    <a:p>
                      <a:pPr marL="0" marR="0" algn="ctr">
                        <a:lnSpc>
                          <a:spcPct val="107000"/>
                        </a:lnSpc>
                        <a:spcBef>
                          <a:spcPts val="0"/>
                        </a:spcBef>
                        <a:spcAft>
                          <a:spcPts val="0"/>
                        </a:spcAft>
                      </a:pPr>
                      <a:r>
                        <a:rPr lang="en-US" sz="2500">
                          <a:effectLst/>
                        </a:rPr>
                        <a:t>Step 3</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2500" dirty="0">
                          <a:effectLst/>
                        </a:rPr>
                        <a:t> </a:t>
                      </a:r>
                    </a:p>
                    <a:p>
                      <a:pPr marL="0" marR="0">
                        <a:lnSpc>
                          <a:spcPct val="107000"/>
                        </a:lnSpc>
                        <a:spcBef>
                          <a:spcPts val="0"/>
                        </a:spcBef>
                        <a:spcAft>
                          <a:spcPts val="0"/>
                        </a:spcAft>
                      </a:pPr>
                      <a:r>
                        <a:rPr lang="en-US" sz="2500" dirty="0">
                          <a:effectLst/>
                        </a:rPr>
                        <a:t> </a:t>
                      </a:r>
                    </a:p>
                    <a:p>
                      <a:pPr marL="0" marR="0">
                        <a:lnSpc>
                          <a:spcPct val="107000"/>
                        </a:lnSpc>
                        <a:spcBef>
                          <a:spcPts val="0"/>
                        </a:spcBef>
                        <a:spcAft>
                          <a:spcPts val="0"/>
                        </a:spcAft>
                      </a:pPr>
                      <a:r>
                        <a:rPr lang="en-US" sz="2500" dirty="0">
                          <a:effectLst/>
                        </a:rPr>
                        <a:t> </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500" dirty="0">
                          <a:effectLst/>
                        </a:rPr>
                        <a:t> </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253152">
                <a:tc>
                  <a:txBody>
                    <a:bodyPr/>
                    <a:lstStyle/>
                    <a:p>
                      <a:pPr marL="0" marR="0" algn="ctr">
                        <a:lnSpc>
                          <a:spcPct val="107000"/>
                        </a:lnSpc>
                        <a:spcBef>
                          <a:spcPts val="0"/>
                        </a:spcBef>
                        <a:spcAft>
                          <a:spcPts val="0"/>
                        </a:spcAft>
                      </a:pPr>
                      <a:r>
                        <a:rPr lang="en-US" sz="2500">
                          <a:effectLst/>
                        </a:rPr>
                        <a:t>Step 4</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2500" dirty="0">
                          <a:effectLst/>
                        </a:rPr>
                        <a:t> </a:t>
                      </a:r>
                    </a:p>
                    <a:p>
                      <a:pPr marL="0" marR="0">
                        <a:lnSpc>
                          <a:spcPct val="107000"/>
                        </a:lnSpc>
                        <a:spcBef>
                          <a:spcPts val="0"/>
                        </a:spcBef>
                        <a:spcAft>
                          <a:spcPts val="0"/>
                        </a:spcAft>
                      </a:pPr>
                      <a:r>
                        <a:rPr lang="en-US" sz="2500" dirty="0">
                          <a:effectLst/>
                        </a:rPr>
                        <a:t> </a:t>
                      </a:r>
                    </a:p>
                    <a:p>
                      <a:pPr marL="0" marR="0">
                        <a:lnSpc>
                          <a:spcPct val="107000"/>
                        </a:lnSpc>
                        <a:spcBef>
                          <a:spcPts val="0"/>
                        </a:spcBef>
                        <a:spcAft>
                          <a:spcPts val="0"/>
                        </a:spcAft>
                      </a:pPr>
                      <a:r>
                        <a:rPr lang="en-US" sz="2500" dirty="0">
                          <a:effectLst/>
                        </a:rPr>
                        <a:t> </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500" dirty="0">
                          <a:effectLst/>
                        </a:rPr>
                        <a:t> </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17" name="TextBox 16"/>
          <p:cNvSpPr txBox="1"/>
          <p:nvPr/>
        </p:nvSpPr>
        <p:spPr>
          <a:xfrm>
            <a:off x="101600" y="1244600"/>
            <a:ext cx="5130800" cy="461665"/>
          </a:xfrm>
          <a:prstGeom prst="rect">
            <a:avLst/>
          </a:prstGeom>
          <a:noFill/>
        </p:spPr>
        <p:txBody>
          <a:bodyPr wrap="square" rtlCol="0">
            <a:spAutoFit/>
          </a:bodyPr>
          <a:lstStyle/>
          <a:p>
            <a:r>
              <a:rPr lang="en-US" sz="2400" dirty="0" smtClean="0"/>
              <a:t>Step 2: Find the change in </a:t>
            </a:r>
            <a:r>
              <a:rPr lang="en-US" sz="2400" dirty="0" smtClean="0">
                <a:solidFill>
                  <a:srgbClr val="0066FF"/>
                </a:solidFill>
              </a:rPr>
              <a:t>X’s</a:t>
            </a:r>
            <a:r>
              <a:rPr lang="en-US" sz="2400" dirty="0" smtClean="0"/>
              <a:t> and </a:t>
            </a:r>
            <a:r>
              <a:rPr lang="en-US" sz="2400" dirty="0" smtClean="0">
                <a:solidFill>
                  <a:srgbClr val="FF0000"/>
                </a:solidFill>
              </a:rPr>
              <a:t>Y’s</a:t>
            </a:r>
            <a:r>
              <a:rPr lang="en-US" sz="2400" dirty="0" smtClean="0"/>
              <a:t>.</a:t>
            </a:r>
            <a:endParaRPr lang="en-US" sz="2400" dirty="0"/>
          </a:p>
        </p:txBody>
      </p:sp>
      <p:cxnSp>
        <p:nvCxnSpPr>
          <p:cNvPr id="19" name="Straight Connector 18"/>
          <p:cNvCxnSpPr/>
          <p:nvPr/>
        </p:nvCxnSpPr>
        <p:spPr>
          <a:xfrm>
            <a:off x="8665029" y="1959705"/>
            <a:ext cx="2772228" cy="2162352"/>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01600" y="1244600"/>
            <a:ext cx="6515100" cy="830997"/>
          </a:xfrm>
          <a:prstGeom prst="rect">
            <a:avLst/>
          </a:prstGeom>
          <a:noFill/>
        </p:spPr>
        <p:txBody>
          <a:bodyPr wrap="square" rtlCol="0">
            <a:spAutoFit/>
          </a:bodyPr>
          <a:lstStyle/>
          <a:p>
            <a:r>
              <a:rPr lang="en-US" sz="2400" dirty="0" smtClean="0"/>
              <a:t>Step 3: </a:t>
            </a:r>
            <a:r>
              <a:rPr lang="en-US" sz="2400" dirty="0" smtClean="0">
                <a:solidFill>
                  <a:srgbClr val="7030A0"/>
                </a:solidFill>
              </a:rPr>
              <a:t>Multiply</a:t>
            </a:r>
            <a:r>
              <a:rPr lang="en-US" sz="2400" dirty="0" smtClean="0"/>
              <a:t> the change in </a:t>
            </a:r>
            <a:r>
              <a:rPr lang="en-US" sz="2400" dirty="0" smtClean="0">
                <a:solidFill>
                  <a:srgbClr val="0066FF"/>
                </a:solidFill>
              </a:rPr>
              <a:t>x’s</a:t>
            </a:r>
            <a:r>
              <a:rPr lang="en-US" sz="2400" dirty="0" smtClean="0"/>
              <a:t> and the change in </a:t>
            </a:r>
            <a:r>
              <a:rPr lang="en-US" sz="2400" dirty="0" smtClean="0">
                <a:solidFill>
                  <a:srgbClr val="FF0000"/>
                </a:solidFill>
              </a:rPr>
              <a:t>y’s</a:t>
            </a:r>
            <a:r>
              <a:rPr lang="en-US" sz="2400" dirty="0" smtClean="0"/>
              <a:t> by the </a:t>
            </a:r>
            <a:r>
              <a:rPr lang="en-US" sz="2400" dirty="0" smtClean="0">
                <a:solidFill>
                  <a:srgbClr val="00B050"/>
                </a:solidFill>
              </a:rPr>
              <a:t>ratio </a:t>
            </a:r>
            <a:r>
              <a:rPr lang="en-US" sz="2400" dirty="0" smtClean="0"/>
              <a:t>from start point to end point.</a:t>
            </a:r>
            <a:endParaRPr lang="en-US" sz="2400" dirty="0"/>
          </a:p>
        </p:txBody>
      </p:sp>
      <p:sp>
        <p:nvSpPr>
          <p:cNvPr id="22" name="TextBox 21"/>
          <p:cNvSpPr txBox="1"/>
          <p:nvPr/>
        </p:nvSpPr>
        <p:spPr>
          <a:xfrm>
            <a:off x="101600" y="1242223"/>
            <a:ext cx="5130800" cy="830997"/>
          </a:xfrm>
          <a:prstGeom prst="rect">
            <a:avLst/>
          </a:prstGeom>
          <a:noFill/>
        </p:spPr>
        <p:txBody>
          <a:bodyPr wrap="square" rtlCol="0">
            <a:spAutoFit/>
          </a:bodyPr>
          <a:lstStyle/>
          <a:p>
            <a:r>
              <a:rPr lang="en-US" sz="2400" dirty="0" smtClean="0"/>
              <a:t>Step 4: </a:t>
            </a:r>
            <a:r>
              <a:rPr lang="en-US" sz="2400" dirty="0" smtClean="0">
                <a:solidFill>
                  <a:srgbClr val="7030A0"/>
                </a:solidFill>
              </a:rPr>
              <a:t>Add</a:t>
            </a:r>
            <a:r>
              <a:rPr lang="en-US" sz="2400" dirty="0" smtClean="0"/>
              <a:t> or </a:t>
            </a:r>
            <a:r>
              <a:rPr lang="en-US" sz="2400" dirty="0" smtClean="0">
                <a:solidFill>
                  <a:srgbClr val="7030A0"/>
                </a:solidFill>
              </a:rPr>
              <a:t>Subtract</a:t>
            </a:r>
            <a:r>
              <a:rPr lang="en-US" sz="2400" dirty="0" smtClean="0"/>
              <a:t> these values from your </a:t>
            </a:r>
            <a:r>
              <a:rPr lang="en-US" sz="2400" dirty="0" smtClean="0">
                <a:solidFill>
                  <a:schemeClr val="accent2"/>
                </a:solidFill>
              </a:rPr>
              <a:t>START</a:t>
            </a:r>
            <a:r>
              <a:rPr lang="en-US" sz="2400" dirty="0" smtClean="0"/>
              <a:t> point.</a:t>
            </a:r>
            <a:endParaRPr lang="en-US" sz="2400" dirty="0"/>
          </a:p>
        </p:txBody>
      </p:sp>
      <p:sp>
        <p:nvSpPr>
          <p:cNvPr id="23" name="TextBox 22"/>
          <p:cNvSpPr txBox="1"/>
          <p:nvPr/>
        </p:nvSpPr>
        <p:spPr>
          <a:xfrm>
            <a:off x="2409370" y="2073220"/>
            <a:ext cx="420915" cy="523220"/>
          </a:xfrm>
          <a:prstGeom prst="rect">
            <a:avLst/>
          </a:prstGeom>
          <a:noFill/>
        </p:spPr>
        <p:txBody>
          <a:bodyPr wrap="square" rtlCol="0">
            <a:spAutoFit/>
          </a:bodyPr>
          <a:lstStyle/>
          <a:p>
            <a:r>
              <a:rPr lang="en-US" sz="2800" b="1" dirty="0" smtClean="0">
                <a:solidFill>
                  <a:srgbClr val="00B050"/>
                </a:solidFill>
              </a:rPr>
              <a:t>=</a:t>
            </a:r>
            <a:endParaRPr lang="en-US" sz="2800" b="1" dirty="0"/>
          </a:p>
        </p:txBody>
      </p:sp>
      <p:sp>
        <p:nvSpPr>
          <p:cNvPr id="24" name="Oval 23"/>
          <p:cNvSpPr/>
          <p:nvPr/>
        </p:nvSpPr>
        <p:spPr>
          <a:xfrm>
            <a:off x="5544457" y="875268"/>
            <a:ext cx="377372" cy="366955"/>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mc:Choice xmlns:a14="http://schemas.microsoft.com/office/drawing/2010/main" xmlns="" Requires="a14">
          <p:sp>
            <p:nvSpPr>
              <p:cNvPr id="25" name="TextBox 24"/>
              <p:cNvSpPr txBox="1"/>
              <p:nvPr/>
            </p:nvSpPr>
            <p:spPr>
              <a:xfrm>
                <a:off x="1162957" y="2041439"/>
                <a:ext cx="1289957" cy="63478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b="1" i="1" smtClean="0">
                              <a:solidFill>
                                <a:srgbClr val="00B050"/>
                              </a:solidFill>
                              <a:latin typeface="Cambria Math" panose="02040503050406030204" pitchFamily="18" charset="0"/>
                            </a:rPr>
                          </m:ctrlPr>
                        </m:fPr>
                        <m:num>
                          <m:r>
                            <a:rPr lang="en-US" b="1" i="1" smtClean="0">
                              <a:solidFill>
                                <a:srgbClr val="00B050"/>
                              </a:solidFill>
                              <a:latin typeface="Cambria Math" panose="02040503050406030204" pitchFamily="18" charset="0"/>
                            </a:rPr>
                            <m:t>𝒇𝒊𝒓𝒔𝒕</m:t>
                          </m:r>
                          <m:r>
                            <a:rPr lang="en-US" b="1" i="1" smtClean="0">
                              <a:solidFill>
                                <a:srgbClr val="00B050"/>
                              </a:solidFill>
                              <a:latin typeface="Cambria Math" panose="02040503050406030204" pitchFamily="18" charset="0"/>
                            </a:rPr>
                            <m:t> #</m:t>
                          </m:r>
                        </m:num>
                        <m:den>
                          <m:r>
                            <a:rPr lang="en-US" b="1" i="1" smtClean="0">
                              <a:solidFill>
                                <a:srgbClr val="00B050"/>
                              </a:solidFill>
                              <a:latin typeface="Cambria Math" panose="02040503050406030204" pitchFamily="18" charset="0"/>
                            </a:rPr>
                            <m:t>𝒕𝒐𝒕𝒂𝒍</m:t>
                          </m:r>
                        </m:den>
                      </m:f>
                    </m:oMath>
                  </m:oMathPara>
                </a14:m>
                <a:endParaRPr lang="en-US" b="1" dirty="0"/>
              </a:p>
            </p:txBody>
          </p:sp>
        </mc:Choice>
        <mc:Fallback>
          <p:sp>
            <p:nvSpPr>
              <p:cNvPr id="25" name="TextBox 24"/>
              <p:cNvSpPr txBox="1">
                <a:spLocks noRot="1" noChangeAspect="1" noMove="1" noResize="1" noEditPoints="1" noAdjustHandles="1" noChangeArrowheads="1" noChangeShapeType="1" noTextEdit="1"/>
              </p:cNvSpPr>
              <p:nvPr/>
            </p:nvSpPr>
            <p:spPr>
              <a:xfrm>
                <a:off x="1162957" y="2041439"/>
                <a:ext cx="1289957" cy="634789"/>
              </a:xfrm>
              <a:prstGeom prst="rect">
                <a:avLst/>
              </a:prstGeom>
              <a:blipFill rotWithShape="0">
                <a:blip r:embed="rId3" cstate="print"/>
                <a:stretch>
                  <a:fillRect/>
                </a:stretch>
              </a:blipFill>
            </p:spPr>
            <p:txBody>
              <a:bodyPr/>
              <a:lstStyle/>
              <a:p>
                <a:r>
                  <a:rPr lang="en-US">
                    <a:noFill/>
                  </a:rPr>
                  <a:t> </a:t>
                </a:r>
              </a:p>
            </p:txBody>
          </p:sp>
        </mc:Fallback>
      </mc:AlternateContent>
      <p:sp>
        <p:nvSpPr>
          <p:cNvPr id="26" name="TextBox 25"/>
          <p:cNvSpPr txBox="1"/>
          <p:nvPr/>
        </p:nvSpPr>
        <p:spPr>
          <a:xfrm>
            <a:off x="1061357" y="3246946"/>
            <a:ext cx="1391557" cy="523220"/>
          </a:xfrm>
          <a:prstGeom prst="rect">
            <a:avLst/>
          </a:prstGeom>
          <a:noFill/>
        </p:spPr>
        <p:txBody>
          <a:bodyPr wrap="square" rtlCol="0">
            <a:spAutoFit/>
          </a:bodyPr>
          <a:lstStyle/>
          <a:p>
            <a:r>
              <a:rPr lang="en-US" sz="2800" dirty="0" smtClean="0">
                <a:solidFill>
                  <a:srgbClr val="0066FF"/>
                </a:solidFill>
              </a:rPr>
              <a:t>6 – –3 = </a:t>
            </a:r>
            <a:endParaRPr lang="en-US" sz="2800" dirty="0">
              <a:solidFill>
                <a:srgbClr val="0066FF"/>
              </a:solidFill>
            </a:endParaRPr>
          </a:p>
        </p:txBody>
      </p:sp>
      <p:sp>
        <p:nvSpPr>
          <p:cNvPr id="27" name="TextBox 26"/>
          <p:cNvSpPr txBox="1"/>
          <p:nvPr/>
        </p:nvSpPr>
        <p:spPr>
          <a:xfrm>
            <a:off x="2313214" y="3246946"/>
            <a:ext cx="1391557" cy="523220"/>
          </a:xfrm>
          <a:prstGeom prst="rect">
            <a:avLst/>
          </a:prstGeom>
          <a:noFill/>
        </p:spPr>
        <p:txBody>
          <a:bodyPr wrap="square" rtlCol="0">
            <a:spAutoFit/>
          </a:bodyPr>
          <a:lstStyle/>
          <a:p>
            <a:r>
              <a:rPr lang="en-US" sz="2800" dirty="0" smtClean="0">
                <a:solidFill>
                  <a:srgbClr val="0066FF"/>
                </a:solidFill>
              </a:rPr>
              <a:t>6 + 3 = </a:t>
            </a:r>
            <a:endParaRPr lang="en-US" sz="2800" dirty="0">
              <a:solidFill>
                <a:srgbClr val="0066FF"/>
              </a:solidFill>
            </a:endParaRPr>
          </a:p>
        </p:txBody>
      </p:sp>
      <p:sp>
        <p:nvSpPr>
          <p:cNvPr id="28" name="TextBox 27"/>
          <p:cNvSpPr txBox="1"/>
          <p:nvPr/>
        </p:nvSpPr>
        <p:spPr>
          <a:xfrm>
            <a:off x="3386364" y="3246946"/>
            <a:ext cx="318407" cy="523220"/>
          </a:xfrm>
          <a:prstGeom prst="rect">
            <a:avLst/>
          </a:prstGeom>
          <a:noFill/>
          <a:ln>
            <a:solidFill>
              <a:srgbClr val="0066FF"/>
            </a:solidFill>
          </a:ln>
        </p:spPr>
        <p:txBody>
          <a:bodyPr wrap="square" rtlCol="0">
            <a:spAutoFit/>
          </a:bodyPr>
          <a:lstStyle/>
          <a:p>
            <a:r>
              <a:rPr lang="en-US" sz="2800" dirty="0" smtClean="0">
                <a:solidFill>
                  <a:srgbClr val="0066FF"/>
                </a:solidFill>
              </a:rPr>
              <a:t>9</a:t>
            </a:r>
            <a:endParaRPr lang="en-US" sz="2800" dirty="0">
              <a:solidFill>
                <a:srgbClr val="0066FF"/>
              </a:solidFill>
            </a:endParaRPr>
          </a:p>
        </p:txBody>
      </p:sp>
      <mc:AlternateContent xmlns:mc="http://schemas.openxmlformats.org/markup-compatibility/2006">
        <mc:Choice xmlns:a14="http://schemas.microsoft.com/office/drawing/2010/main" xmlns="" Requires="a14">
          <p:sp>
            <p:nvSpPr>
              <p:cNvPr id="29" name="TextBox 28"/>
              <p:cNvSpPr txBox="1"/>
              <p:nvPr/>
            </p:nvSpPr>
            <p:spPr>
              <a:xfrm>
                <a:off x="2836636" y="2073220"/>
                <a:ext cx="457199" cy="634789"/>
              </a:xfrm>
              <a:prstGeom prst="rect">
                <a:avLst/>
              </a:prstGeom>
              <a:noFill/>
              <a:ln>
                <a:solidFill>
                  <a:srgbClr val="00B050"/>
                </a:solidFill>
              </a:ln>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b="1" i="1" smtClean="0">
                              <a:solidFill>
                                <a:srgbClr val="00B050"/>
                              </a:solidFill>
                              <a:latin typeface="Cambria Math" panose="02040503050406030204" pitchFamily="18" charset="0"/>
                            </a:rPr>
                          </m:ctrlPr>
                        </m:fPr>
                        <m:num>
                          <m:r>
                            <a:rPr lang="en-US" b="1" i="1" smtClean="0">
                              <a:solidFill>
                                <a:srgbClr val="00B050"/>
                              </a:solidFill>
                              <a:latin typeface="Cambria Math" panose="02040503050406030204" pitchFamily="18" charset="0"/>
                            </a:rPr>
                            <m:t>𝟐</m:t>
                          </m:r>
                        </m:num>
                        <m:den>
                          <m:r>
                            <a:rPr lang="en-US" b="1" i="1" smtClean="0">
                              <a:solidFill>
                                <a:srgbClr val="00B050"/>
                              </a:solidFill>
                              <a:latin typeface="Cambria Math" panose="02040503050406030204" pitchFamily="18" charset="0"/>
                            </a:rPr>
                            <m:t>𝟑</m:t>
                          </m:r>
                        </m:den>
                      </m:f>
                    </m:oMath>
                  </m:oMathPara>
                </a14:m>
                <a:endParaRPr lang="en-US" b="1" dirty="0"/>
              </a:p>
            </p:txBody>
          </p:sp>
        </mc:Choice>
        <mc:Fallback>
          <p:sp>
            <p:nvSpPr>
              <p:cNvPr id="29" name="TextBox 28"/>
              <p:cNvSpPr txBox="1">
                <a:spLocks noRot="1" noChangeAspect="1" noMove="1" noResize="1" noEditPoints="1" noAdjustHandles="1" noChangeArrowheads="1" noChangeShapeType="1" noTextEdit="1"/>
              </p:cNvSpPr>
              <p:nvPr/>
            </p:nvSpPr>
            <p:spPr>
              <a:xfrm>
                <a:off x="2836636" y="2073220"/>
                <a:ext cx="457199" cy="634789"/>
              </a:xfrm>
              <a:prstGeom prst="rect">
                <a:avLst/>
              </a:prstGeom>
              <a:blipFill rotWithShape="0">
                <a:blip r:embed="rId4" cstate="print"/>
                <a:stretch>
                  <a:fillRect/>
                </a:stretch>
              </a:blipFill>
              <a:ln>
                <a:solidFill>
                  <a:srgbClr val="00B050"/>
                </a:solidFill>
              </a:ln>
            </p:spPr>
            <p:txBody>
              <a:bodyPr/>
              <a:lstStyle/>
              <a:p>
                <a:r>
                  <a:rPr lang="en-US">
                    <a:noFill/>
                  </a:rPr>
                  <a:t> </a:t>
                </a:r>
              </a:p>
            </p:txBody>
          </p:sp>
        </mc:Fallback>
      </mc:AlternateContent>
      <p:sp>
        <p:nvSpPr>
          <p:cNvPr id="30" name="Oval 29"/>
          <p:cNvSpPr/>
          <p:nvPr/>
        </p:nvSpPr>
        <p:spPr>
          <a:xfrm>
            <a:off x="11321143" y="4122057"/>
            <a:ext cx="319314" cy="366955"/>
          </a:xfrm>
          <a:prstGeom prst="ellipse">
            <a:avLst/>
          </a:prstGeom>
          <a:noFill/>
          <a:ln w="38100">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66FF"/>
              </a:solidFill>
            </a:endParaRPr>
          </a:p>
        </p:txBody>
      </p:sp>
      <p:sp>
        <p:nvSpPr>
          <p:cNvPr id="31" name="Oval 30"/>
          <p:cNvSpPr/>
          <p:nvPr/>
        </p:nvSpPr>
        <p:spPr>
          <a:xfrm>
            <a:off x="8090807" y="1592750"/>
            <a:ext cx="319314" cy="366955"/>
          </a:xfrm>
          <a:prstGeom prst="ellipse">
            <a:avLst/>
          </a:prstGeom>
          <a:noFill/>
          <a:ln w="38100">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66FF"/>
              </a:solidFill>
            </a:endParaRPr>
          </a:p>
        </p:txBody>
      </p:sp>
      <p:sp>
        <p:nvSpPr>
          <p:cNvPr id="32" name="TextBox 31"/>
          <p:cNvSpPr txBox="1"/>
          <p:nvPr/>
        </p:nvSpPr>
        <p:spPr>
          <a:xfrm>
            <a:off x="4346120" y="3246946"/>
            <a:ext cx="1391557" cy="523220"/>
          </a:xfrm>
          <a:prstGeom prst="rect">
            <a:avLst/>
          </a:prstGeom>
          <a:noFill/>
        </p:spPr>
        <p:txBody>
          <a:bodyPr wrap="square" rtlCol="0">
            <a:spAutoFit/>
          </a:bodyPr>
          <a:lstStyle/>
          <a:p>
            <a:r>
              <a:rPr lang="en-US" sz="2800" dirty="0" smtClean="0">
                <a:solidFill>
                  <a:srgbClr val="FF0000"/>
                </a:solidFill>
              </a:rPr>
              <a:t>–3 – 3 = </a:t>
            </a:r>
            <a:endParaRPr lang="en-US" sz="2800" dirty="0">
              <a:solidFill>
                <a:srgbClr val="FF0000"/>
              </a:solidFill>
            </a:endParaRPr>
          </a:p>
        </p:txBody>
      </p:sp>
      <p:sp>
        <p:nvSpPr>
          <p:cNvPr id="33" name="TextBox 32"/>
          <p:cNvSpPr txBox="1"/>
          <p:nvPr/>
        </p:nvSpPr>
        <p:spPr>
          <a:xfrm>
            <a:off x="5692322" y="3246946"/>
            <a:ext cx="599621" cy="523220"/>
          </a:xfrm>
          <a:prstGeom prst="rect">
            <a:avLst/>
          </a:prstGeom>
          <a:noFill/>
          <a:ln>
            <a:solidFill>
              <a:srgbClr val="FF0000"/>
            </a:solidFill>
          </a:ln>
        </p:spPr>
        <p:txBody>
          <a:bodyPr wrap="square" rtlCol="0">
            <a:spAutoFit/>
          </a:bodyPr>
          <a:lstStyle/>
          <a:p>
            <a:r>
              <a:rPr lang="en-US" sz="2800" dirty="0" smtClean="0">
                <a:solidFill>
                  <a:srgbClr val="FF0000"/>
                </a:solidFill>
              </a:rPr>
              <a:t>–6 </a:t>
            </a:r>
            <a:endParaRPr lang="en-US" sz="2800" dirty="0">
              <a:solidFill>
                <a:srgbClr val="FF0000"/>
              </a:solidFill>
            </a:endParaRPr>
          </a:p>
        </p:txBody>
      </p:sp>
      <p:sp>
        <p:nvSpPr>
          <p:cNvPr id="34" name="Oval 33"/>
          <p:cNvSpPr/>
          <p:nvPr/>
        </p:nvSpPr>
        <p:spPr>
          <a:xfrm>
            <a:off x="11654971" y="4119734"/>
            <a:ext cx="319314" cy="36695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66FF"/>
              </a:solidFill>
            </a:endParaRPr>
          </a:p>
        </p:txBody>
      </p:sp>
      <p:sp>
        <p:nvSpPr>
          <p:cNvPr id="35" name="Oval 34"/>
          <p:cNvSpPr/>
          <p:nvPr/>
        </p:nvSpPr>
        <p:spPr>
          <a:xfrm>
            <a:off x="8422823" y="1584895"/>
            <a:ext cx="319314" cy="36695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66FF"/>
              </a:solidFill>
            </a:endParaRPr>
          </a:p>
        </p:txBody>
      </p:sp>
      <p:sp>
        <p:nvSpPr>
          <p:cNvPr id="36" name="TextBox 35"/>
          <p:cNvSpPr txBox="1"/>
          <p:nvPr/>
        </p:nvSpPr>
        <p:spPr>
          <a:xfrm>
            <a:off x="1413328" y="4303211"/>
            <a:ext cx="318407" cy="523220"/>
          </a:xfrm>
          <a:prstGeom prst="rect">
            <a:avLst/>
          </a:prstGeom>
          <a:noFill/>
          <a:ln>
            <a:noFill/>
          </a:ln>
        </p:spPr>
        <p:txBody>
          <a:bodyPr wrap="square" rtlCol="0">
            <a:spAutoFit/>
          </a:bodyPr>
          <a:lstStyle/>
          <a:p>
            <a:r>
              <a:rPr lang="en-US" sz="2800" dirty="0" smtClean="0">
                <a:solidFill>
                  <a:srgbClr val="0066FF"/>
                </a:solidFill>
              </a:rPr>
              <a:t>9</a:t>
            </a:r>
            <a:endParaRPr lang="en-US" sz="2800" dirty="0">
              <a:solidFill>
                <a:srgbClr val="0066FF"/>
              </a:solidFill>
            </a:endParaRPr>
          </a:p>
        </p:txBody>
      </p:sp>
      <mc:AlternateContent xmlns:mc="http://schemas.openxmlformats.org/markup-compatibility/2006">
        <mc:Choice xmlns:a14="http://schemas.microsoft.com/office/drawing/2010/main" xmlns="" Requires="a14">
          <p:sp>
            <p:nvSpPr>
              <p:cNvPr id="37" name="TextBox 36"/>
              <p:cNvSpPr txBox="1"/>
              <p:nvPr/>
            </p:nvSpPr>
            <p:spPr>
              <a:xfrm>
                <a:off x="1621970" y="4196226"/>
                <a:ext cx="1036865" cy="737189"/>
              </a:xfrm>
              <a:prstGeom prst="rect">
                <a:avLst/>
              </a:prstGeom>
              <a:noFill/>
              <a:ln>
                <a:noFill/>
              </a:ln>
            </p:spPr>
            <p:txBody>
              <a:bodyPr wrap="square" rtlCol="0">
                <a:spAutoFit/>
              </a:bodyPr>
              <a:lstStyle/>
              <a:p>
                <a14:m>
                  <m:oMath xmlns:m="http://schemas.openxmlformats.org/officeDocument/2006/math">
                    <m:d>
                      <m:dPr>
                        <m:ctrlPr>
                          <a:rPr lang="en-US" sz="2800" b="1" i="1" smtClean="0">
                            <a:solidFill>
                              <a:srgbClr val="00B050"/>
                            </a:solidFill>
                            <a:latin typeface="Cambria Math" panose="02040503050406030204" pitchFamily="18" charset="0"/>
                          </a:rPr>
                        </m:ctrlPr>
                      </m:dPr>
                      <m:e>
                        <m:f>
                          <m:fPr>
                            <m:ctrlPr>
                              <a:rPr lang="en-US" sz="2800" b="1" i="1" smtClean="0">
                                <a:solidFill>
                                  <a:srgbClr val="00B050"/>
                                </a:solidFill>
                                <a:latin typeface="Cambria Math" panose="02040503050406030204" pitchFamily="18" charset="0"/>
                              </a:rPr>
                            </m:ctrlPr>
                          </m:fPr>
                          <m:num>
                            <m:r>
                              <a:rPr lang="en-US" sz="2800" b="1" i="1" smtClean="0">
                                <a:solidFill>
                                  <a:srgbClr val="00B050"/>
                                </a:solidFill>
                                <a:latin typeface="Cambria Math" panose="02040503050406030204" pitchFamily="18" charset="0"/>
                              </a:rPr>
                              <m:t>𝟐</m:t>
                            </m:r>
                          </m:num>
                          <m:den>
                            <m:r>
                              <a:rPr lang="en-US" sz="2800" b="1" i="1" smtClean="0">
                                <a:solidFill>
                                  <a:srgbClr val="00B050"/>
                                </a:solidFill>
                                <a:latin typeface="Cambria Math" panose="02040503050406030204" pitchFamily="18" charset="0"/>
                              </a:rPr>
                              <m:t>𝟑</m:t>
                            </m:r>
                          </m:den>
                        </m:f>
                      </m:e>
                    </m:d>
                  </m:oMath>
                </a14:m>
                <a:r>
                  <a:rPr lang="en-US" sz="2800" b="1" dirty="0" smtClean="0"/>
                  <a:t> </a:t>
                </a:r>
                <a:r>
                  <a:rPr lang="en-US" sz="2800" b="1" dirty="0" smtClean="0">
                    <a:solidFill>
                      <a:srgbClr val="0066FF"/>
                    </a:solidFill>
                  </a:rPr>
                  <a:t>=</a:t>
                </a:r>
                <a:r>
                  <a:rPr lang="en-US" sz="2800" b="1" dirty="0" smtClean="0"/>
                  <a:t> </a:t>
                </a:r>
                <a:endParaRPr lang="en-US" sz="2800" b="1" dirty="0"/>
              </a:p>
            </p:txBody>
          </p:sp>
        </mc:Choice>
        <mc:Fallback>
          <p:sp>
            <p:nvSpPr>
              <p:cNvPr id="37" name="TextBox 36"/>
              <p:cNvSpPr txBox="1">
                <a:spLocks noRot="1" noChangeAspect="1" noMove="1" noResize="1" noEditPoints="1" noAdjustHandles="1" noChangeArrowheads="1" noChangeShapeType="1" noTextEdit="1"/>
              </p:cNvSpPr>
              <p:nvPr/>
            </p:nvSpPr>
            <p:spPr>
              <a:xfrm>
                <a:off x="1621970" y="4196226"/>
                <a:ext cx="1036865" cy="737189"/>
              </a:xfrm>
              <a:prstGeom prst="rect">
                <a:avLst/>
              </a:prstGeom>
              <a:blipFill rotWithShape="0">
                <a:blip r:embed="rId5" cstate="print"/>
                <a:stretch>
                  <a:fillRect r="-3529" b="-9091"/>
                </a:stretch>
              </a:blipFill>
              <a:ln>
                <a:noFill/>
              </a:ln>
            </p:spPr>
            <p:txBody>
              <a:bodyPr/>
              <a:lstStyle/>
              <a:p>
                <a:r>
                  <a:rPr lang="en-US">
                    <a:noFill/>
                  </a:rPr>
                  <a:t> </a:t>
                </a:r>
              </a:p>
            </p:txBody>
          </p:sp>
        </mc:Fallback>
      </mc:AlternateContent>
      <p:sp>
        <p:nvSpPr>
          <p:cNvPr id="38" name="TextBox 37"/>
          <p:cNvSpPr txBox="1"/>
          <p:nvPr/>
        </p:nvSpPr>
        <p:spPr>
          <a:xfrm>
            <a:off x="2583995" y="4303210"/>
            <a:ext cx="318407" cy="523220"/>
          </a:xfrm>
          <a:prstGeom prst="rect">
            <a:avLst/>
          </a:prstGeom>
          <a:noFill/>
          <a:ln>
            <a:solidFill>
              <a:srgbClr val="0066FF"/>
            </a:solidFill>
          </a:ln>
        </p:spPr>
        <p:txBody>
          <a:bodyPr wrap="square" rtlCol="0">
            <a:spAutoFit/>
          </a:bodyPr>
          <a:lstStyle/>
          <a:p>
            <a:r>
              <a:rPr lang="en-US" sz="2800" dirty="0" smtClean="0">
                <a:solidFill>
                  <a:srgbClr val="0066FF"/>
                </a:solidFill>
              </a:rPr>
              <a:t>6</a:t>
            </a:r>
            <a:endParaRPr lang="en-US" sz="2800" dirty="0">
              <a:solidFill>
                <a:srgbClr val="0066FF"/>
              </a:solidFill>
            </a:endParaRPr>
          </a:p>
        </p:txBody>
      </p:sp>
      <p:sp>
        <p:nvSpPr>
          <p:cNvPr id="39" name="TextBox 38"/>
          <p:cNvSpPr txBox="1"/>
          <p:nvPr/>
        </p:nvSpPr>
        <p:spPr>
          <a:xfrm>
            <a:off x="4698547" y="4303210"/>
            <a:ext cx="599621" cy="523220"/>
          </a:xfrm>
          <a:prstGeom prst="rect">
            <a:avLst/>
          </a:prstGeom>
          <a:noFill/>
          <a:ln>
            <a:noFill/>
          </a:ln>
        </p:spPr>
        <p:txBody>
          <a:bodyPr wrap="square" rtlCol="0">
            <a:spAutoFit/>
          </a:bodyPr>
          <a:lstStyle/>
          <a:p>
            <a:r>
              <a:rPr lang="en-US" sz="2800" dirty="0" smtClean="0">
                <a:solidFill>
                  <a:srgbClr val="FF0000"/>
                </a:solidFill>
              </a:rPr>
              <a:t>–6 </a:t>
            </a:r>
            <a:endParaRPr lang="en-US" sz="2800" dirty="0">
              <a:solidFill>
                <a:srgbClr val="FF0000"/>
              </a:solidFill>
            </a:endParaRPr>
          </a:p>
        </p:txBody>
      </p:sp>
      <mc:AlternateContent xmlns:mc="http://schemas.openxmlformats.org/markup-compatibility/2006">
        <mc:Choice xmlns:a14="http://schemas.microsoft.com/office/drawing/2010/main" xmlns="" Requires="a14">
          <p:sp>
            <p:nvSpPr>
              <p:cNvPr id="40" name="TextBox 39"/>
              <p:cNvSpPr txBox="1"/>
              <p:nvPr/>
            </p:nvSpPr>
            <p:spPr>
              <a:xfrm>
                <a:off x="5055507" y="4204326"/>
                <a:ext cx="1036865" cy="737189"/>
              </a:xfrm>
              <a:prstGeom prst="rect">
                <a:avLst/>
              </a:prstGeom>
              <a:noFill/>
              <a:ln>
                <a:noFill/>
              </a:ln>
            </p:spPr>
            <p:txBody>
              <a:bodyPr wrap="square" rtlCol="0">
                <a:spAutoFit/>
              </a:bodyPr>
              <a:lstStyle/>
              <a:p>
                <a14:m>
                  <m:oMath xmlns:m="http://schemas.openxmlformats.org/officeDocument/2006/math">
                    <m:d>
                      <m:dPr>
                        <m:ctrlPr>
                          <a:rPr lang="en-US" sz="2800" b="1" i="1" smtClean="0">
                            <a:solidFill>
                              <a:srgbClr val="00B050"/>
                            </a:solidFill>
                            <a:latin typeface="Cambria Math" panose="02040503050406030204" pitchFamily="18" charset="0"/>
                          </a:rPr>
                        </m:ctrlPr>
                      </m:dPr>
                      <m:e>
                        <m:f>
                          <m:fPr>
                            <m:ctrlPr>
                              <a:rPr lang="en-US" sz="2800" b="1" i="1" smtClean="0">
                                <a:solidFill>
                                  <a:srgbClr val="00B050"/>
                                </a:solidFill>
                                <a:latin typeface="Cambria Math" panose="02040503050406030204" pitchFamily="18" charset="0"/>
                              </a:rPr>
                            </m:ctrlPr>
                          </m:fPr>
                          <m:num>
                            <m:r>
                              <a:rPr lang="en-US" sz="2800" b="1" i="1" smtClean="0">
                                <a:solidFill>
                                  <a:srgbClr val="00B050"/>
                                </a:solidFill>
                                <a:latin typeface="Cambria Math" panose="02040503050406030204" pitchFamily="18" charset="0"/>
                              </a:rPr>
                              <m:t>𝟐</m:t>
                            </m:r>
                          </m:num>
                          <m:den>
                            <m:r>
                              <a:rPr lang="en-US" sz="2800" b="1" i="1" smtClean="0">
                                <a:solidFill>
                                  <a:srgbClr val="00B050"/>
                                </a:solidFill>
                                <a:latin typeface="Cambria Math" panose="02040503050406030204" pitchFamily="18" charset="0"/>
                              </a:rPr>
                              <m:t>𝟑</m:t>
                            </m:r>
                          </m:den>
                        </m:f>
                      </m:e>
                    </m:d>
                  </m:oMath>
                </a14:m>
                <a:r>
                  <a:rPr lang="en-US" sz="2800" b="1" dirty="0" smtClean="0"/>
                  <a:t> </a:t>
                </a:r>
                <a:r>
                  <a:rPr lang="en-US" sz="2800" b="1" dirty="0" smtClean="0">
                    <a:solidFill>
                      <a:srgbClr val="FF0000"/>
                    </a:solidFill>
                  </a:rPr>
                  <a:t>=</a:t>
                </a:r>
                <a:r>
                  <a:rPr lang="en-US" sz="2800" b="1" dirty="0" smtClean="0"/>
                  <a:t> </a:t>
                </a:r>
                <a:endParaRPr lang="en-US" sz="2800" b="1" dirty="0"/>
              </a:p>
            </p:txBody>
          </p:sp>
        </mc:Choice>
        <mc:Fallback>
          <p:sp>
            <p:nvSpPr>
              <p:cNvPr id="40" name="TextBox 39"/>
              <p:cNvSpPr txBox="1">
                <a:spLocks noRot="1" noChangeAspect="1" noMove="1" noResize="1" noEditPoints="1" noAdjustHandles="1" noChangeArrowheads="1" noChangeShapeType="1" noTextEdit="1"/>
              </p:cNvSpPr>
              <p:nvPr/>
            </p:nvSpPr>
            <p:spPr>
              <a:xfrm>
                <a:off x="5055507" y="4204326"/>
                <a:ext cx="1036865" cy="737189"/>
              </a:xfrm>
              <a:prstGeom prst="rect">
                <a:avLst/>
              </a:prstGeom>
              <a:blipFill rotWithShape="0">
                <a:blip r:embed="rId6" cstate="print"/>
                <a:stretch>
                  <a:fillRect r="-3529" b="-9091"/>
                </a:stretch>
              </a:blipFill>
              <a:ln>
                <a:noFill/>
              </a:ln>
            </p:spPr>
            <p:txBody>
              <a:bodyPr/>
              <a:lstStyle/>
              <a:p>
                <a:r>
                  <a:rPr lang="en-US">
                    <a:noFill/>
                  </a:rPr>
                  <a:t> </a:t>
                </a:r>
              </a:p>
            </p:txBody>
          </p:sp>
        </mc:Fallback>
      </mc:AlternateContent>
      <p:sp>
        <p:nvSpPr>
          <p:cNvPr id="41" name="TextBox 40"/>
          <p:cNvSpPr txBox="1"/>
          <p:nvPr/>
        </p:nvSpPr>
        <p:spPr>
          <a:xfrm>
            <a:off x="6017079" y="4303210"/>
            <a:ext cx="599621" cy="523220"/>
          </a:xfrm>
          <a:prstGeom prst="rect">
            <a:avLst/>
          </a:prstGeom>
          <a:noFill/>
          <a:ln>
            <a:solidFill>
              <a:srgbClr val="FF0000"/>
            </a:solidFill>
          </a:ln>
        </p:spPr>
        <p:txBody>
          <a:bodyPr wrap="square" rtlCol="0">
            <a:spAutoFit/>
          </a:bodyPr>
          <a:lstStyle/>
          <a:p>
            <a:r>
              <a:rPr lang="en-US" sz="2800" dirty="0" smtClean="0">
                <a:solidFill>
                  <a:srgbClr val="FF0000"/>
                </a:solidFill>
              </a:rPr>
              <a:t>–4 </a:t>
            </a:r>
            <a:endParaRPr lang="en-US" sz="2800" dirty="0">
              <a:solidFill>
                <a:srgbClr val="FF0000"/>
              </a:solidFill>
            </a:endParaRPr>
          </a:p>
        </p:txBody>
      </p:sp>
      <p:sp>
        <p:nvSpPr>
          <p:cNvPr id="42" name="Oval 41"/>
          <p:cNvSpPr/>
          <p:nvPr/>
        </p:nvSpPr>
        <p:spPr>
          <a:xfrm>
            <a:off x="8097157" y="1582572"/>
            <a:ext cx="698499" cy="366955"/>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43" name="TextBox 42"/>
          <p:cNvSpPr txBox="1"/>
          <p:nvPr/>
        </p:nvSpPr>
        <p:spPr>
          <a:xfrm>
            <a:off x="1413328" y="5602239"/>
            <a:ext cx="589643" cy="523220"/>
          </a:xfrm>
          <a:prstGeom prst="rect">
            <a:avLst/>
          </a:prstGeom>
          <a:noFill/>
          <a:ln>
            <a:noFill/>
          </a:ln>
        </p:spPr>
        <p:txBody>
          <a:bodyPr wrap="square" rtlCol="0">
            <a:spAutoFit/>
          </a:bodyPr>
          <a:lstStyle/>
          <a:p>
            <a:r>
              <a:rPr lang="en-US" sz="2800" dirty="0" smtClean="0">
                <a:solidFill>
                  <a:srgbClr val="0066FF"/>
                </a:solidFill>
              </a:rPr>
              <a:t>–3</a:t>
            </a:r>
            <a:endParaRPr lang="en-US" sz="2800" dirty="0">
              <a:solidFill>
                <a:srgbClr val="0066FF"/>
              </a:solidFill>
            </a:endParaRPr>
          </a:p>
        </p:txBody>
      </p:sp>
      <p:sp>
        <p:nvSpPr>
          <p:cNvPr id="44" name="TextBox 43"/>
          <p:cNvSpPr txBox="1"/>
          <p:nvPr/>
        </p:nvSpPr>
        <p:spPr>
          <a:xfrm>
            <a:off x="1863271" y="5602239"/>
            <a:ext cx="449943" cy="523220"/>
          </a:xfrm>
          <a:prstGeom prst="rect">
            <a:avLst/>
          </a:prstGeom>
          <a:noFill/>
          <a:ln>
            <a:noFill/>
          </a:ln>
        </p:spPr>
        <p:txBody>
          <a:bodyPr wrap="square" rtlCol="0">
            <a:spAutoFit/>
          </a:bodyPr>
          <a:lstStyle/>
          <a:p>
            <a:r>
              <a:rPr lang="en-US" sz="2800" dirty="0" smtClean="0">
                <a:solidFill>
                  <a:srgbClr val="0066FF"/>
                </a:solidFill>
              </a:rPr>
              <a:t>+</a:t>
            </a:r>
            <a:endParaRPr lang="en-US" sz="2800" dirty="0">
              <a:solidFill>
                <a:srgbClr val="0066FF"/>
              </a:solidFill>
            </a:endParaRPr>
          </a:p>
        </p:txBody>
      </p:sp>
      <p:sp>
        <p:nvSpPr>
          <p:cNvPr id="45" name="TextBox 44"/>
          <p:cNvSpPr txBox="1"/>
          <p:nvPr/>
        </p:nvSpPr>
        <p:spPr>
          <a:xfrm>
            <a:off x="2184398" y="5602239"/>
            <a:ext cx="449943" cy="523220"/>
          </a:xfrm>
          <a:prstGeom prst="rect">
            <a:avLst/>
          </a:prstGeom>
          <a:noFill/>
          <a:ln>
            <a:noFill/>
          </a:ln>
        </p:spPr>
        <p:txBody>
          <a:bodyPr wrap="square" rtlCol="0">
            <a:spAutoFit/>
          </a:bodyPr>
          <a:lstStyle/>
          <a:p>
            <a:r>
              <a:rPr lang="en-US" sz="2800" dirty="0" smtClean="0">
                <a:solidFill>
                  <a:srgbClr val="0066FF"/>
                </a:solidFill>
              </a:rPr>
              <a:t>6</a:t>
            </a:r>
            <a:endParaRPr lang="en-US" sz="2800" dirty="0">
              <a:solidFill>
                <a:srgbClr val="0066FF"/>
              </a:solidFill>
            </a:endParaRPr>
          </a:p>
        </p:txBody>
      </p:sp>
      <p:sp>
        <p:nvSpPr>
          <p:cNvPr id="46" name="TextBox 45"/>
          <p:cNvSpPr txBox="1"/>
          <p:nvPr/>
        </p:nvSpPr>
        <p:spPr>
          <a:xfrm>
            <a:off x="2476498" y="5602239"/>
            <a:ext cx="449943" cy="523220"/>
          </a:xfrm>
          <a:prstGeom prst="rect">
            <a:avLst/>
          </a:prstGeom>
          <a:noFill/>
          <a:ln>
            <a:noFill/>
          </a:ln>
        </p:spPr>
        <p:txBody>
          <a:bodyPr wrap="square" rtlCol="0">
            <a:spAutoFit/>
          </a:bodyPr>
          <a:lstStyle/>
          <a:p>
            <a:r>
              <a:rPr lang="en-US" sz="2800" dirty="0" smtClean="0">
                <a:solidFill>
                  <a:srgbClr val="0066FF"/>
                </a:solidFill>
              </a:rPr>
              <a:t>=</a:t>
            </a:r>
            <a:endParaRPr lang="en-US" sz="2800" dirty="0">
              <a:solidFill>
                <a:srgbClr val="0066FF"/>
              </a:solidFill>
            </a:endParaRPr>
          </a:p>
        </p:txBody>
      </p:sp>
      <p:sp>
        <p:nvSpPr>
          <p:cNvPr id="47" name="TextBox 46"/>
          <p:cNvSpPr txBox="1"/>
          <p:nvPr/>
        </p:nvSpPr>
        <p:spPr>
          <a:xfrm>
            <a:off x="2848427" y="5602239"/>
            <a:ext cx="449943" cy="523220"/>
          </a:xfrm>
          <a:prstGeom prst="rect">
            <a:avLst/>
          </a:prstGeom>
          <a:noFill/>
          <a:ln>
            <a:noFill/>
          </a:ln>
        </p:spPr>
        <p:txBody>
          <a:bodyPr wrap="square" rtlCol="0">
            <a:spAutoFit/>
          </a:bodyPr>
          <a:lstStyle/>
          <a:p>
            <a:r>
              <a:rPr lang="en-US" sz="2800" dirty="0" smtClean="0">
                <a:solidFill>
                  <a:srgbClr val="0066FF"/>
                </a:solidFill>
              </a:rPr>
              <a:t>3</a:t>
            </a:r>
            <a:endParaRPr lang="en-US" sz="2800" dirty="0">
              <a:solidFill>
                <a:srgbClr val="0066FF"/>
              </a:solidFill>
            </a:endParaRPr>
          </a:p>
        </p:txBody>
      </p:sp>
      <p:sp>
        <p:nvSpPr>
          <p:cNvPr id="48" name="TextBox 47"/>
          <p:cNvSpPr txBox="1"/>
          <p:nvPr/>
        </p:nvSpPr>
        <p:spPr>
          <a:xfrm>
            <a:off x="4473576" y="5589539"/>
            <a:ext cx="461281" cy="523220"/>
          </a:xfrm>
          <a:prstGeom prst="rect">
            <a:avLst/>
          </a:prstGeom>
          <a:noFill/>
          <a:ln>
            <a:noFill/>
          </a:ln>
        </p:spPr>
        <p:txBody>
          <a:bodyPr wrap="square" rtlCol="0">
            <a:spAutoFit/>
          </a:bodyPr>
          <a:lstStyle/>
          <a:p>
            <a:r>
              <a:rPr lang="en-US" sz="2800" dirty="0" smtClean="0">
                <a:solidFill>
                  <a:srgbClr val="FF0000"/>
                </a:solidFill>
              </a:rPr>
              <a:t>3</a:t>
            </a:r>
            <a:endParaRPr lang="en-US" sz="2800" dirty="0">
              <a:solidFill>
                <a:srgbClr val="FF0000"/>
              </a:solidFill>
            </a:endParaRPr>
          </a:p>
        </p:txBody>
      </p:sp>
      <p:sp>
        <p:nvSpPr>
          <p:cNvPr id="49" name="TextBox 48"/>
          <p:cNvSpPr txBox="1"/>
          <p:nvPr/>
        </p:nvSpPr>
        <p:spPr>
          <a:xfrm>
            <a:off x="4798332" y="5604484"/>
            <a:ext cx="660400" cy="523220"/>
          </a:xfrm>
          <a:prstGeom prst="rect">
            <a:avLst/>
          </a:prstGeom>
          <a:noFill/>
          <a:ln>
            <a:noFill/>
          </a:ln>
        </p:spPr>
        <p:txBody>
          <a:bodyPr wrap="square" rtlCol="0">
            <a:spAutoFit/>
          </a:bodyPr>
          <a:lstStyle/>
          <a:p>
            <a:r>
              <a:rPr lang="en-US" sz="2800" dirty="0" smtClean="0">
                <a:solidFill>
                  <a:srgbClr val="FF0000"/>
                </a:solidFill>
              </a:rPr>
              <a:t>– 4</a:t>
            </a:r>
            <a:endParaRPr lang="en-US" sz="2800" dirty="0">
              <a:solidFill>
                <a:srgbClr val="FF0000"/>
              </a:solidFill>
            </a:endParaRPr>
          </a:p>
        </p:txBody>
      </p:sp>
      <p:sp>
        <p:nvSpPr>
          <p:cNvPr id="50" name="TextBox 49"/>
          <p:cNvSpPr txBox="1"/>
          <p:nvPr/>
        </p:nvSpPr>
        <p:spPr>
          <a:xfrm>
            <a:off x="5356679" y="5589539"/>
            <a:ext cx="426809" cy="523220"/>
          </a:xfrm>
          <a:prstGeom prst="rect">
            <a:avLst/>
          </a:prstGeom>
          <a:noFill/>
          <a:ln>
            <a:noFill/>
          </a:ln>
        </p:spPr>
        <p:txBody>
          <a:bodyPr wrap="square" rtlCol="0">
            <a:spAutoFit/>
          </a:bodyPr>
          <a:lstStyle/>
          <a:p>
            <a:r>
              <a:rPr lang="en-US" sz="2800" dirty="0" smtClean="0">
                <a:solidFill>
                  <a:srgbClr val="FF0000"/>
                </a:solidFill>
              </a:rPr>
              <a:t>=</a:t>
            </a:r>
            <a:endParaRPr lang="en-US" sz="2800" dirty="0">
              <a:solidFill>
                <a:srgbClr val="FF0000"/>
              </a:solidFill>
            </a:endParaRPr>
          </a:p>
        </p:txBody>
      </p:sp>
      <p:sp>
        <p:nvSpPr>
          <p:cNvPr id="51" name="TextBox 50"/>
          <p:cNvSpPr txBox="1"/>
          <p:nvPr/>
        </p:nvSpPr>
        <p:spPr>
          <a:xfrm>
            <a:off x="5656489" y="5574594"/>
            <a:ext cx="660400" cy="523220"/>
          </a:xfrm>
          <a:prstGeom prst="rect">
            <a:avLst/>
          </a:prstGeom>
          <a:noFill/>
          <a:ln>
            <a:noFill/>
          </a:ln>
        </p:spPr>
        <p:txBody>
          <a:bodyPr wrap="square" rtlCol="0">
            <a:spAutoFit/>
          </a:bodyPr>
          <a:lstStyle/>
          <a:p>
            <a:r>
              <a:rPr lang="en-US" sz="2800" dirty="0" smtClean="0">
                <a:solidFill>
                  <a:srgbClr val="FF0000"/>
                </a:solidFill>
              </a:rPr>
              <a:t>–1</a:t>
            </a:r>
            <a:endParaRPr lang="en-US" sz="2800" dirty="0">
              <a:solidFill>
                <a:srgbClr val="FF0000"/>
              </a:solidFill>
            </a:endParaRPr>
          </a:p>
        </p:txBody>
      </p:sp>
      <p:sp>
        <p:nvSpPr>
          <p:cNvPr id="52" name="TextBox 51"/>
          <p:cNvSpPr txBox="1"/>
          <p:nvPr/>
        </p:nvSpPr>
        <p:spPr>
          <a:xfrm>
            <a:off x="8742137" y="5282192"/>
            <a:ext cx="2315937" cy="830997"/>
          </a:xfrm>
          <a:prstGeom prst="rect">
            <a:avLst/>
          </a:prstGeom>
          <a:noFill/>
          <a:ln w="38100">
            <a:solidFill>
              <a:srgbClr val="7030A0"/>
            </a:solidFill>
          </a:ln>
        </p:spPr>
        <p:txBody>
          <a:bodyPr wrap="square" rtlCol="0">
            <a:spAutoFit/>
          </a:bodyPr>
          <a:lstStyle/>
          <a:p>
            <a:r>
              <a:rPr lang="en-US" sz="4800" b="1" dirty="0" smtClean="0">
                <a:solidFill>
                  <a:srgbClr val="7030A0"/>
                </a:solidFill>
              </a:rPr>
              <a:t>Q(3, –1) </a:t>
            </a:r>
            <a:endParaRPr lang="en-US" sz="4800" b="1" dirty="0">
              <a:solidFill>
                <a:srgbClr val="7030A0"/>
              </a:solidFill>
            </a:endParaRPr>
          </a:p>
        </p:txBody>
      </p:sp>
      <p:sp>
        <p:nvSpPr>
          <p:cNvPr id="53" name="Oval 52"/>
          <p:cNvSpPr/>
          <p:nvPr/>
        </p:nvSpPr>
        <p:spPr>
          <a:xfrm>
            <a:off x="10392229" y="3246946"/>
            <a:ext cx="188685" cy="26161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5" name="Straight Connector 54"/>
          <p:cNvCxnSpPr/>
          <p:nvPr/>
        </p:nvCxnSpPr>
        <p:spPr>
          <a:xfrm flipH="1">
            <a:off x="9434286" y="2437742"/>
            <a:ext cx="261257" cy="378029"/>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H="1">
            <a:off x="10361385" y="3188736"/>
            <a:ext cx="261257" cy="378029"/>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H="1" flipV="1">
            <a:off x="8606064" y="1885774"/>
            <a:ext cx="1887551" cy="1481963"/>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731828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barn(inVertical)">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wipe(down)">
                                      <p:cBhvr>
                                        <p:cTn id="17" dur="500"/>
                                        <p:tgtEl>
                                          <p:spTgt spid="2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barn(inVertical)">
                                      <p:cBhvr>
                                        <p:cTn id="22" dur="5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barn(inVertical)">
                                      <p:cBhvr>
                                        <p:cTn id="27" dur="500"/>
                                        <p:tgtEl>
                                          <p:spTgt spid="2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55"/>
                                        </p:tgtEl>
                                        <p:attrNameLst>
                                          <p:attrName>style.visibility</p:attrName>
                                        </p:attrNameLst>
                                      </p:cBhvr>
                                      <p:to>
                                        <p:strVal val="visible"/>
                                      </p:to>
                                    </p:set>
                                    <p:animEffect transition="in" filter="wipe(down)">
                                      <p:cBhvr>
                                        <p:cTn id="32" dur="500"/>
                                        <p:tgtEl>
                                          <p:spTgt spid="55"/>
                                        </p:tgtEl>
                                      </p:cBhvr>
                                    </p:animEffect>
                                  </p:childTnLst>
                                </p:cTn>
                              </p:par>
                              <p:par>
                                <p:cTn id="33" presetID="22" presetClass="entr" presetSubtype="4" fill="hold" nodeType="withEffect">
                                  <p:stCondLst>
                                    <p:cond delay="0"/>
                                  </p:stCondLst>
                                  <p:childTnLst>
                                    <p:set>
                                      <p:cBhvr>
                                        <p:cTn id="34" dur="1" fill="hold">
                                          <p:stCondLst>
                                            <p:cond delay="0"/>
                                          </p:stCondLst>
                                        </p:cTn>
                                        <p:tgtEl>
                                          <p:spTgt spid="58"/>
                                        </p:tgtEl>
                                        <p:attrNameLst>
                                          <p:attrName>style.visibility</p:attrName>
                                        </p:attrNameLst>
                                      </p:cBhvr>
                                      <p:to>
                                        <p:strVal val="visible"/>
                                      </p:to>
                                    </p:set>
                                    <p:animEffect transition="in" filter="wipe(down)">
                                      <p:cBhvr>
                                        <p:cTn id="35" dur="500"/>
                                        <p:tgtEl>
                                          <p:spTgt spid="58"/>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59"/>
                                        </p:tgtEl>
                                        <p:attrNameLst>
                                          <p:attrName>style.visibility</p:attrName>
                                        </p:attrNameLst>
                                      </p:cBhvr>
                                      <p:to>
                                        <p:strVal val="visible"/>
                                      </p:to>
                                    </p:set>
                                    <p:animEffect transition="in" filter="wipe(down)">
                                      <p:cBhvr>
                                        <p:cTn id="40" dur="500"/>
                                        <p:tgtEl>
                                          <p:spTgt spid="59"/>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xit" presetSubtype="0" fill="hold" grpId="1" nodeType="clickEffect">
                                  <p:stCondLst>
                                    <p:cond delay="0"/>
                                  </p:stCondLst>
                                  <p:childTnLst>
                                    <p:animEffect transition="out" filter="fade">
                                      <p:cBhvr>
                                        <p:cTn id="44" dur="500"/>
                                        <p:tgtEl>
                                          <p:spTgt spid="24"/>
                                        </p:tgtEl>
                                      </p:cBhvr>
                                    </p:animEffect>
                                    <p:set>
                                      <p:cBhvr>
                                        <p:cTn id="45" dur="1" fill="hold">
                                          <p:stCondLst>
                                            <p:cond delay="499"/>
                                          </p:stCondLst>
                                        </p:cTn>
                                        <p:tgtEl>
                                          <p:spTgt spid="24"/>
                                        </p:tgtEl>
                                        <p:attrNameLst>
                                          <p:attrName>style.visibility</p:attrName>
                                        </p:attrNameLst>
                                      </p:cBhvr>
                                      <p:to>
                                        <p:strVal val="hidden"/>
                                      </p:to>
                                    </p:set>
                                  </p:childTnLst>
                                </p:cTn>
                              </p:par>
                              <p:par>
                                <p:cTn id="46" presetID="10" presetClass="exit" presetSubtype="0" fill="hold" grpId="1" nodeType="withEffect">
                                  <p:stCondLst>
                                    <p:cond delay="0"/>
                                  </p:stCondLst>
                                  <p:childTnLst>
                                    <p:animEffect transition="out" filter="fade">
                                      <p:cBhvr>
                                        <p:cTn id="47" dur="500"/>
                                        <p:tgtEl>
                                          <p:spTgt spid="15"/>
                                        </p:tgtEl>
                                      </p:cBhvr>
                                    </p:animEffect>
                                    <p:set>
                                      <p:cBhvr>
                                        <p:cTn id="48" dur="1" fill="hold">
                                          <p:stCondLst>
                                            <p:cond delay="499"/>
                                          </p:stCondLst>
                                        </p:cTn>
                                        <p:tgtEl>
                                          <p:spTgt spid="15"/>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barn(inVertical)">
                                      <p:cBhvr>
                                        <p:cTn id="53" dur="500"/>
                                        <p:tgtEl>
                                          <p:spTgt spid="17"/>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30"/>
                                        </p:tgtEl>
                                        <p:attrNameLst>
                                          <p:attrName>style.visibility</p:attrName>
                                        </p:attrNameLst>
                                      </p:cBhvr>
                                      <p:to>
                                        <p:strVal val="visible"/>
                                      </p:to>
                                    </p:set>
                                    <p:animEffect transition="in" filter="wipe(down)">
                                      <p:cBhvr>
                                        <p:cTn id="58" dur="500"/>
                                        <p:tgtEl>
                                          <p:spTgt spid="30"/>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31"/>
                                        </p:tgtEl>
                                        <p:attrNameLst>
                                          <p:attrName>style.visibility</p:attrName>
                                        </p:attrNameLst>
                                      </p:cBhvr>
                                      <p:to>
                                        <p:strVal val="visible"/>
                                      </p:to>
                                    </p:set>
                                    <p:animEffect transition="in" filter="wipe(down)">
                                      <p:cBhvr>
                                        <p:cTn id="63" dur="500"/>
                                        <p:tgtEl>
                                          <p:spTgt spid="31"/>
                                        </p:tgtEl>
                                      </p:cBhvr>
                                    </p:animEffect>
                                  </p:childTnLst>
                                </p:cTn>
                              </p:par>
                            </p:childTnLst>
                          </p:cTn>
                        </p:par>
                      </p:childTnLst>
                    </p:cTn>
                  </p:par>
                  <p:par>
                    <p:cTn id="64" fill="hold">
                      <p:stCondLst>
                        <p:cond delay="indefinite"/>
                      </p:stCondLst>
                      <p:childTnLst>
                        <p:par>
                          <p:cTn id="65" fill="hold">
                            <p:stCondLst>
                              <p:cond delay="0"/>
                            </p:stCondLst>
                            <p:childTnLst>
                              <p:par>
                                <p:cTn id="66" presetID="16" presetClass="entr" presetSubtype="21" fill="hold" grpId="0" nodeType="clickEffect">
                                  <p:stCondLst>
                                    <p:cond delay="0"/>
                                  </p:stCondLst>
                                  <p:childTnLst>
                                    <p:set>
                                      <p:cBhvr>
                                        <p:cTn id="67" dur="1" fill="hold">
                                          <p:stCondLst>
                                            <p:cond delay="0"/>
                                          </p:stCondLst>
                                        </p:cTn>
                                        <p:tgtEl>
                                          <p:spTgt spid="26"/>
                                        </p:tgtEl>
                                        <p:attrNameLst>
                                          <p:attrName>style.visibility</p:attrName>
                                        </p:attrNameLst>
                                      </p:cBhvr>
                                      <p:to>
                                        <p:strVal val="visible"/>
                                      </p:to>
                                    </p:set>
                                    <p:animEffect transition="in" filter="barn(inVertical)">
                                      <p:cBhvr>
                                        <p:cTn id="68" dur="500"/>
                                        <p:tgtEl>
                                          <p:spTgt spid="26"/>
                                        </p:tgtEl>
                                      </p:cBhvr>
                                    </p:animEffect>
                                  </p:childTnLst>
                                </p:cTn>
                              </p:par>
                            </p:childTnLst>
                          </p:cTn>
                        </p:par>
                      </p:childTnLst>
                    </p:cTn>
                  </p:par>
                  <p:par>
                    <p:cTn id="69" fill="hold">
                      <p:stCondLst>
                        <p:cond delay="indefinite"/>
                      </p:stCondLst>
                      <p:childTnLst>
                        <p:par>
                          <p:cTn id="70" fill="hold">
                            <p:stCondLst>
                              <p:cond delay="0"/>
                            </p:stCondLst>
                            <p:childTnLst>
                              <p:par>
                                <p:cTn id="71" presetID="16" presetClass="entr" presetSubtype="21" fill="hold" grpId="0" nodeType="clickEffect">
                                  <p:stCondLst>
                                    <p:cond delay="0"/>
                                  </p:stCondLst>
                                  <p:childTnLst>
                                    <p:set>
                                      <p:cBhvr>
                                        <p:cTn id="72" dur="1" fill="hold">
                                          <p:stCondLst>
                                            <p:cond delay="0"/>
                                          </p:stCondLst>
                                        </p:cTn>
                                        <p:tgtEl>
                                          <p:spTgt spid="27"/>
                                        </p:tgtEl>
                                        <p:attrNameLst>
                                          <p:attrName>style.visibility</p:attrName>
                                        </p:attrNameLst>
                                      </p:cBhvr>
                                      <p:to>
                                        <p:strVal val="visible"/>
                                      </p:to>
                                    </p:set>
                                    <p:animEffect transition="in" filter="barn(inVertical)">
                                      <p:cBhvr>
                                        <p:cTn id="73" dur="500"/>
                                        <p:tgtEl>
                                          <p:spTgt spid="27"/>
                                        </p:tgtEl>
                                      </p:cBhvr>
                                    </p:animEffect>
                                  </p:childTnLst>
                                </p:cTn>
                              </p:par>
                            </p:childTnLst>
                          </p:cTn>
                        </p:par>
                      </p:childTnLst>
                    </p:cTn>
                  </p:par>
                  <p:par>
                    <p:cTn id="74" fill="hold">
                      <p:stCondLst>
                        <p:cond delay="indefinite"/>
                      </p:stCondLst>
                      <p:childTnLst>
                        <p:par>
                          <p:cTn id="75" fill="hold">
                            <p:stCondLst>
                              <p:cond delay="0"/>
                            </p:stCondLst>
                            <p:childTnLst>
                              <p:par>
                                <p:cTn id="76" presetID="16" presetClass="entr" presetSubtype="21" fill="hold" grpId="0" nodeType="clickEffect">
                                  <p:stCondLst>
                                    <p:cond delay="0"/>
                                  </p:stCondLst>
                                  <p:childTnLst>
                                    <p:set>
                                      <p:cBhvr>
                                        <p:cTn id="77" dur="1" fill="hold">
                                          <p:stCondLst>
                                            <p:cond delay="0"/>
                                          </p:stCondLst>
                                        </p:cTn>
                                        <p:tgtEl>
                                          <p:spTgt spid="28"/>
                                        </p:tgtEl>
                                        <p:attrNameLst>
                                          <p:attrName>style.visibility</p:attrName>
                                        </p:attrNameLst>
                                      </p:cBhvr>
                                      <p:to>
                                        <p:strVal val="visible"/>
                                      </p:to>
                                    </p:set>
                                    <p:animEffect transition="in" filter="barn(inVertical)">
                                      <p:cBhvr>
                                        <p:cTn id="78" dur="500"/>
                                        <p:tgtEl>
                                          <p:spTgt spid="28"/>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xit" presetSubtype="0" fill="hold" grpId="1" nodeType="clickEffect">
                                  <p:stCondLst>
                                    <p:cond delay="0"/>
                                  </p:stCondLst>
                                  <p:childTnLst>
                                    <p:animEffect transition="out" filter="fade">
                                      <p:cBhvr>
                                        <p:cTn id="82" dur="500"/>
                                        <p:tgtEl>
                                          <p:spTgt spid="30"/>
                                        </p:tgtEl>
                                      </p:cBhvr>
                                    </p:animEffect>
                                    <p:set>
                                      <p:cBhvr>
                                        <p:cTn id="83" dur="1" fill="hold">
                                          <p:stCondLst>
                                            <p:cond delay="499"/>
                                          </p:stCondLst>
                                        </p:cTn>
                                        <p:tgtEl>
                                          <p:spTgt spid="30"/>
                                        </p:tgtEl>
                                        <p:attrNameLst>
                                          <p:attrName>style.visibility</p:attrName>
                                        </p:attrNameLst>
                                      </p:cBhvr>
                                      <p:to>
                                        <p:strVal val="hidden"/>
                                      </p:to>
                                    </p:set>
                                  </p:childTnLst>
                                </p:cTn>
                              </p:par>
                              <p:par>
                                <p:cTn id="84" presetID="10" presetClass="exit" presetSubtype="0" fill="hold" grpId="1" nodeType="withEffect">
                                  <p:stCondLst>
                                    <p:cond delay="0"/>
                                  </p:stCondLst>
                                  <p:childTnLst>
                                    <p:animEffect transition="out" filter="fade">
                                      <p:cBhvr>
                                        <p:cTn id="85" dur="500"/>
                                        <p:tgtEl>
                                          <p:spTgt spid="31"/>
                                        </p:tgtEl>
                                      </p:cBhvr>
                                    </p:animEffect>
                                    <p:set>
                                      <p:cBhvr>
                                        <p:cTn id="86" dur="1" fill="hold">
                                          <p:stCondLst>
                                            <p:cond delay="499"/>
                                          </p:stCondLst>
                                        </p:cTn>
                                        <p:tgtEl>
                                          <p:spTgt spid="31"/>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22" presetClass="entr" presetSubtype="4" fill="hold" grpId="0" nodeType="clickEffect">
                                  <p:stCondLst>
                                    <p:cond delay="0"/>
                                  </p:stCondLst>
                                  <p:childTnLst>
                                    <p:set>
                                      <p:cBhvr>
                                        <p:cTn id="90" dur="1" fill="hold">
                                          <p:stCondLst>
                                            <p:cond delay="0"/>
                                          </p:stCondLst>
                                        </p:cTn>
                                        <p:tgtEl>
                                          <p:spTgt spid="34"/>
                                        </p:tgtEl>
                                        <p:attrNameLst>
                                          <p:attrName>style.visibility</p:attrName>
                                        </p:attrNameLst>
                                      </p:cBhvr>
                                      <p:to>
                                        <p:strVal val="visible"/>
                                      </p:to>
                                    </p:set>
                                    <p:animEffect transition="in" filter="wipe(down)">
                                      <p:cBhvr>
                                        <p:cTn id="91" dur="500"/>
                                        <p:tgtEl>
                                          <p:spTgt spid="34"/>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4" fill="hold" grpId="0" nodeType="clickEffect">
                                  <p:stCondLst>
                                    <p:cond delay="0"/>
                                  </p:stCondLst>
                                  <p:childTnLst>
                                    <p:set>
                                      <p:cBhvr>
                                        <p:cTn id="95" dur="1" fill="hold">
                                          <p:stCondLst>
                                            <p:cond delay="0"/>
                                          </p:stCondLst>
                                        </p:cTn>
                                        <p:tgtEl>
                                          <p:spTgt spid="35"/>
                                        </p:tgtEl>
                                        <p:attrNameLst>
                                          <p:attrName>style.visibility</p:attrName>
                                        </p:attrNameLst>
                                      </p:cBhvr>
                                      <p:to>
                                        <p:strVal val="visible"/>
                                      </p:to>
                                    </p:set>
                                    <p:animEffect transition="in" filter="wipe(down)">
                                      <p:cBhvr>
                                        <p:cTn id="96" dur="500"/>
                                        <p:tgtEl>
                                          <p:spTgt spid="35"/>
                                        </p:tgtEl>
                                      </p:cBhvr>
                                    </p:animEffect>
                                  </p:childTnLst>
                                </p:cTn>
                              </p:par>
                            </p:childTnLst>
                          </p:cTn>
                        </p:par>
                      </p:childTnLst>
                    </p:cTn>
                  </p:par>
                  <p:par>
                    <p:cTn id="97" fill="hold">
                      <p:stCondLst>
                        <p:cond delay="indefinite"/>
                      </p:stCondLst>
                      <p:childTnLst>
                        <p:par>
                          <p:cTn id="98" fill="hold">
                            <p:stCondLst>
                              <p:cond delay="0"/>
                            </p:stCondLst>
                            <p:childTnLst>
                              <p:par>
                                <p:cTn id="99" presetID="16" presetClass="entr" presetSubtype="21" fill="hold" grpId="0" nodeType="clickEffect">
                                  <p:stCondLst>
                                    <p:cond delay="0"/>
                                  </p:stCondLst>
                                  <p:childTnLst>
                                    <p:set>
                                      <p:cBhvr>
                                        <p:cTn id="100" dur="1" fill="hold">
                                          <p:stCondLst>
                                            <p:cond delay="0"/>
                                          </p:stCondLst>
                                        </p:cTn>
                                        <p:tgtEl>
                                          <p:spTgt spid="32"/>
                                        </p:tgtEl>
                                        <p:attrNameLst>
                                          <p:attrName>style.visibility</p:attrName>
                                        </p:attrNameLst>
                                      </p:cBhvr>
                                      <p:to>
                                        <p:strVal val="visible"/>
                                      </p:to>
                                    </p:set>
                                    <p:animEffect transition="in" filter="barn(inVertical)">
                                      <p:cBhvr>
                                        <p:cTn id="101" dur="500"/>
                                        <p:tgtEl>
                                          <p:spTgt spid="32"/>
                                        </p:tgtEl>
                                      </p:cBhvr>
                                    </p:animEffect>
                                  </p:childTnLst>
                                </p:cTn>
                              </p:par>
                            </p:childTnLst>
                          </p:cTn>
                        </p:par>
                      </p:childTnLst>
                    </p:cTn>
                  </p:par>
                  <p:par>
                    <p:cTn id="102" fill="hold">
                      <p:stCondLst>
                        <p:cond delay="indefinite"/>
                      </p:stCondLst>
                      <p:childTnLst>
                        <p:par>
                          <p:cTn id="103" fill="hold">
                            <p:stCondLst>
                              <p:cond delay="0"/>
                            </p:stCondLst>
                            <p:childTnLst>
                              <p:par>
                                <p:cTn id="104" presetID="16" presetClass="entr" presetSubtype="21" fill="hold" grpId="0" nodeType="clickEffect">
                                  <p:stCondLst>
                                    <p:cond delay="0"/>
                                  </p:stCondLst>
                                  <p:childTnLst>
                                    <p:set>
                                      <p:cBhvr>
                                        <p:cTn id="105" dur="1" fill="hold">
                                          <p:stCondLst>
                                            <p:cond delay="0"/>
                                          </p:stCondLst>
                                        </p:cTn>
                                        <p:tgtEl>
                                          <p:spTgt spid="33"/>
                                        </p:tgtEl>
                                        <p:attrNameLst>
                                          <p:attrName>style.visibility</p:attrName>
                                        </p:attrNameLst>
                                      </p:cBhvr>
                                      <p:to>
                                        <p:strVal val="visible"/>
                                      </p:to>
                                    </p:set>
                                    <p:animEffect transition="in" filter="barn(inVertical)">
                                      <p:cBhvr>
                                        <p:cTn id="106" dur="500"/>
                                        <p:tgtEl>
                                          <p:spTgt spid="33"/>
                                        </p:tgtEl>
                                      </p:cBhvr>
                                    </p:animEffect>
                                  </p:childTnLst>
                                </p:cTn>
                              </p:par>
                            </p:childTnLst>
                          </p:cTn>
                        </p:par>
                      </p:childTnLst>
                    </p:cTn>
                  </p:par>
                  <p:par>
                    <p:cTn id="107" fill="hold">
                      <p:stCondLst>
                        <p:cond delay="indefinite"/>
                      </p:stCondLst>
                      <p:childTnLst>
                        <p:par>
                          <p:cTn id="108" fill="hold">
                            <p:stCondLst>
                              <p:cond delay="0"/>
                            </p:stCondLst>
                            <p:childTnLst>
                              <p:par>
                                <p:cTn id="109" presetID="10" presetClass="exit" presetSubtype="0" fill="hold" grpId="1" nodeType="clickEffect">
                                  <p:stCondLst>
                                    <p:cond delay="0"/>
                                  </p:stCondLst>
                                  <p:childTnLst>
                                    <p:animEffect transition="out" filter="fade">
                                      <p:cBhvr>
                                        <p:cTn id="110" dur="500"/>
                                        <p:tgtEl>
                                          <p:spTgt spid="34"/>
                                        </p:tgtEl>
                                      </p:cBhvr>
                                    </p:animEffect>
                                    <p:set>
                                      <p:cBhvr>
                                        <p:cTn id="111" dur="1" fill="hold">
                                          <p:stCondLst>
                                            <p:cond delay="499"/>
                                          </p:stCondLst>
                                        </p:cTn>
                                        <p:tgtEl>
                                          <p:spTgt spid="34"/>
                                        </p:tgtEl>
                                        <p:attrNameLst>
                                          <p:attrName>style.visibility</p:attrName>
                                        </p:attrNameLst>
                                      </p:cBhvr>
                                      <p:to>
                                        <p:strVal val="hidden"/>
                                      </p:to>
                                    </p:set>
                                  </p:childTnLst>
                                </p:cTn>
                              </p:par>
                              <p:par>
                                <p:cTn id="112" presetID="10" presetClass="exit" presetSubtype="0" fill="hold" grpId="1" nodeType="withEffect">
                                  <p:stCondLst>
                                    <p:cond delay="0"/>
                                  </p:stCondLst>
                                  <p:childTnLst>
                                    <p:animEffect transition="out" filter="fade">
                                      <p:cBhvr>
                                        <p:cTn id="113" dur="500"/>
                                        <p:tgtEl>
                                          <p:spTgt spid="35"/>
                                        </p:tgtEl>
                                      </p:cBhvr>
                                    </p:animEffect>
                                    <p:set>
                                      <p:cBhvr>
                                        <p:cTn id="114" dur="1" fill="hold">
                                          <p:stCondLst>
                                            <p:cond delay="499"/>
                                          </p:stCondLst>
                                        </p:cTn>
                                        <p:tgtEl>
                                          <p:spTgt spid="35"/>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10" presetClass="exit" presetSubtype="0" fill="hold" grpId="1" nodeType="clickEffect">
                                  <p:stCondLst>
                                    <p:cond delay="0"/>
                                  </p:stCondLst>
                                  <p:childTnLst>
                                    <p:animEffect transition="out" filter="fade">
                                      <p:cBhvr>
                                        <p:cTn id="118" dur="500"/>
                                        <p:tgtEl>
                                          <p:spTgt spid="17"/>
                                        </p:tgtEl>
                                      </p:cBhvr>
                                    </p:animEffect>
                                    <p:set>
                                      <p:cBhvr>
                                        <p:cTn id="119" dur="1" fill="hold">
                                          <p:stCondLst>
                                            <p:cond delay="499"/>
                                          </p:stCondLst>
                                        </p:cTn>
                                        <p:tgtEl>
                                          <p:spTgt spid="17"/>
                                        </p:tgtEl>
                                        <p:attrNameLst>
                                          <p:attrName>style.visibility</p:attrName>
                                        </p:attrNameLst>
                                      </p:cBhvr>
                                      <p:to>
                                        <p:strVal val="hidden"/>
                                      </p:to>
                                    </p:set>
                                  </p:childTnLst>
                                </p:cTn>
                              </p:par>
                            </p:childTnLst>
                          </p:cTn>
                        </p:par>
                      </p:childTnLst>
                    </p:cTn>
                  </p:par>
                  <p:par>
                    <p:cTn id="120" fill="hold">
                      <p:stCondLst>
                        <p:cond delay="indefinite"/>
                      </p:stCondLst>
                      <p:childTnLst>
                        <p:par>
                          <p:cTn id="121" fill="hold">
                            <p:stCondLst>
                              <p:cond delay="0"/>
                            </p:stCondLst>
                            <p:childTnLst>
                              <p:par>
                                <p:cTn id="122" presetID="16" presetClass="entr" presetSubtype="21" fill="hold" grpId="0" nodeType="clickEffect">
                                  <p:stCondLst>
                                    <p:cond delay="0"/>
                                  </p:stCondLst>
                                  <p:childTnLst>
                                    <p:set>
                                      <p:cBhvr>
                                        <p:cTn id="123" dur="1" fill="hold">
                                          <p:stCondLst>
                                            <p:cond delay="0"/>
                                          </p:stCondLst>
                                        </p:cTn>
                                        <p:tgtEl>
                                          <p:spTgt spid="21"/>
                                        </p:tgtEl>
                                        <p:attrNameLst>
                                          <p:attrName>style.visibility</p:attrName>
                                        </p:attrNameLst>
                                      </p:cBhvr>
                                      <p:to>
                                        <p:strVal val="visible"/>
                                      </p:to>
                                    </p:set>
                                    <p:animEffect transition="in" filter="barn(inVertical)">
                                      <p:cBhvr>
                                        <p:cTn id="124" dur="500"/>
                                        <p:tgtEl>
                                          <p:spTgt spid="21"/>
                                        </p:tgtEl>
                                      </p:cBhvr>
                                    </p:animEffect>
                                  </p:childTnLst>
                                </p:cTn>
                              </p:par>
                            </p:childTnLst>
                          </p:cTn>
                        </p:par>
                      </p:childTnLst>
                    </p:cTn>
                  </p:par>
                  <p:par>
                    <p:cTn id="125" fill="hold">
                      <p:stCondLst>
                        <p:cond delay="indefinite"/>
                      </p:stCondLst>
                      <p:childTnLst>
                        <p:par>
                          <p:cTn id="126" fill="hold">
                            <p:stCondLst>
                              <p:cond delay="0"/>
                            </p:stCondLst>
                            <p:childTnLst>
                              <p:par>
                                <p:cTn id="127" presetID="16" presetClass="entr" presetSubtype="21" fill="hold" grpId="0" nodeType="clickEffect">
                                  <p:stCondLst>
                                    <p:cond delay="0"/>
                                  </p:stCondLst>
                                  <p:childTnLst>
                                    <p:set>
                                      <p:cBhvr>
                                        <p:cTn id="128" dur="1" fill="hold">
                                          <p:stCondLst>
                                            <p:cond delay="0"/>
                                          </p:stCondLst>
                                        </p:cTn>
                                        <p:tgtEl>
                                          <p:spTgt spid="36"/>
                                        </p:tgtEl>
                                        <p:attrNameLst>
                                          <p:attrName>style.visibility</p:attrName>
                                        </p:attrNameLst>
                                      </p:cBhvr>
                                      <p:to>
                                        <p:strVal val="visible"/>
                                      </p:to>
                                    </p:set>
                                    <p:animEffect transition="in" filter="barn(inVertical)">
                                      <p:cBhvr>
                                        <p:cTn id="129" dur="500"/>
                                        <p:tgtEl>
                                          <p:spTgt spid="36"/>
                                        </p:tgtEl>
                                      </p:cBhvr>
                                    </p:animEffect>
                                  </p:childTnLst>
                                </p:cTn>
                              </p:par>
                            </p:childTnLst>
                          </p:cTn>
                        </p:par>
                      </p:childTnLst>
                    </p:cTn>
                  </p:par>
                  <p:par>
                    <p:cTn id="130" fill="hold">
                      <p:stCondLst>
                        <p:cond delay="indefinite"/>
                      </p:stCondLst>
                      <p:childTnLst>
                        <p:par>
                          <p:cTn id="131" fill="hold">
                            <p:stCondLst>
                              <p:cond delay="0"/>
                            </p:stCondLst>
                            <p:childTnLst>
                              <p:par>
                                <p:cTn id="132" presetID="16" presetClass="entr" presetSubtype="21" fill="hold" grpId="0" nodeType="clickEffect">
                                  <p:stCondLst>
                                    <p:cond delay="0"/>
                                  </p:stCondLst>
                                  <p:childTnLst>
                                    <p:set>
                                      <p:cBhvr>
                                        <p:cTn id="133" dur="1" fill="hold">
                                          <p:stCondLst>
                                            <p:cond delay="0"/>
                                          </p:stCondLst>
                                        </p:cTn>
                                        <p:tgtEl>
                                          <p:spTgt spid="37"/>
                                        </p:tgtEl>
                                        <p:attrNameLst>
                                          <p:attrName>style.visibility</p:attrName>
                                        </p:attrNameLst>
                                      </p:cBhvr>
                                      <p:to>
                                        <p:strVal val="visible"/>
                                      </p:to>
                                    </p:set>
                                    <p:animEffect transition="in" filter="barn(inVertical)">
                                      <p:cBhvr>
                                        <p:cTn id="134" dur="500"/>
                                        <p:tgtEl>
                                          <p:spTgt spid="37"/>
                                        </p:tgtEl>
                                      </p:cBhvr>
                                    </p:animEffect>
                                  </p:childTnLst>
                                </p:cTn>
                              </p:par>
                            </p:childTnLst>
                          </p:cTn>
                        </p:par>
                      </p:childTnLst>
                    </p:cTn>
                  </p:par>
                  <p:par>
                    <p:cTn id="135" fill="hold">
                      <p:stCondLst>
                        <p:cond delay="indefinite"/>
                      </p:stCondLst>
                      <p:childTnLst>
                        <p:par>
                          <p:cTn id="136" fill="hold">
                            <p:stCondLst>
                              <p:cond delay="0"/>
                            </p:stCondLst>
                            <p:childTnLst>
                              <p:par>
                                <p:cTn id="137" presetID="16" presetClass="entr" presetSubtype="21" fill="hold" grpId="0" nodeType="clickEffect">
                                  <p:stCondLst>
                                    <p:cond delay="0"/>
                                  </p:stCondLst>
                                  <p:childTnLst>
                                    <p:set>
                                      <p:cBhvr>
                                        <p:cTn id="138" dur="1" fill="hold">
                                          <p:stCondLst>
                                            <p:cond delay="0"/>
                                          </p:stCondLst>
                                        </p:cTn>
                                        <p:tgtEl>
                                          <p:spTgt spid="38"/>
                                        </p:tgtEl>
                                        <p:attrNameLst>
                                          <p:attrName>style.visibility</p:attrName>
                                        </p:attrNameLst>
                                      </p:cBhvr>
                                      <p:to>
                                        <p:strVal val="visible"/>
                                      </p:to>
                                    </p:set>
                                    <p:animEffect transition="in" filter="barn(inVertical)">
                                      <p:cBhvr>
                                        <p:cTn id="139" dur="500"/>
                                        <p:tgtEl>
                                          <p:spTgt spid="38"/>
                                        </p:tgtEl>
                                      </p:cBhvr>
                                    </p:animEffect>
                                  </p:childTnLst>
                                </p:cTn>
                              </p:par>
                            </p:childTnLst>
                          </p:cTn>
                        </p:par>
                      </p:childTnLst>
                    </p:cTn>
                  </p:par>
                  <p:par>
                    <p:cTn id="140" fill="hold">
                      <p:stCondLst>
                        <p:cond delay="indefinite"/>
                      </p:stCondLst>
                      <p:childTnLst>
                        <p:par>
                          <p:cTn id="141" fill="hold">
                            <p:stCondLst>
                              <p:cond delay="0"/>
                            </p:stCondLst>
                            <p:childTnLst>
                              <p:par>
                                <p:cTn id="142" presetID="16" presetClass="entr" presetSubtype="21" fill="hold" grpId="0" nodeType="clickEffect">
                                  <p:stCondLst>
                                    <p:cond delay="0"/>
                                  </p:stCondLst>
                                  <p:childTnLst>
                                    <p:set>
                                      <p:cBhvr>
                                        <p:cTn id="143" dur="1" fill="hold">
                                          <p:stCondLst>
                                            <p:cond delay="0"/>
                                          </p:stCondLst>
                                        </p:cTn>
                                        <p:tgtEl>
                                          <p:spTgt spid="39"/>
                                        </p:tgtEl>
                                        <p:attrNameLst>
                                          <p:attrName>style.visibility</p:attrName>
                                        </p:attrNameLst>
                                      </p:cBhvr>
                                      <p:to>
                                        <p:strVal val="visible"/>
                                      </p:to>
                                    </p:set>
                                    <p:animEffect transition="in" filter="barn(inVertical)">
                                      <p:cBhvr>
                                        <p:cTn id="144" dur="500"/>
                                        <p:tgtEl>
                                          <p:spTgt spid="39"/>
                                        </p:tgtEl>
                                      </p:cBhvr>
                                    </p:animEffect>
                                  </p:childTnLst>
                                </p:cTn>
                              </p:par>
                            </p:childTnLst>
                          </p:cTn>
                        </p:par>
                      </p:childTnLst>
                    </p:cTn>
                  </p:par>
                  <p:par>
                    <p:cTn id="145" fill="hold">
                      <p:stCondLst>
                        <p:cond delay="indefinite"/>
                      </p:stCondLst>
                      <p:childTnLst>
                        <p:par>
                          <p:cTn id="146" fill="hold">
                            <p:stCondLst>
                              <p:cond delay="0"/>
                            </p:stCondLst>
                            <p:childTnLst>
                              <p:par>
                                <p:cTn id="147" presetID="16" presetClass="entr" presetSubtype="21" fill="hold" grpId="0" nodeType="clickEffect">
                                  <p:stCondLst>
                                    <p:cond delay="0"/>
                                  </p:stCondLst>
                                  <p:childTnLst>
                                    <p:set>
                                      <p:cBhvr>
                                        <p:cTn id="148" dur="1" fill="hold">
                                          <p:stCondLst>
                                            <p:cond delay="0"/>
                                          </p:stCondLst>
                                        </p:cTn>
                                        <p:tgtEl>
                                          <p:spTgt spid="40"/>
                                        </p:tgtEl>
                                        <p:attrNameLst>
                                          <p:attrName>style.visibility</p:attrName>
                                        </p:attrNameLst>
                                      </p:cBhvr>
                                      <p:to>
                                        <p:strVal val="visible"/>
                                      </p:to>
                                    </p:set>
                                    <p:animEffect transition="in" filter="barn(inVertical)">
                                      <p:cBhvr>
                                        <p:cTn id="149" dur="500"/>
                                        <p:tgtEl>
                                          <p:spTgt spid="40"/>
                                        </p:tgtEl>
                                      </p:cBhvr>
                                    </p:animEffect>
                                  </p:childTnLst>
                                </p:cTn>
                              </p:par>
                            </p:childTnLst>
                          </p:cTn>
                        </p:par>
                      </p:childTnLst>
                    </p:cTn>
                  </p:par>
                  <p:par>
                    <p:cTn id="150" fill="hold">
                      <p:stCondLst>
                        <p:cond delay="indefinite"/>
                      </p:stCondLst>
                      <p:childTnLst>
                        <p:par>
                          <p:cTn id="151" fill="hold">
                            <p:stCondLst>
                              <p:cond delay="0"/>
                            </p:stCondLst>
                            <p:childTnLst>
                              <p:par>
                                <p:cTn id="152" presetID="16" presetClass="entr" presetSubtype="21" fill="hold" grpId="0" nodeType="clickEffect">
                                  <p:stCondLst>
                                    <p:cond delay="0"/>
                                  </p:stCondLst>
                                  <p:childTnLst>
                                    <p:set>
                                      <p:cBhvr>
                                        <p:cTn id="153" dur="1" fill="hold">
                                          <p:stCondLst>
                                            <p:cond delay="0"/>
                                          </p:stCondLst>
                                        </p:cTn>
                                        <p:tgtEl>
                                          <p:spTgt spid="41"/>
                                        </p:tgtEl>
                                        <p:attrNameLst>
                                          <p:attrName>style.visibility</p:attrName>
                                        </p:attrNameLst>
                                      </p:cBhvr>
                                      <p:to>
                                        <p:strVal val="visible"/>
                                      </p:to>
                                    </p:set>
                                    <p:animEffect transition="in" filter="barn(inVertical)">
                                      <p:cBhvr>
                                        <p:cTn id="154" dur="500"/>
                                        <p:tgtEl>
                                          <p:spTgt spid="41"/>
                                        </p:tgtEl>
                                      </p:cBhvr>
                                    </p:animEffect>
                                  </p:childTnLst>
                                </p:cTn>
                              </p:par>
                            </p:childTnLst>
                          </p:cTn>
                        </p:par>
                      </p:childTnLst>
                    </p:cTn>
                  </p:par>
                  <p:par>
                    <p:cTn id="155" fill="hold">
                      <p:stCondLst>
                        <p:cond delay="indefinite"/>
                      </p:stCondLst>
                      <p:childTnLst>
                        <p:par>
                          <p:cTn id="156" fill="hold">
                            <p:stCondLst>
                              <p:cond delay="0"/>
                            </p:stCondLst>
                            <p:childTnLst>
                              <p:par>
                                <p:cTn id="157" presetID="10" presetClass="exit" presetSubtype="0" fill="hold" grpId="1" nodeType="clickEffect">
                                  <p:stCondLst>
                                    <p:cond delay="0"/>
                                  </p:stCondLst>
                                  <p:childTnLst>
                                    <p:animEffect transition="out" filter="fade">
                                      <p:cBhvr>
                                        <p:cTn id="158" dur="500"/>
                                        <p:tgtEl>
                                          <p:spTgt spid="21"/>
                                        </p:tgtEl>
                                      </p:cBhvr>
                                    </p:animEffect>
                                    <p:set>
                                      <p:cBhvr>
                                        <p:cTn id="159" dur="1" fill="hold">
                                          <p:stCondLst>
                                            <p:cond delay="499"/>
                                          </p:stCondLst>
                                        </p:cTn>
                                        <p:tgtEl>
                                          <p:spTgt spid="21"/>
                                        </p:tgtEl>
                                        <p:attrNameLst>
                                          <p:attrName>style.visibility</p:attrName>
                                        </p:attrNameLst>
                                      </p:cBhvr>
                                      <p:to>
                                        <p:strVal val="hidden"/>
                                      </p:to>
                                    </p:set>
                                  </p:childTnLst>
                                </p:cTn>
                              </p:par>
                            </p:childTnLst>
                          </p:cTn>
                        </p:par>
                      </p:childTnLst>
                    </p:cTn>
                  </p:par>
                  <p:par>
                    <p:cTn id="160" fill="hold">
                      <p:stCondLst>
                        <p:cond delay="indefinite"/>
                      </p:stCondLst>
                      <p:childTnLst>
                        <p:par>
                          <p:cTn id="161" fill="hold">
                            <p:stCondLst>
                              <p:cond delay="0"/>
                            </p:stCondLst>
                            <p:childTnLst>
                              <p:par>
                                <p:cTn id="162" presetID="16" presetClass="entr" presetSubtype="21" fill="hold" grpId="0" nodeType="clickEffect">
                                  <p:stCondLst>
                                    <p:cond delay="0"/>
                                  </p:stCondLst>
                                  <p:childTnLst>
                                    <p:set>
                                      <p:cBhvr>
                                        <p:cTn id="163" dur="1" fill="hold">
                                          <p:stCondLst>
                                            <p:cond delay="0"/>
                                          </p:stCondLst>
                                        </p:cTn>
                                        <p:tgtEl>
                                          <p:spTgt spid="22"/>
                                        </p:tgtEl>
                                        <p:attrNameLst>
                                          <p:attrName>style.visibility</p:attrName>
                                        </p:attrNameLst>
                                      </p:cBhvr>
                                      <p:to>
                                        <p:strVal val="visible"/>
                                      </p:to>
                                    </p:set>
                                    <p:animEffect transition="in" filter="barn(inVertical)">
                                      <p:cBhvr>
                                        <p:cTn id="164" dur="500"/>
                                        <p:tgtEl>
                                          <p:spTgt spid="22"/>
                                        </p:tgtEl>
                                      </p:cBhvr>
                                    </p:animEffect>
                                  </p:childTnLst>
                                </p:cTn>
                              </p:par>
                            </p:childTnLst>
                          </p:cTn>
                        </p:par>
                      </p:childTnLst>
                    </p:cTn>
                  </p:par>
                  <p:par>
                    <p:cTn id="165" fill="hold">
                      <p:stCondLst>
                        <p:cond delay="indefinite"/>
                      </p:stCondLst>
                      <p:childTnLst>
                        <p:par>
                          <p:cTn id="166" fill="hold">
                            <p:stCondLst>
                              <p:cond delay="0"/>
                            </p:stCondLst>
                            <p:childTnLst>
                              <p:par>
                                <p:cTn id="167" presetID="22" presetClass="entr" presetSubtype="4" fill="hold" grpId="0" nodeType="clickEffect">
                                  <p:stCondLst>
                                    <p:cond delay="0"/>
                                  </p:stCondLst>
                                  <p:childTnLst>
                                    <p:set>
                                      <p:cBhvr>
                                        <p:cTn id="168" dur="1" fill="hold">
                                          <p:stCondLst>
                                            <p:cond delay="0"/>
                                          </p:stCondLst>
                                        </p:cTn>
                                        <p:tgtEl>
                                          <p:spTgt spid="42"/>
                                        </p:tgtEl>
                                        <p:attrNameLst>
                                          <p:attrName>style.visibility</p:attrName>
                                        </p:attrNameLst>
                                      </p:cBhvr>
                                      <p:to>
                                        <p:strVal val="visible"/>
                                      </p:to>
                                    </p:set>
                                    <p:animEffect transition="in" filter="wipe(down)">
                                      <p:cBhvr>
                                        <p:cTn id="169" dur="500"/>
                                        <p:tgtEl>
                                          <p:spTgt spid="42"/>
                                        </p:tgtEl>
                                      </p:cBhvr>
                                    </p:animEffect>
                                  </p:childTnLst>
                                </p:cTn>
                              </p:par>
                            </p:childTnLst>
                          </p:cTn>
                        </p:par>
                      </p:childTnLst>
                    </p:cTn>
                  </p:par>
                  <p:par>
                    <p:cTn id="170" fill="hold">
                      <p:stCondLst>
                        <p:cond delay="indefinite"/>
                      </p:stCondLst>
                      <p:childTnLst>
                        <p:par>
                          <p:cTn id="171" fill="hold">
                            <p:stCondLst>
                              <p:cond delay="0"/>
                            </p:stCondLst>
                            <p:childTnLst>
                              <p:par>
                                <p:cTn id="172" presetID="16" presetClass="entr" presetSubtype="21" fill="hold" grpId="0" nodeType="clickEffect">
                                  <p:stCondLst>
                                    <p:cond delay="0"/>
                                  </p:stCondLst>
                                  <p:childTnLst>
                                    <p:set>
                                      <p:cBhvr>
                                        <p:cTn id="173" dur="1" fill="hold">
                                          <p:stCondLst>
                                            <p:cond delay="0"/>
                                          </p:stCondLst>
                                        </p:cTn>
                                        <p:tgtEl>
                                          <p:spTgt spid="43"/>
                                        </p:tgtEl>
                                        <p:attrNameLst>
                                          <p:attrName>style.visibility</p:attrName>
                                        </p:attrNameLst>
                                      </p:cBhvr>
                                      <p:to>
                                        <p:strVal val="visible"/>
                                      </p:to>
                                    </p:set>
                                    <p:animEffect transition="in" filter="barn(inVertical)">
                                      <p:cBhvr>
                                        <p:cTn id="174" dur="500"/>
                                        <p:tgtEl>
                                          <p:spTgt spid="43"/>
                                        </p:tgtEl>
                                      </p:cBhvr>
                                    </p:animEffect>
                                  </p:childTnLst>
                                </p:cTn>
                              </p:par>
                            </p:childTnLst>
                          </p:cTn>
                        </p:par>
                      </p:childTnLst>
                    </p:cTn>
                  </p:par>
                  <p:par>
                    <p:cTn id="175" fill="hold">
                      <p:stCondLst>
                        <p:cond delay="indefinite"/>
                      </p:stCondLst>
                      <p:childTnLst>
                        <p:par>
                          <p:cTn id="176" fill="hold">
                            <p:stCondLst>
                              <p:cond delay="0"/>
                            </p:stCondLst>
                            <p:childTnLst>
                              <p:par>
                                <p:cTn id="177" presetID="16" presetClass="entr" presetSubtype="21" fill="hold" grpId="0" nodeType="clickEffect">
                                  <p:stCondLst>
                                    <p:cond delay="0"/>
                                  </p:stCondLst>
                                  <p:childTnLst>
                                    <p:set>
                                      <p:cBhvr>
                                        <p:cTn id="178" dur="1" fill="hold">
                                          <p:stCondLst>
                                            <p:cond delay="0"/>
                                          </p:stCondLst>
                                        </p:cTn>
                                        <p:tgtEl>
                                          <p:spTgt spid="44"/>
                                        </p:tgtEl>
                                        <p:attrNameLst>
                                          <p:attrName>style.visibility</p:attrName>
                                        </p:attrNameLst>
                                      </p:cBhvr>
                                      <p:to>
                                        <p:strVal val="visible"/>
                                      </p:to>
                                    </p:set>
                                    <p:animEffect transition="in" filter="barn(inVertical)">
                                      <p:cBhvr>
                                        <p:cTn id="179" dur="500"/>
                                        <p:tgtEl>
                                          <p:spTgt spid="44"/>
                                        </p:tgtEl>
                                      </p:cBhvr>
                                    </p:animEffect>
                                  </p:childTnLst>
                                </p:cTn>
                              </p:par>
                            </p:childTnLst>
                          </p:cTn>
                        </p:par>
                      </p:childTnLst>
                    </p:cTn>
                  </p:par>
                  <p:par>
                    <p:cTn id="180" fill="hold">
                      <p:stCondLst>
                        <p:cond delay="indefinite"/>
                      </p:stCondLst>
                      <p:childTnLst>
                        <p:par>
                          <p:cTn id="181" fill="hold">
                            <p:stCondLst>
                              <p:cond delay="0"/>
                            </p:stCondLst>
                            <p:childTnLst>
                              <p:par>
                                <p:cTn id="182" presetID="16" presetClass="entr" presetSubtype="21" fill="hold" grpId="0" nodeType="clickEffect">
                                  <p:stCondLst>
                                    <p:cond delay="0"/>
                                  </p:stCondLst>
                                  <p:childTnLst>
                                    <p:set>
                                      <p:cBhvr>
                                        <p:cTn id="183" dur="1" fill="hold">
                                          <p:stCondLst>
                                            <p:cond delay="0"/>
                                          </p:stCondLst>
                                        </p:cTn>
                                        <p:tgtEl>
                                          <p:spTgt spid="45"/>
                                        </p:tgtEl>
                                        <p:attrNameLst>
                                          <p:attrName>style.visibility</p:attrName>
                                        </p:attrNameLst>
                                      </p:cBhvr>
                                      <p:to>
                                        <p:strVal val="visible"/>
                                      </p:to>
                                    </p:set>
                                    <p:animEffect transition="in" filter="barn(inVertical)">
                                      <p:cBhvr>
                                        <p:cTn id="184" dur="500"/>
                                        <p:tgtEl>
                                          <p:spTgt spid="45"/>
                                        </p:tgtEl>
                                      </p:cBhvr>
                                    </p:animEffect>
                                  </p:childTnLst>
                                </p:cTn>
                              </p:par>
                            </p:childTnLst>
                          </p:cTn>
                        </p:par>
                      </p:childTnLst>
                    </p:cTn>
                  </p:par>
                  <p:par>
                    <p:cTn id="185" fill="hold">
                      <p:stCondLst>
                        <p:cond delay="indefinite"/>
                      </p:stCondLst>
                      <p:childTnLst>
                        <p:par>
                          <p:cTn id="186" fill="hold">
                            <p:stCondLst>
                              <p:cond delay="0"/>
                            </p:stCondLst>
                            <p:childTnLst>
                              <p:par>
                                <p:cTn id="187" presetID="16" presetClass="entr" presetSubtype="21" fill="hold" grpId="0" nodeType="clickEffect">
                                  <p:stCondLst>
                                    <p:cond delay="0"/>
                                  </p:stCondLst>
                                  <p:childTnLst>
                                    <p:set>
                                      <p:cBhvr>
                                        <p:cTn id="188" dur="1" fill="hold">
                                          <p:stCondLst>
                                            <p:cond delay="0"/>
                                          </p:stCondLst>
                                        </p:cTn>
                                        <p:tgtEl>
                                          <p:spTgt spid="46"/>
                                        </p:tgtEl>
                                        <p:attrNameLst>
                                          <p:attrName>style.visibility</p:attrName>
                                        </p:attrNameLst>
                                      </p:cBhvr>
                                      <p:to>
                                        <p:strVal val="visible"/>
                                      </p:to>
                                    </p:set>
                                    <p:animEffect transition="in" filter="barn(inVertical)">
                                      <p:cBhvr>
                                        <p:cTn id="189" dur="500"/>
                                        <p:tgtEl>
                                          <p:spTgt spid="46"/>
                                        </p:tgtEl>
                                      </p:cBhvr>
                                    </p:animEffect>
                                  </p:childTnLst>
                                </p:cTn>
                              </p:par>
                            </p:childTnLst>
                          </p:cTn>
                        </p:par>
                      </p:childTnLst>
                    </p:cTn>
                  </p:par>
                  <p:par>
                    <p:cTn id="190" fill="hold">
                      <p:stCondLst>
                        <p:cond delay="indefinite"/>
                      </p:stCondLst>
                      <p:childTnLst>
                        <p:par>
                          <p:cTn id="191" fill="hold">
                            <p:stCondLst>
                              <p:cond delay="0"/>
                            </p:stCondLst>
                            <p:childTnLst>
                              <p:par>
                                <p:cTn id="192" presetID="16" presetClass="entr" presetSubtype="21" fill="hold" grpId="0" nodeType="clickEffect">
                                  <p:stCondLst>
                                    <p:cond delay="0"/>
                                  </p:stCondLst>
                                  <p:childTnLst>
                                    <p:set>
                                      <p:cBhvr>
                                        <p:cTn id="193" dur="1" fill="hold">
                                          <p:stCondLst>
                                            <p:cond delay="0"/>
                                          </p:stCondLst>
                                        </p:cTn>
                                        <p:tgtEl>
                                          <p:spTgt spid="47"/>
                                        </p:tgtEl>
                                        <p:attrNameLst>
                                          <p:attrName>style.visibility</p:attrName>
                                        </p:attrNameLst>
                                      </p:cBhvr>
                                      <p:to>
                                        <p:strVal val="visible"/>
                                      </p:to>
                                    </p:set>
                                    <p:animEffect transition="in" filter="barn(inVertical)">
                                      <p:cBhvr>
                                        <p:cTn id="194" dur="500"/>
                                        <p:tgtEl>
                                          <p:spTgt spid="47"/>
                                        </p:tgtEl>
                                      </p:cBhvr>
                                    </p:animEffect>
                                  </p:childTnLst>
                                </p:cTn>
                              </p:par>
                            </p:childTnLst>
                          </p:cTn>
                        </p:par>
                      </p:childTnLst>
                    </p:cTn>
                  </p:par>
                  <p:par>
                    <p:cTn id="195" fill="hold">
                      <p:stCondLst>
                        <p:cond delay="indefinite"/>
                      </p:stCondLst>
                      <p:childTnLst>
                        <p:par>
                          <p:cTn id="196" fill="hold">
                            <p:stCondLst>
                              <p:cond delay="0"/>
                            </p:stCondLst>
                            <p:childTnLst>
                              <p:par>
                                <p:cTn id="197" presetID="16" presetClass="entr" presetSubtype="21" fill="hold" grpId="0" nodeType="clickEffect">
                                  <p:stCondLst>
                                    <p:cond delay="0"/>
                                  </p:stCondLst>
                                  <p:childTnLst>
                                    <p:set>
                                      <p:cBhvr>
                                        <p:cTn id="198" dur="1" fill="hold">
                                          <p:stCondLst>
                                            <p:cond delay="0"/>
                                          </p:stCondLst>
                                        </p:cTn>
                                        <p:tgtEl>
                                          <p:spTgt spid="48"/>
                                        </p:tgtEl>
                                        <p:attrNameLst>
                                          <p:attrName>style.visibility</p:attrName>
                                        </p:attrNameLst>
                                      </p:cBhvr>
                                      <p:to>
                                        <p:strVal val="visible"/>
                                      </p:to>
                                    </p:set>
                                    <p:animEffect transition="in" filter="barn(inVertical)">
                                      <p:cBhvr>
                                        <p:cTn id="199" dur="500"/>
                                        <p:tgtEl>
                                          <p:spTgt spid="48"/>
                                        </p:tgtEl>
                                      </p:cBhvr>
                                    </p:animEffect>
                                  </p:childTnLst>
                                </p:cTn>
                              </p:par>
                            </p:childTnLst>
                          </p:cTn>
                        </p:par>
                      </p:childTnLst>
                    </p:cTn>
                  </p:par>
                  <p:par>
                    <p:cTn id="200" fill="hold">
                      <p:stCondLst>
                        <p:cond delay="indefinite"/>
                      </p:stCondLst>
                      <p:childTnLst>
                        <p:par>
                          <p:cTn id="201" fill="hold">
                            <p:stCondLst>
                              <p:cond delay="0"/>
                            </p:stCondLst>
                            <p:childTnLst>
                              <p:par>
                                <p:cTn id="202" presetID="16" presetClass="entr" presetSubtype="21" fill="hold" grpId="0" nodeType="clickEffect">
                                  <p:stCondLst>
                                    <p:cond delay="0"/>
                                  </p:stCondLst>
                                  <p:childTnLst>
                                    <p:set>
                                      <p:cBhvr>
                                        <p:cTn id="203" dur="1" fill="hold">
                                          <p:stCondLst>
                                            <p:cond delay="0"/>
                                          </p:stCondLst>
                                        </p:cTn>
                                        <p:tgtEl>
                                          <p:spTgt spid="49"/>
                                        </p:tgtEl>
                                        <p:attrNameLst>
                                          <p:attrName>style.visibility</p:attrName>
                                        </p:attrNameLst>
                                      </p:cBhvr>
                                      <p:to>
                                        <p:strVal val="visible"/>
                                      </p:to>
                                    </p:set>
                                    <p:animEffect transition="in" filter="barn(inVertical)">
                                      <p:cBhvr>
                                        <p:cTn id="204" dur="500"/>
                                        <p:tgtEl>
                                          <p:spTgt spid="49"/>
                                        </p:tgtEl>
                                      </p:cBhvr>
                                    </p:animEffect>
                                  </p:childTnLst>
                                </p:cTn>
                              </p:par>
                            </p:childTnLst>
                          </p:cTn>
                        </p:par>
                      </p:childTnLst>
                    </p:cTn>
                  </p:par>
                  <p:par>
                    <p:cTn id="205" fill="hold">
                      <p:stCondLst>
                        <p:cond delay="indefinite"/>
                      </p:stCondLst>
                      <p:childTnLst>
                        <p:par>
                          <p:cTn id="206" fill="hold">
                            <p:stCondLst>
                              <p:cond delay="0"/>
                            </p:stCondLst>
                            <p:childTnLst>
                              <p:par>
                                <p:cTn id="207" presetID="16" presetClass="entr" presetSubtype="21" fill="hold" grpId="0" nodeType="clickEffect">
                                  <p:stCondLst>
                                    <p:cond delay="0"/>
                                  </p:stCondLst>
                                  <p:childTnLst>
                                    <p:set>
                                      <p:cBhvr>
                                        <p:cTn id="208" dur="1" fill="hold">
                                          <p:stCondLst>
                                            <p:cond delay="0"/>
                                          </p:stCondLst>
                                        </p:cTn>
                                        <p:tgtEl>
                                          <p:spTgt spid="50"/>
                                        </p:tgtEl>
                                        <p:attrNameLst>
                                          <p:attrName>style.visibility</p:attrName>
                                        </p:attrNameLst>
                                      </p:cBhvr>
                                      <p:to>
                                        <p:strVal val="visible"/>
                                      </p:to>
                                    </p:set>
                                    <p:animEffect transition="in" filter="barn(inVertical)">
                                      <p:cBhvr>
                                        <p:cTn id="209" dur="500"/>
                                        <p:tgtEl>
                                          <p:spTgt spid="50"/>
                                        </p:tgtEl>
                                      </p:cBhvr>
                                    </p:animEffect>
                                  </p:childTnLst>
                                </p:cTn>
                              </p:par>
                            </p:childTnLst>
                          </p:cTn>
                        </p:par>
                      </p:childTnLst>
                    </p:cTn>
                  </p:par>
                  <p:par>
                    <p:cTn id="210" fill="hold">
                      <p:stCondLst>
                        <p:cond delay="indefinite"/>
                      </p:stCondLst>
                      <p:childTnLst>
                        <p:par>
                          <p:cTn id="211" fill="hold">
                            <p:stCondLst>
                              <p:cond delay="0"/>
                            </p:stCondLst>
                            <p:childTnLst>
                              <p:par>
                                <p:cTn id="212" presetID="16" presetClass="entr" presetSubtype="21" fill="hold" grpId="0" nodeType="clickEffect">
                                  <p:stCondLst>
                                    <p:cond delay="0"/>
                                  </p:stCondLst>
                                  <p:childTnLst>
                                    <p:set>
                                      <p:cBhvr>
                                        <p:cTn id="213" dur="1" fill="hold">
                                          <p:stCondLst>
                                            <p:cond delay="0"/>
                                          </p:stCondLst>
                                        </p:cTn>
                                        <p:tgtEl>
                                          <p:spTgt spid="51"/>
                                        </p:tgtEl>
                                        <p:attrNameLst>
                                          <p:attrName>style.visibility</p:attrName>
                                        </p:attrNameLst>
                                      </p:cBhvr>
                                      <p:to>
                                        <p:strVal val="visible"/>
                                      </p:to>
                                    </p:set>
                                    <p:animEffect transition="in" filter="barn(inVertical)">
                                      <p:cBhvr>
                                        <p:cTn id="214" dur="500"/>
                                        <p:tgtEl>
                                          <p:spTgt spid="51"/>
                                        </p:tgtEl>
                                      </p:cBhvr>
                                    </p:animEffect>
                                  </p:childTnLst>
                                </p:cTn>
                              </p:par>
                            </p:childTnLst>
                          </p:cTn>
                        </p:par>
                      </p:childTnLst>
                    </p:cTn>
                  </p:par>
                  <p:par>
                    <p:cTn id="215" fill="hold">
                      <p:stCondLst>
                        <p:cond delay="indefinite"/>
                      </p:stCondLst>
                      <p:childTnLst>
                        <p:par>
                          <p:cTn id="216" fill="hold">
                            <p:stCondLst>
                              <p:cond delay="0"/>
                            </p:stCondLst>
                            <p:childTnLst>
                              <p:par>
                                <p:cTn id="217" presetID="10" presetClass="exit" presetSubtype="0" fill="hold" grpId="1" nodeType="clickEffect">
                                  <p:stCondLst>
                                    <p:cond delay="0"/>
                                  </p:stCondLst>
                                  <p:childTnLst>
                                    <p:animEffect transition="out" filter="fade">
                                      <p:cBhvr>
                                        <p:cTn id="218" dur="500"/>
                                        <p:tgtEl>
                                          <p:spTgt spid="22"/>
                                        </p:tgtEl>
                                      </p:cBhvr>
                                    </p:animEffect>
                                    <p:set>
                                      <p:cBhvr>
                                        <p:cTn id="219" dur="1" fill="hold">
                                          <p:stCondLst>
                                            <p:cond delay="499"/>
                                          </p:stCondLst>
                                        </p:cTn>
                                        <p:tgtEl>
                                          <p:spTgt spid="22"/>
                                        </p:tgtEl>
                                        <p:attrNameLst>
                                          <p:attrName>style.visibility</p:attrName>
                                        </p:attrNameLst>
                                      </p:cBhvr>
                                      <p:to>
                                        <p:strVal val="hidden"/>
                                      </p:to>
                                    </p:set>
                                  </p:childTnLst>
                                </p:cTn>
                              </p:par>
                              <p:par>
                                <p:cTn id="220" presetID="10" presetClass="exit" presetSubtype="0" fill="hold" grpId="1" nodeType="withEffect">
                                  <p:stCondLst>
                                    <p:cond delay="0"/>
                                  </p:stCondLst>
                                  <p:childTnLst>
                                    <p:animEffect transition="out" filter="fade">
                                      <p:cBhvr>
                                        <p:cTn id="221" dur="500"/>
                                        <p:tgtEl>
                                          <p:spTgt spid="42"/>
                                        </p:tgtEl>
                                      </p:cBhvr>
                                    </p:animEffect>
                                    <p:set>
                                      <p:cBhvr>
                                        <p:cTn id="222" dur="1" fill="hold">
                                          <p:stCondLst>
                                            <p:cond delay="499"/>
                                          </p:stCondLst>
                                        </p:cTn>
                                        <p:tgtEl>
                                          <p:spTgt spid="42"/>
                                        </p:tgtEl>
                                        <p:attrNameLst>
                                          <p:attrName>style.visibility</p:attrName>
                                        </p:attrNameLst>
                                      </p:cBhvr>
                                      <p:to>
                                        <p:strVal val="hidden"/>
                                      </p:to>
                                    </p:set>
                                  </p:childTnLst>
                                </p:cTn>
                              </p:par>
                            </p:childTnLst>
                          </p:cTn>
                        </p:par>
                      </p:childTnLst>
                    </p:cTn>
                  </p:par>
                  <p:par>
                    <p:cTn id="223" fill="hold">
                      <p:stCondLst>
                        <p:cond delay="indefinite"/>
                      </p:stCondLst>
                      <p:childTnLst>
                        <p:par>
                          <p:cTn id="224" fill="hold">
                            <p:stCondLst>
                              <p:cond delay="0"/>
                            </p:stCondLst>
                            <p:childTnLst>
                              <p:par>
                                <p:cTn id="225" presetID="31" presetClass="entr" presetSubtype="0" fill="hold" grpId="0" nodeType="clickEffect">
                                  <p:stCondLst>
                                    <p:cond delay="0"/>
                                  </p:stCondLst>
                                  <p:childTnLst>
                                    <p:set>
                                      <p:cBhvr>
                                        <p:cTn id="226" dur="1" fill="hold">
                                          <p:stCondLst>
                                            <p:cond delay="0"/>
                                          </p:stCondLst>
                                        </p:cTn>
                                        <p:tgtEl>
                                          <p:spTgt spid="52"/>
                                        </p:tgtEl>
                                        <p:attrNameLst>
                                          <p:attrName>style.visibility</p:attrName>
                                        </p:attrNameLst>
                                      </p:cBhvr>
                                      <p:to>
                                        <p:strVal val="visible"/>
                                      </p:to>
                                    </p:set>
                                    <p:anim calcmode="lin" valueType="num">
                                      <p:cBhvr>
                                        <p:cTn id="227" dur="1000" fill="hold"/>
                                        <p:tgtEl>
                                          <p:spTgt spid="52"/>
                                        </p:tgtEl>
                                        <p:attrNameLst>
                                          <p:attrName>ppt_w</p:attrName>
                                        </p:attrNameLst>
                                      </p:cBhvr>
                                      <p:tavLst>
                                        <p:tav tm="0">
                                          <p:val>
                                            <p:fltVal val="0"/>
                                          </p:val>
                                        </p:tav>
                                        <p:tav tm="100000">
                                          <p:val>
                                            <p:strVal val="#ppt_w"/>
                                          </p:val>
                                        </p:tav>
                                      </p:tavLst>
                                    </p:anim>
                                    <p:anim calcmode="lin" valueType="num">
                                      <p:cBhvr>
                                        <p:cTn id="228" dur="1000" fill="hold"/>
                                        <p:tgtEl>
                                          <p:spTgt spid="52"/>
                                        </p:tgtEl>
                                        <p:attrNameLst>
                                          <p:attrName>ppt_h</p:attrName>
                                        </p:attrNameLst>
                                      </p:cBhvr>
                                      <p:tavLst>
                                        <p:tav tm="0">
                                          <p:val>
                                            <p:fltVal val="0"/>
                                          </p:val>
                                        </p:tav>
                                        <p:tav tm="100000">
                                          <p:val>
                                            <p:strVal val="#ppt_h"/>
                                          </p:val>
                                        </p:tav>
                                      </p:tavLst>
                                    </p:anim>
                                    <p:anim calcmode="lin" valueType="num">
                                      <p:cBhvr>
                                        <p:cTn id="229" dur="1000" fill="hold"/>
                                        <p:tgtEl>
                                          <p:spTgt spid="52"/>
                                        </p:tgtEl>
                                        <p:attrNameLst>
                                          <p:attrName>style.rotation</p:attrName>
                                        </p:attrNameLst>
                                      </p:cBhvr>
                                      <p:tavLst>
                                        <p:tav tm="0">
                                          <p:val>
                                            <p:fltVal val="90"/>
                                          </p:val>
                                        </p:tav>
                                        <p:tav tm="100000">
                                          <p:val>
                                            <p:fltVal val="0"/>
                                          </p:val>
                                        </p:tav>
                                      </p:tavLst>
                                    </p:anim>
                                    <p:animEffect transition="in" filter="fade">
                                      <p:cBhvr>
                                        <p:cTn id="230" dur="1000"/>
                                        <p:tgtEl>
                                          <p:spTgt spid="52"/>
                                        </p:tgtEl>
                                      </p:cBhvr>
                                    </p:animEffect>
                                  </p:childTnLst>
                                </p:cTn>
                              </p:par>
                            </p:childTnLst>
                          </p:cTn>
                        </p:par>
                      </p:childTnLst>
                    </p:cTn>
                  </p:par>
                  <p:par>
                    <p:cTn id="231" fill="hold">
                      <p:stCondLst>
                        <p:cond delay="indefinite"/>
                      </p:stCondLst>
                      <p:childTnLst>
                        <p:par>
                          <p:cTn id="232" fill="hold">
                            <p:stCondLst>
                              <p:cond delay="0"/>
                            </p:stCondLst>
                            <p:childTnLst>
                              <p:par>
                                <p:cTn id="233" presetID="31" presetClass="entr" presetSubtype="0" fill="hold" grpId="0" nodeType="clickEffect">
                                  <p:stCondLst>
                                    <p:cond delay="0"/>
                                  </p:stCondLst>
                                  <p:childTnLst>
                                    <p:set>
                                      <p:cBhvr>
                                        <p:cTn id="234" dur="1" fill="hold">
                                          <p:stCondLst>
                                            <p:cond delay="0"/>
                                          </p:stCondLst>
                                        </p:cTn>
                                        <p:tgtEl>
                                          <p:spTgt spid="53"/>
                                        </p:tgtEl>
                                        <p:attrNameLst>
                                          <p:attrName>style.visibility</p:attrName>
                                        </p:attrNameLst>
                                      </p:cBhvr>
                                      <p:to>
                                        <p:strVal val="visible"/>
                                      </p:to>
                                    </p:set>
                                    <p:anim calcmode="lin" valueType="num">
                                      <p:cBhvr>
                                        <p:cTn id="235" dur="1000" fill="hold"/>
                                        <p:tgtEl>
                                          <p:spTgt spid="53"/>
                                        </p:tgtEl>
                                        <p:attrNameLst>
                                          <p:attrName>ppt_w</p:attrName>
                                        </p:attrNameLst>
                                      </p:cBhvr>
                                      <p:tavLst>
                                        <p:tav tm="0">
                                          <p:val>
                                            <p:fltVal val="0"/>
                                          </p:val>
                                        </p:tav>
                                        <p:tav tm="100000">
                                          <p:val>
                                            <p:strVal val="#ppt_w"/>
                                          </p:val>
                                        </p:tav>
                                      </p:tavLst>
                                    </p:anim>
                                    <p:anim calcmode="lin" valueType="num">
                                      <p:cBhvr>
                                        <p:cTn id="236" dur="1000" fill="hold"/>
                                        <p:tgtEl>
                                          <p:spTgt spid="53"/>
                                        </p:tgtEl>
                                        <p:attrNameLst>
                                          <p:attrName>ppt_h</p:attrName>
                                        </p:attrNameLst>
                                      </p:cBhvr>
                                      <p:tavLst>
                                        <p:tav tm="0">
                                          <p:val>
                                            <p:fltVal val="0"/>
                                          </p:val>
                                        </p:tav>
                                        <p:tav tm="100000">
                                          <p:val>
                                            <p:strVal val="#ppt_h"/>
                                          </p:val>
                                        </p:tav>
                                      </p:tavLst>
                                    </p:anim>
                                    <p:anim calcmode="lin" valueType="num">
                                      <p:cBhvr>
                                        <p:cTn id="237" dur="1000" fill="hold"/>
                                        <p:tgtEl>
                                          <p:spTgt spid="53"/>
                                        </p:tgtEl>
                                        <p:attrNameLst>
                                          <p:attrName>style.rotation</p:attrName>
                                        </p:attrNameLst>
                                      </p:cBhvr>
                                      <p:tavLst>
                                        <p:tav tm="0">
                                          <p:val>
                                            <p:fltVal val="90"/>
                                          </p:val>
                                        </p:tav>
                                        <p:tav tm="100000">
                                          <p:val>
                                            <p:fltVal val="0"/>
                                          </p:val>
                                        </p:tav>
                                      </p:tavLst>
                                    </p:anim>
                                    <p:animEffect transition="in" filter="fade">
                                      <p:cBhvr>
                                        <p:cTn id="238" dur="10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5" grpId="1"/>
      <p:bldP spid="17" grpId="0"/>
      <p:bldP spid="17" grpId="1"/>
      <p:bldP spid="21" grpId="0"/>
      <p:bldP spid="21" grpId="1"/>
      <p:bldP spid="22" grpId="0"/>
      <p:bldP spid="22" grpId="1"/>
      <p:bldP spid="23" grpId="0"/>
      <p:bldP spid="24" grpId="0" animBg="1"/>
      <p:bldP spid="24" grpId="1" animBg="1"/>
      <p:bldP spid="25" grpId="0" animBg="1"/>
      <p:bldP spid="26" grpId="0"/>
      <p:bldP spid="27" grpId="0"/>
      <p:bldP spid="28" grpId="0" animBg="1"/>
      <p:bldP spid="29" grpId="0" animBg="1"/>
      <p:bldP spid="30" grpId="0" animBg="1"/>
      <p:bldP spid="30" grpId="1" animBg="1"/>
      <p:bldP spid="31" grpId="0" animBg="1"/>
      <p:bldP spid="31" grpId="1" animBg="1"/>
      <p:bldP spid="32" grpId="0"/>
      <p:bldP spid="33" grpId="0" animBg="1"/>
      <p:bldP spid="34" grpId="0" animBg="1"/>
      <p:bldP spid="34" grpId="1" animBg="1"/>
      <p:bldP spid="35" grpId="0" animBg="1"/>
      <p:bldP spid="35" grpId="1" animBg="1"/>
      <p:bldP spid="36" grpId="0"/>
      <p:bldP spid="37" grpId="0" animBg="1"/>
      <p:bldP spid="38" grpId="0" animBg="1"/>
      <p:bldP spid="39" grpId="0"/>
      <p:bldP spid="40" grpId="0" animBg="1"/>
      <p:bldP spid="41" grpId="0" animBg="1"/>
      <p:bldP spid="42" grpId="0" animBg="1"/>
      <p:bldP spid="42" grpId="1" animBg="1"/>
      <p:bldP spid="43" grpId="0"/>
      <p:bldP spid="44" grpId="0"/>
      <p:bldP spid="45" grpId="0"/>
      <p:bldP spid="46" grpId="0"/>
      <p:bldP spid="47" grpId="0"/>
      <p:bldP spid="48" grpId="0"/>
      <p:bldP spid="49" grpId="0"/>
      <p:bldP spid="50" grpId="0"/>
      <p:bldP spid="51" grpId="0"/>
      <p:bldP spid="52" grpId="0" animBg="1"/>
      <p:bldP spid="5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BRAIN </a:t>
            </a:r>
            <a:r>
              <a:rPr lang="en-US" b="1" dirty="0" smtClean="0"/>
              <a:t>BREAK</a:t>
            </a:r>
            <a:endParaRPr lang="en-US" b="1" dirty="0"/>
          </a:p>
        </p:txBody>
      </p:sp>
      <p:pic>
        <p:nvPicPr>
          <p:cNvPr id="3" name="Picture 2" descr="http://www.leeabbamonte.com/wp-content/uploads/2007/12/cellphone.bmp"/>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594600" y="1868012"/>
            <a:ext cx="4492625" cy="4842352"/>
          </a:xfrm>
          <a:prstGeom prst="rect">
            <a:avLst/>
          </a:prstGeom>
          <a:noFill/>
          <a:extLst>
            <a:ext uri="{909E8E84-426E-40DD-AFC4-6F175D3DCCD1}">
              <a14:hiddenFill xmlns:a14="http://schemas.microsoft.com/office/drawing/2010/main" xmlns="">
                <a:solidFill>
                  <a:srgbClr val="FFFFFF"/>
                </a:solidFill>
              </a14:hiddenFill>
            </a:ext>
          </a:extLst>
        </p:spPr>
      </p:pic>
      <p:pic>
        <p:nvPicPr>
          <p:cNvPr id="4098" name="Picture 2" descr="http://interestingengineering.com/wp-content/uploads/2014/02/1024px-Gray728.svg_.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15899" y="1690688"/>
            <a:ext cx="6883401" cy="491383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5556901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TotalTime>
  <Words>505</Words>
  <Application>Microsoft Office PowerPoint</Application>
  <PresentationFormat>Custom</PresentationFormat>
  <Paragraphs>103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ANNOUNCEMENTS -Pick up your assigned calculator -Take out your HW to be stamped </vt:lpstr>
      <vt:lpstr>Cross Sections Review</vt:lpstr>
      <vt:lpstr>Inverse Variation Review</vt:lpstr>
      <vt:lpstr>HOMEWORK QUESTIONS?</vt:lpstr>
      <vt:lpstr>#5 Partitioning Directed Line Segments</vt:lpstr>
      <vt:lpstr>What is a directed line segment? </vt:lpstr>
      <vt:lpstr>How to find the Coordinates of a Point in a Directed Line Segment</vt:lpstr>
      <vt:lpstr>Example 1: Finding the Coordinates of a Point in a Directed Line Segment Find the point Q along the directed line segment from point R(–3, 3) to point S(6, –3) that divides the  segment into the ratio 2 to 1.</vt:lpstr>
      <vt:lpstr>BRAIN BREAK</vt:lpstr>
      <vt:lpstr>Example 2: Find the coordinates of the point P that lies along the directed segment from A(1, 1) to B(7, 3) and partitions the segment  in the ratio of 1 to 4.</vt:lpstr>
      <vt:lpstr>Practice Problem: Find the point Q along the directed line segment from point R(–2, 4) to point S(18, –6) that divides the segment in the ratio 3 to 7.</vt:lpstr>
      <vt:lpstr>Midpoint Review</vt:lpstr>
      <vt:lpstr>BRAIN BREAK</vt:lpstr>
      <vt:lpstr>Practice! – HW Packet pg. 4</vt:lpstr>
      <vt:lpstr>Homework</vt:lpstr>
      <vt:lpstr>Exit Ticket</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ANNOUNCEMENTS -Pick up your assigned calculator -Take out your HW to be stamped (pages 2 &amp; 3)</dc:title>
  <dc:creator>Fran</dc:creator>
  <cp:lastModifiedBy>francinec.santos</cp:lastModifiedBy>
  <cp:revision>19</cp:revision>
  <dcterms:created xsi:type="dcterms:W3CDTF">2014-12-05T02:45:26Z</dcterms:created>
  <dcterms:modified xsi:type="dcterms:W3CDTF">2015-05-11T18:40:36Z</dcterms:modified>
</cp:coreProperties>
</file>