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3" r:id="rId3"/>
    <p:sldId id="258" r:id="rId4"/>
    <p:sldId id="260" r:id="rId5"/>
    <p:sldId id="261" r:id="rId6"/>
    <p:sldId id="262" r:id="rId7"/>
    <p:sldId id="284" r:id="rId8"/>
    <p:sldId id="263" r:id="rId9"/>
    <p:sldId id="264" r:id="rId10"/>
    <p:sldId id="265" r:id="rId11"/>
    <p:sldId id="266" r:id="rId12"/>
    <p:sldId id="267" r:id="rId13"/>
    <p:sldId id="285" r:id="rId14"/>
    <p:sldId id="270" r:id="rId15"/>
    <p:sldId id="269" r:id="rId16"/>
    <p:sldId id="282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94F6-99FB-4651-AA87-90F4A5C83E7E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6FF2-23B3-4C2B-B9A4-E298E55E0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9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94F6-99FB-4651-AA87-90F4A5C83E7E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6FF2-23B3-4C2B-B9A4-E298E55E0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12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94F6-99FB-4651-AA87-90F4A5C83E7E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6FF2-23B3-4C2B-B9A4-E298E55E0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94F6-99FB-4651-AA87-90F4A5C83E7E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6FF2-23B3-4C2B-B9A4-E298E55E0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94F6-99FB-4651-AA87-90F4A5C83E7E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6FF2-23B3-4C2B-B9A4-E298E55E0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6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94F6-99FB-4651-AA87-90F4A5C83E7E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6FF2-23B3-4C2B-B9A4-E298E55E0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5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94F6-99FB-4651-AA87-90F4A5C83E7E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6FF2-23B3-4C2B-B9A4-E298E55E0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6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94F6-99FB-4651-AA87-90F4A5C83E7E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6FF2-23B3-4C2B-B9A4-E298E55E0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1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94F6-99FB-4651-AA87-90F4A5C83E7E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6FF2-23B3-4C2B-B9A4-E298E55E0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94F6-99FB-4651-AA87-90F4A5C83E7E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6FF2-23B3-4C2B-B9A4-E298E55E0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9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94F6-99FB-4651-AA87-90F4A5C83E7E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6FF2-23B3-4C2B-B9A4-E298E55E0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4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494F6-99FB-4651-AA87-90F4A5C83E7E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B6FF2-23B3-4C2B-B9A4-E298E55E0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ukY6pQk3d2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LX1XPCQodk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4.gif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gif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kY6pQk3d2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1143" y="8561"/>
            <a:ext cx="3410857" cy="2302839"/>
          </a:xfrm>
        </p:spPr>
        <p:txBody>
          <a:bodyPr>
            <a:noAutofit/>
          </a:bodyPr>
          <a:lstStyle/>
          <a:p>
            <a:r>
              <a:rPr lang="en-US" sz="3000" b="1" u="sng" dirty="0" smtClean="0">
                <a:solidFill>
                  <a:srgbClr val="0070C0"/>
                </a:solidFill>
              </a:rPr>
              <a:t>ANNOUNCEMENTS</a:t>
            </a:r>
            <a:r>
              <a:rPr lang="en-US" sz="3000" dirty="0" smtClean="0">
                <a:solidFill>
                  <a:srgbClr val="0070C0"/>
                </a:solidFill>
              </a:rPr>
              <a:t/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-Pick up your assigned calculator</a:t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-Take </a:t>
            </a:r>
            <a:r>
              <a:rPr lang="en-US" sz="3000" dirty="0" smtClean="0">
                <a:solidFill>
                  <a:srgbClr val="0070C0"/>
                </a:solidFill>
              </a:rPr>
              <a:t>your HW Packet </a:t>
            </a:r>
            <a:r>
              <a:rPr lang="en-US" sz="3000" dirty="0" smtClean="0">
                <a:solidFill>
                  <a:srgbClr val="0070C0"/>
                </a:solidFill>
              </a:rPr>
              <a:t>out to stamp.</a:t>
            </a:r>
            <a:endParaRPr lang="en-US" sz="3000" b="1" i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1" y="8561"/>
            <a:ext cx="5667375" cy="827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WARM 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0" y="734042"/>
                <a:ext cx="8665029" cy="5885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600" dirty="0" smtClean="0">
                    <a:solidFill>
                      <a:srgbClr val="FF0000"/>
                    </a:solidFill>
                  </a:rPr>
                  <a:t>Solve for 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smtClean="0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a:rPr lang="en-US" sz="3600" i="0">
                            <a:solidFill>
                              <a:srgbClr val="FF0000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FF0000"/>
                            </a:solidFill>
                          </a:rPr>
                          <m:t>a</m:t>
                        </m:r>
                        <m:r>
                          <a:rPr lang="en-US" sz="3600" i="0">
                            <a:solidFill>
                              <a:srgbClr val="FF0000"/>
                            </a:solidFill>
                          </a:rPr>
                          <m:t>+1</m:t>
                        </m:r>
                      </m:den>
                    </m:f>
                    <m:r>
                      <a:rPr lang="en-US" sz="3600" i="0">
                        <a:solidFill>
                          <a:srgbClr val="FF0000"/>
                        </a:solidFill>
                      </a:rPr>
                      <m:t>+</m:t>
                    </m:r>
                    <m:f>
                      <m:fPr>
                        <m:ctrlPr>
                          <a:rPr lang="en-US" sz="3600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a:rPr lang="en-US" sz="3600" i="0">
                            <a:solidFill>
                              <a:srgbClr val="FF0000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FF0000"/>
                            </a:solidFill>
                          </a:rPr>
                          <m:t>a</m:t>
                        </m:r>
                        <m:r>
                          <a:rPr lang="en-US" sz="3600" i="0">
                            <a:solidFill>
                              <a:srgbClr val="FF0000"/>
                            </a:solidFill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a:rPr lang="en-US" sz="3600" i="0">
                            <a:solidFill>
                              <a:srgbClr val="FF0000"/>
                            </a:solidFill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3600">
                                <a:solidFill>
                                  <a:srgbClr val="FF0000"/>
                                </a:solidFill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FF0000"/>
                                </a:solidFill>
                              </a:rPr>
                              <m:t>a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FF0000"/>
                                </a:solidFill>
                              </a:rPr>
                              <m:t>2</m:t>
                            </m:r>
                          </m:sup>
                        </m:sSup>
                        <m:r>
                          <a:rPr lang="en-US" sz="3600" i="0">
                            <a:solidFill>
                              <a:srgbClr val="FF0000"/>
                            </a:solidFill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(#4 from HW)</a:t>
                </a:r>
                <a:endParaRPr lang="en-US" sz="3600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3600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3600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3600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3600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3600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3600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3600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3600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600" dirty="0" smtClean="0">
                    <a:solidFill>
                      <a:srgbClr val="FF0000"/>
                    </a:solidFill>
                  </a:rPr>
                  <a:t>Update 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your 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TOC.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34042"/>
                <a:ext cx="8665029" cy="5885265"/>
              </a:xfrm>
              <a:prstGeom prst="rect">
                <a:avLst/>
              </a:prstGeom>
              <a:blipFill rotWithShape="0">
                <a:blip r:embed="rId2"/>
                <a:stretch>
                  <a:fillRect l="-2182" b="-3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5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So who won America’s Cup last year?</a:t>
            </a:r>
            <a:br>
              <a:rPr lang="en-US" b="1" dirty="0" smtClean="0"/>
            </a:br>
            <a:r>
              <a:rPr lang="en-US" sz="2800" b="1" dirty="0" smtClean="0"/>
              <a:t>(36:50)</a:t>
            </a:r>
            <a:endParaRPr lang="en-US" sz="2800" b="1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/>
          <a:srcRect l="37869" t="42170" r="2944" b="6938"/>
          <a:stretch/>
        </p:blipFill>
        <p:spPr>
          <a:xfrm>
            <a:off x="2968284" y="1690688"/>
            <a:ext cx="6457070" cy="41640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7324" y="1137138"/>
            <a:ext cx="520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hlinkClick r:id="rId4"/>
              </a:rPr>
              <a:t>https://www.youtube.com/watch?v=JLX1XPCQodk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238892" cy="169068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Solving Radical Equations is just like finding the wind speed for the sailboats! There you solved for speed “s” and here you’ll want to solve for the variable still.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1681162"/>
            <a:ext cx="6049108" cy="1132375"/>
          </a:xfrm>
        </p:spPr>
        <p:txBody>
          <a:bodyPr>
            <a:noAutofit/>
          </a:bodyPr>
          <a:lstStyle/>
          <a:p>
            <a:r>
              <a:rPr lang="en-US" sz="2900" u="sng" dirty="0" smtClean="0"/>
              <a:t>Principle for Solving Radical Equations</a:t>
            </a:r>
            <a:endParaRPr lang="en-US" sz="2900" u="sn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6019800" cy="1527296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/>
              <a:t>To Solve a Radical Equation Containing One Square Root</a:t>
            </a:r>
            <a:endParaRPr lang="en-US" sz="3600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19092" y="3208459"/>
            <a:ext cx="6019800" cy="885239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600" dirty="0" smtClean="0"/>
              <a:t>Isolate </a:t>
            </a:r>
            <a:r>
              <a:rPr lang="en-US" sz="3600" dirty="0"/>
              <a:t>the radical on one side of the equation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l="31800" t="16203" r="22465" b="73414"/>
          <a:stretch/>
        </p:blipFill>
        <p:spPr>
          <a:xfrm>
            <a:off x="98473" y="2813538"/>
            <a:ext cx="5950635" cy="7596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19092" y="4107764"/>
            <a:ext cx="5972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en-US" sz="3600" dirty="0" smtClean="0"/>
              <a:t>Square both sides of the equation.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9092" y="5198171"/>
            <a:ext cx="5847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US" sz="3600" dirty="0" smtClean="0"/>
              <a:t>Solve for the variable.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219092" y="5734579"/>
            <a:ext cx="581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en-US" sz="3600" dirty="0" smtClean="0"/>
              <a:t>Check the solutions.</a:t>
            </a:r>
          </a:p>
        </p:txBody>
      </p:sp>
    </p:spTree>
    <p:extLst>
      <p:ext uri="{BB962C8B-B14F-4D97-AF65-F5344CB8AC3E}">
        <p14:creationId xmlns:p14="http://schemas.microsoft.com/office/powerpoint/2010/main" val="81741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97067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Example Problems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20809" y="1269207"/>
                <a:ext cx="5157787" cy="823912"/>
              </a:xfrm>
            </p:spPr>
            <p:txBody>
              <a:bodyPr>
                <a:normAutofit/>
              </a:bodyPr>
              <a:lstStyle/>
              <a:p>
                <a:r>
                  <a:rPr lang="en-US" sz="4000" b="0" dirty="0"/>
                  <a:t>1.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</m:oMath>
                </a14:m>
                <a:r>
                  <a:rPr lang="en-US" sz="4000" b="0" dirty="0"/>
                  <a:t> – 5 = 0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0809" y="1269207"/>
                <a:ext cx="5157787" cy="823912"/>
              </a:xfrm>
              <a:blipFill rotWithShape="0">
                <a:blip r:embed="rId2" cstate="print"/>
                <a:stretch>
                  <a:fillRect l="-4137" b="-3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6748975" y="1269207"/>
                <a:ext cx="5183188" cy="823912"/>
              </a:xfrm>
            </p:spPr>
            <p:txBody>
              <a:bodyPr>
                <a:normAutofit/>
              </a:bodyPr>
              <a:lstStyle/>
              <a:p>
                <a:r>
                  <a:rPr lang="en-US" sz="4000" b="0" dirty="0"/>
                  <a:t>2.    10 </a:t>
                </a:r>
                <a:r>
                  <a:rPr lang="en-US" sz="4000" b="0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000" b="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rad>
                  </m:oMath>
                </a14:m>
                <a:endParaRPr lang="en-US" sz="4000" b="0" dirty="0"/>
              </a:p>
            </p:txBody>
          </p:sp>
        </mc:Choice>
        <mc:Fallback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6748975" y="1269207"/>
                <a:ext cx="5183188" cy="823912"/>
              </a:xfrm>
              <a:blipFill rotWithShape="0">
                <a:blip r:embed="rId3"/>
                <a:stretch>
                  <a:fillRect l="-4118" b="-3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022496" y="1816100"/>
                <a:ext cx="4349896" cy="5054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		+5	+5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3600" dirty="0" smtClean="0"/>
              </a:p>
              <a:p>
                <a:r>
                  <a:rPr lang="en-US" sz="3600" dirty="0" smtClean="0"/>
                  <a:t>	      x + 3 = 25</a:t>
                </a:r>
              </a:p>
              <a:p>
                <a:r>
                  <a:rPr lang="en-US" sz="3600" dirty="0"/>
                  <a:t>	 </a:t>
                </a:r>
                <a:r>
                  <a:rPr lang="en-US" sz="3600" dirty="0" smtClean="0"/>
                  <a:t>           -3    -3</a:t>
                </a:r>
              </a:p>
              <a:p>
                <a:r>
                  <a:rPr lang="en-US" sz="3600" dirty="0" smtClean="0"/>
                  <a:t>		    x = 22</a:t>
                </a:r>
              </a:p>
              <a:p>
                <a:r>
                  <a:rPr lang="en-US" sz="2600" dirty="0" smtClean="0">
                    <a:solidFill>
                      <a:srgbClr val="7030A0"/>
                    </a:solidFill>
                  </a:rPr>
                  <a:t>Check: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e>
                          </m:d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−5=0</m:t>
                      </m:r>
                    </m:oMath>
                  </m:oMathPara>
                </a14:m>
                <a:endParaRPr lang="en-US" sz="2600" dirty="0" smtClean="0">
                  <a:solidFill>
                    <a:srgbClr val="7030A0"/>
                  </a:solidFill>
                </a:endParaRPr>
              </a:p>
              <a:p>
                <a:r>
                  <a:rPr lang="en-US" sz="2600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−5=0</m:t>
                    </m:r>
                  </m:oMath>
                </a14:m>
                <a:endParaRPr lang="en-US" sz="2600" b="0" dirty="0" smtClean="0">
                  <a:solidFill>
                    <a:srgbClr val="7030A0"/>
                  </a:solidFill>
                </a:endParaRPr>
              </a:p>
              <a:p>
                <a:r>
                  <a:rPr lang="en-US" sz="2600" dirty="0" smtClean="0">
                    <a:solidFill>
                      <a:srgbClr val="7030A0"/>
                    </a:solidFill>
                  </a:rPr>
                  <a:t>	5 – 5 = 0</a:t>
                </a:r>
              </a:p>
              <a:p>
                <a:r>
                  <a:rPr lang="en-US" sz="2600" dirty="0" smtClean="0">
                    <a:solidFill>
                      <a:srgbClr val="7030A0"/>
                    </a:solidFill>
                  </a:rPr>
                  <a:t>	0 = 0</a:t>
                </a:r>
                <a:endParaRPr lang="en-US" sz="26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496" y="1816100"/>
                <a:ext cx="4349896" cy="5054397"/>
              </a:xfrm>
              <a:prstGeom prst="rect">
                <a:avLst/>
              </a:prstGeom>
              <a:blipFill rotWithShape="0">
                <a:blip r:embed="rId4"/>
                <a:stretch>
                  <a:fillRect l="-2525" t="-1930" b="-2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2997200" y="1517565"/>
            <a:ext cx="444500" cy="7938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38500" y="3187700"/>
            <a:ext cx="355600" cy="81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799702" y="1914482"/>
            <a:ext cx="1645298" cy="409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65117" y="2461655"/>
            <a:ext cx="2385319" cy="478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441700" y="2322447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/>
              <a:t> </a:t>
            </a:r>
            <a:r>
              <a:rPr lang="en-US" dirty="0" smtClean="0"/>
              <a:t>            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603342" y="3131971"/>
            <a:ext cx="1877218" cy="409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23079" y="3648880"/>
            <a:ext cx="1645298" cy="409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66126" y="4224577"/>
            <a:ext cx="1645298" cy="409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65175" y="4712645"/>
            <a:ext cx="3519887" cy="826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95184" y="5538650"/>
            <a:ext cx="1958359" cy="391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95185" y="5965171"/>
            <a:ext cx="1343316" cy="391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322604" y="6450558"/>
            <a:ext cx="1343316" cy="391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531734" y="1374444"/>
            <a:ext cx="3915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(   )</a:t>
            </a:r>
            <a:r>
              <a:rPr lang="en-US" sz="4000" baseline="30000" dirty="0" smtClean="0"/>
              <a:t>3</a:t>
            </a:r>
            <a:r>
              <a:rPr lang="en-US" sz="4000" dirty="0" smtClean="0"/>
              <a:t>	 (	           )</a:t>
            </a:r>
            <a:r>
              <a:rPr lang="en-US" sz="4000" baseline="30000" dirty="0" smtClean="0"/>
              <a:t>3</a:t>
            </a:r>
            <a:endParaRPr lang="en-US" sz="4000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7331472" y="1914482"/>
            <a:ext cx="37919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1000 = 6x – 2</a:t>
            </a:r>
          </a:p>
          <a:p>
            <a:r>
              <a:rPr lang="en-US" sz="3600" dirty="0" smtClean="0"/>
              <a:t>     +2	   +2</a:t>
            </a:r>
          </a:p>
          <a:p>
            <a:r>
              <a:rPr lang="en-US" sz="3600" dirty="0" smtClean="0"/>
              <a:t>1002 = 6x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6	     6</a:t>
            </a:r>
          </a:p>
          <a:p>
            <a:r>
              <a:rPr lang="en-US" sz="3600" dirty="0" smtClean="0"/>
              <a:t>  167 = x</a:t>
            </a:r>
            <a:endParaRPr lang="en-US" sz="3600" dirty="0"/>
          </a:p>
        </p:txBody>
      </p:sp>
      <p:sp>
        <p:nvSpPr>
          <p:cNvPr id="26" name="Rectangle 25"/>
          <p:cNvSpPr/>
          <p:nvPr/>
        </p:nvSpPr>
        <p:spPr>
          <a:xfrm>
            <a:off x="3275000" y="4180762"/>
            <a:ext cx="1205560" cy="497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www.dicts.info/img/ud/c/check_mark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187" y="6384541"/>
            <a:ext cx="366939" cy="3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7347095" y="2052966"/>
            <a:ext cx="2606802" cy="409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9582178" y="2150447"/>
            <a:ext cx="355600" cy="81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531734" y="2556847"/>
            <a:ext cx="2606802" cy="409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375570" y="3095784"/>
            <a:ext cx="1964999" cy="409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7447096" y="3541589"/>
            <a:ext cx="910973" cy="99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8671205" y="3526971"/>
            <a:ext cx="655675" cy="51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762766" y="3255495"/>
            <a:ext cx="355600" cy="81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7096" y="3661895"/>
            <a:ext cx="1964999" cy="409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634569" y="4266608"/>
            <a:ext cx="1964999" cy="409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7223760" y="4678011"/>
                <a:ext cx="3670663" cy="2086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Check:</a:t>
                </a:r>
              </a:p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10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6(167)−2</m:t>
                        </m:r>
                      </m:e>
                    </m:rad>
                  </m:oMath>
                </a14:m>
                <a:endParaRPr lang="en-US" sz="2400" dirty="0" smtClean="0">
                  <a:solidFill>
                    <a:srgbClr val="7030A0"/>
                  </a:solidFill>
                </a:endParaRPr>
              </a:p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10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1002−2</m:t>
                        </m:r>
                      </m:e>
                    </m:rad>
                  </m:oMath>
                </a14:m>
                <a:endParaRPr lang="en-US" sz="2400" dirty="0" smtClean="0">
                  <a:solidFill>
                    <a:srgbClr val="7030A0"/>
                  </a:solidFill>
                </a:endParaRPr>
              </a:p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10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e>
                    </m:rad>
                  </m:oMath>
                </a14:m>
                <a:endParaRPr lang="en-US" sz="2400" dirty="0" smtClean="0">
                  <a:solidFill>
                    <a:srgbClr val="7030A0"/>
                  </a:solidFill>
                </a:endParaRPr>
              </a:p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10 = 10</a:t>
                </a:r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60" y="4678011"/>
                <a:ext cx="3670663" cy="2086533"/>
              </a:xfrm>
              <a:prstGeom prst="rect">
                <a:avLst/>
              </a:prstGeom>
              <a:blipFill rotWithShape="0">
                <a:blip r:embed="rId6"/>
                <a:stretch>
                  <a:fillRect l="-2492" t="-2332" b="-5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7299634" y="4748680"/>
            <a:ext cx="2518000" cy="789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331472" y="5525750"/>
            <a:ext cx="2093194" cy="398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291655" y="5943600"/>
            <a:ext cx="2093194" cy="369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184898" y="6375293"/>
            <a:ext cx="1066414" cy="335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" descr="http://www.dicts.info/img/ud/c/check_mark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02" y="6286940"/>
            <a:ext cx="366939" cy="3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7621557" y="4215396"/>
            <a:ext cx="1391813" cy="497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9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6" grpId="0" animBg="1"/>
      <p:bldP spid="29" grpId="0" animBg="1"/>
      <p:bldP spid="31" grpId="0" animBg="1"/>
      <p:bldP spid="32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BREAK 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Team Practice – Color Match Up</a:t>
            </a:r>
            <a:br>
              <a:rPr lang="en-US" b="1" dirty="0" smtClean="0"/>
            </a:br>
            <a:r>
              <a:rPr lang="en-US" b="1" dirty="0" smtClean="0"/>
              <a:t>#5 </a:t>
            </a:r>
            <a:r>
              <a:rPr lang="en-US" b="1" dirty="0" smtClean="0"/>
              <a:t>in HW Packet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Solve the radical equations on the left and match them to their solutions on the </a:t>
            </a:r>
            <a:r>
              <a:rPr lang="en-US" sz="3600" dirty="0" smtClean="0"/>
              <a:t>right.</a:t>
            </a:r>
          </a:p>
          <a:p>
            <a:r>
              <a:rPr lang="en-US" sz="3600" dirty="0" smtClean="0"/>
              <a:t>When </a:t>
            </a:r>
            <a:r>
              <a:rPr lang="en-US" sz="3600" dirty="0"/>
              <a:t>you find a match, color those boxes in using the same color. </a:t>
            </a:r>
            <a:endParaRPr lang="en-US" sz="3600" dirty="0" smtClean="0"/>
          </a:p>
          <a:p>
            <a:r>
              <a:rPr lang="en-US" sz="3600" dirty="0" smtClean="0"/>
              <a:t>You </a:t>
            </a:r>
            <a:r>
              <a:rPr lang="en-US" sz="3600" dirty="0"/>
              <a:t>should use 10 different colors.</a:t>
            </a:r>
          </a:p>
        </p:txBody>
      </p:sp>
    </p:spTree>
    <p:extLst>
      <p:ext uri="{BB962C8B-B14F-4D97-AF65-F5344CB8AC3E}">
        <p14:creationId xmlns:p14="http://schemas.microsoft.com/office/powerpoint/2010/main" val="32154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7596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Example Problems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759655"/>
            <a:ext cx="12192000" cy="1603716"/>
          </a:xfrm>
        </p:spPr>
        <p:txBody>
          <a:bodyPr>
            <a:noAutofit/>
          </a:bodyPr>
          <a:lstStyle/>
          <a:p>
            <a:r>
              <a:rPr lang="en-US" sz="2800" b="0" dirty="0" smtClean="0"/>
              <a:t>3. </a:t>
            </a:r>
            <a:r>
              <a:rPr lang="en-US" sz="2800" b="0" dirty="0"/>
              <a:t>A ten-foot board leans against an 8-foot wall so that the top end of the board is at the top of the wall. How far must the bottom of the board be from the wall? Let x be the distance from the bottom of the board to the wall. Use the Pythagorean Theorem. 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3" t="31987" r="16434" b="47879"/>
          <a:stretch/>
        </p:blipFill>
        <p:spPr bwMode="auto">
          <a:xfrm>
            <a:off x="8764172" y="2029263"/>
            <a:ext cx="3427828" cy="21875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9935977" y="1907177"/>
            <a:ext cx="17422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296195" y="1476103"/>
            <a:ext cx="8059193" cy="87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2241452"/>
            <a:ext cx="1397726" cy="43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53143" y="759655"/>
            <a:ext cx="1273629" cy="4494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46915" y="746090"/>
            <a:ext cx="997131" cy="4494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750424" y="1955241"/>
            <a:ext cx="4754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a</a:t>
            </a:r>
            <a:r>
              <a:rPr lang="en-US" sz="3600" baseline="30000" dirty="0" smtClean="0">
                <a:solidFill>
                  <a:srgbClr val="0070C0"/>
                </a:solidFill>
              </a:rPr>
              <a:t>2</a:t>
            </a:r>
            <a:r>
              <a:rPr lang="en-US" sz="3600" dirty="0" smtClean="0">
                <a:solidFill>
                  <a:srgbClr val="0070C0"/>
                </a:solidFill>
              </a:rPr>
              <a:t> + b</a:t>
            </a:r>
            <a:r>
              <a:rPr lang="en-US" sz="3600" baseline="30000" dirty="0" smtClean="0">
                <a:solidFill>
                  <a:srgbClr val="0070C0"/>
                </a:solidFill>
              </a:rPr>
              <a:t>2</a:t>
            </a:r>
            <a:r>
              <a:rPr lang="en-US" sz="3600" dirty="0" smtClean="0">
                <a:solidFill>
                  <a:srgbClr val="0070C0"/>
                </a:solidFill>
              </a:rPr>
              <a:t> = c</a:t>
            </a:r>
            <a:r>
              <a:rPr lang="en-US" sz="3600" baseline="30000" dirty="0" smtClean="0">
                <a:solidFill>
                  <a:srgbClr val="0070C0"/>
                </a:solidFill>
              </a:rPr>
              <a:t>2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x</a:t>
            </a:r>
            <a:r>
              <a:rPr lang="en-US" sz="3600" baseline="30000" dirty="0" smtClean="0">
                <a:solidFill>
                  <a:srgbClr val="C00000"/>
                </a:solidFill>
              </a:rPr>
              <a:t>2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>
                <a:solidFill>
                  <a:srgbClr val="C00000"/>
                </a:solidFill>
              </a:rPr>
              <a:t>+ </a:t>
            </a:r>
            <a:r>
              <a:rPr lang="en-US" sz="3600" dirty="0" smtClean="0">
                <a:solidFill>
                  <a:srgbClr val="C00000"/>
                </a:solidFill>
              </a:rPr>
              <a:t>8</a:t>
            </a:r>
            <a:r>
              <a:rPr lang="en-US" sz="3600" baseline="30000" dirty="0" smtClean="0">
                <a:solidFill>
                  <a:srgbClr val="C00000"/>
                </a:solidFill>
              </a:rPr>
              <a:t>2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>
                <a:solidFill>
                  <a:srgbClr val="C00000"/>
                </a:solidFill>
              </a:rPr>
              <a:t>= </a:t>
            </a:r>
            <a:r>
              <a:rPr lang="en-US" sz="3600" dirty="0" smtClean="0">
                <a:solidFill>
                  <a:srgbClr val="C00000"/>
                </a:solidFill>
              </a:rPr>
              <a:t>10</a:t>
            </a:r>
            <a:r>
              <a:rPr lang="en-US" sz="3600" baseline="30000" dirty="0" smtClean="0">
                <a:solidFill>
                  <a:srgbClr val="C00000"/>
                </a:solidFill>
              </a:rPr>
              <a:t>2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</a:rPr>
              <a:t>x</a:t>
            </a:r>
            <a:r>
              <a:rPr lang="en-US" sz="3600" baseline="30000" dirty="0">
                <a:solidFill>
                  <a:srgbClr val="C00000"/>
                </a:solidFill>
              </a:rPr>
              <a:t>2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+ 64 = 100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       -64     -64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       x</a:t>
            </a:r>
            <a:r>
              <a:rPr lang="en-US" sz="3600" baseline="30000" dirty="0" smtClean="0">
                <a:solidFill>
                  <a:srgbClr val="C00000"/>
                </a:solidFill>
              </a:rPr>
              <a:t>2</a:t>
            </a:r>
            <a:r>
              <a:rPr lang="en-US" sz="3600" dirty="0" smtClean="0">
                <a:solidFill>
                  <a:srgbClr val="C00000"/>
                </a:solidFill>
              </a:rPr>
              <a:t> =  36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          x = 6 ft</a:t>
            </a:r>
            <a:r>
              <a:rPr lang="en-US" sz="3600" dirty="0">
                <a:solidFill>
                  <a:srgbClr val="C00000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Check:</a:t>
            </a:r>
            <a:endParaRPr lang="en-US" sz="1600" dirty="0" smtClean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(6)</a:t>
            </a:r>
            <a:r>
              <a:rPr lang="en-US" sz="2400" baseline="30000" dirty="0" smtClean="0">
                <a:solidFill>
                  <a:srgbClr val="00B050"/>
                </a:solidFill>
              </a:rPr>
              <a:t>2</a:t>
            </a:r>
            <a:r>
              <a:rPr lang="en-US" sz="2400" dirty="0" smtClean="0">
                <a:solidFill>
                  <a:srgbClr val="00B050"/>
                </a:solidFill>
              </a:rPr>
              <a:t> + 8</a:t>
            </a:r>
            <a:r>
              <a:rPr lang="en-US" sz="2400" baseline="30000" dirty="0" smtClean="0">
                <a:solidFill>
                  <a:srgbClr val="00B050"/>
                </a:solidFill>
              </a:rPr>
              <a:t>2</a:t>
            </a:r>
            <a:r>
              <a:rPr lang="en-US" sz="2400" dirty="0" smtClean="0">
                <a:solidFill>
                  <a:srgbClr val="00B050"/>
                </a:solidFill>
              </a:rPr>
              <a:t> = 10</a:t>
            </a:r>
            <a:r>
              <a:rPr lang="en-US" sz="2400" baseline="30000" dirty="0" smtClean="0">
                <a:solidFill>
                  <a:srgbClr val="00B050"/>
                </a:solidFill>
              </a:rPr>
              <a:t>2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36 + 64 = 100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100 = 100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579223" y="3123026"/>
            <a:ext cx="627017" cy="10701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426824" y="4193177"/>
                <a:ext cx="596536" cy="62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824" y="4193177"/>
                <a:ext cx="596536" cy="62158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4303351" y="4193177"/>
                <a:ext cx="596536" cy="62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351" y="4193177"/>
                <a:ext cx="596536" cy="6215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3892731" y="4814757"/>
            <a:ext cx="1463040" cy="4234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 descr="http://www.dicts.info/img/ud/c/check_mark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20" y="6386933"/>
            <a:ext cx="183470" cy="31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946400" y="1955241"/>
            <a:ext cx="2300515" cy="5847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946399" y="2609108"/>
            <a:ext cx="2300515" cy="427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946399" y="3163197"/>
            <a:ext cx="2400302" cy="375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132320" y="3721100"/>
            <a:ext cx="2400302" cy="439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345178" y="4276353"/>
            <a:ext cx="2400302" cy="375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823383" y="4847313"/>
            <a:ext cx="1766026" cy="375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750423" y="5356206"/>
            <a:ext cx="1869077" cy="701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813197" y="6079409"/>
            <a:ext cx="1766026" cy="375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289957" y="6428145"/>
            <a:ext cx="1766026" cy="375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7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3" grpId="0"/>
      <p:bldP spid="24" grpId="0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#5 Radical Equations (all 10) – whatever you did not finish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205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049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</a:rPr>
              <a:t>Exit Ticket</a:t>
            </a:r>
            <a:endParaRPr lang="en-US" sz="5400" b="1" dirty="0">
              <a:solidFill>
                <a:srgbClr val="006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900" y="1104900"/>
                <a:ext cx="11976100" cy="5072063"/>
              </a:xfrm>
            </p:spPr>
            <p:txBody>
              <a:bodyPr>
                <a:noAutofit/>
              </a:bodyPr>
              <a:lstStyle/>
              <a:p>
                <a:pPr marL="742950" indent="-742950">
                  <a:buFont typeface="+mj-lt"/>
                  <a:buAutoNum type="arabicPeriod"/>
                </a:pPr>
                <a:r>
                  <a:rPr lang="en-US" sz="3600" dirty="0" smtClean="0">
                    <a:solidFill>
                      <a:srgbClr val="006600"/>
                    </a:solidFill>
                  </a:rPr>
                  <a:t>Simplify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86</m:t>
                        </m:r>
                      </m:e>
                    </m:rad>
                  </m:oMath>
                </a14:m>
                <a:endParaRPr lang="en-US" sz="3600" dirty="0" smtClean="0">
                  <a:solidFill>
                    <a:srgbClr val="006600"/>
                  </a:solidFill>
                </a:endParaRPr>
              </a:p>
              <a:p>
                <a:pPr marL="742950" indent="-742950">
                  <a:buFont typeface="+mj-lt"/>
                  <a:buAutoNum type="arabicPeriod"/>
                </a:pPr>
                <a:endParaRPr lang="en-US" sz="3600" dirty="0" smtClean="0">
                  <a:solidFill>
                    <a:srgbClr val="006600"/>
                  </a:solidFill>
                </a:endParaRPr>
              </a:p>
              <a:p>
                <a:pPr marL="742950" indent="-742950">
                  <a:buFont typeface="+mj-lt"/>
                  <a:buAutoNum type="arabicPeriod"/>
                </a:pPr>
                <a:endParaRPr lang="en-US" sz="3600" dirty="0">
                  <a:solidFill>
                    <a:srgbClr val="006600"/>
                  </a:solidFill>
                </a:endParaRP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3600" dirty="0" smtClean="0">
                    <a:solidFill>
                      <a:srgbClr val="006600"/>
                    </a:solidFill>
                  </a:rPr>
                  <a:t>Solve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en-US" sz="36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rad>
                    <m:r>
                      <a:rPr lang="en-US" sz="36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36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3600" dirty="0" smtClean="0">
                  <a:solidFill>
                    <a:srgbClr val="006600"/>
                  </a:solidFill>
                </a:endParaRPr>
              </a:p>
              <a:p>
                <a:pPr marL="742950" indent="-742950">
                  <a:buFont typeface="+mj-lt"/>
                  <a:buAutoNum type="arabicPeriod"/>
                </a:pPr>
                <a:endParaRPr lang="en-US" sz="3600" dirty="0" smtClean="0">
                  <a:solidFill>
                    <a:srgbClr val="006600"/>
                  </a:solidFill>
                </a:endParaRPr>
              </a:p>
              <a:p>
                <a:pPr marL="742950" indent="-742950">
                  <a:buFont typeface="+mj-lt"/>
                  <a:buAutoNum type="arabicPeriod"/>
                </a:pPr>
                <a:endParaRPr lang="en-US" sz="36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900" y="1104900"/>
                <a:ext cx="11976100" cy="5072063"/>
              </a:xfrm>
              <a:blipFill rotWithShape="0">
                <a:blip r:embed="rId2" cstate="print"/>
                <a:stretch>
                  <a:fillRect l="-1578" t="-2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85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1"/>
            <a:ext cx="10515600" cy="800100"/>
          </a:xfrm>
        </p:spPr>
        <p:txBody>
          <a:bodyPr/>
          <a:lstStyle/>
          <a:p>
            <a:pPr algn="ctr"/>
            <a:r>
              <a:rPr lang="en-US" b="1" dirty="0" smtClean="0"/>
              <a:t>Homework Questions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796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9296400" cy="2387600"/>
          </a:xfrm>
        </p:spPr>
        <p:txBody>
          <a:bodyPr/>
          <a:lstStyle/>
          <a:p>
            <a:r>
              <a:rPr lang="en-US" dirty="0" smtClean="0"/>
              <a:t>#5 </a:t>
            </a:r>
            <a:r>
              <a:rPr lang="en-US" dirty="0" smtClean="0"/>
              <a:t>Radical Expressions &amp;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4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47045" t="7163" r="31655" b="9760"/>
          <a:stretch/>
        </p:blipFill>
        <p:spPr>
          <a:xfrm>
            <a:off x="4445391" y="0"/>
            <a:ext cx="3151163" cy="69101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86733" y="787792"/>
            <a:ext cx="844061" cy="717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52382" y="1573832"/>
            <a:ext cx="844061" cy="601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94586" y="2218006"/>
            <a:ext cx="844061" cy="635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75828" y="2902635"/>
            <a:ext cx="844061" cy="552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5829" y="3498164"/>
            <a:ext cx="844061" cy="6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5829" y="4215616"/>
            <a:ext cx="844061" cy="567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52383" y="4825217"/>
            <a:ext cx="844061" cy="590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26592" y="5423096"/>
            <a:ext cx="844061" cy="717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21902" y="6140548"/>
            <a:ext cx="844061" cy="717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8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00637" y="174894"/>
                <a:ext cx="5157787" cy="823912"/>
              </a:xfrm>
            </p:spPr>
            <p:txBody>
              <a:bodyPr>
                <a:normAutofit/>
              </a:bodyPr>
              <a:lstStyle/>
              <a:p>
                <a:r>
                  <a:rPr lang="en-US" sz="4400" dirty="0"/>
                  <a:t>Example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18</m:t>
                        </m:r>
                      </m:e>
                    </m:ra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0637" y="174894"/>
                <a:ext cx="5157787" cy="823912"/>
              </a:xfrm>
              <a:blipFill rotWithShape="0">
                <a:blip r:embed="rId2" cstate="print"/>
                <a:stretch>
                  <a:fillRect l="-4846" t="-7407" b="-36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9486" y="0"/>
            <a:ext cx="5752514" cy="731520"/>
          </a:xfrm>
        </p:spPr>
        <p:txBody>
          <a:bodyPr>
            <a:noAutofit/>
          </a:bodyPr>
          <a:lstStyle/>
          <a:p>
            <a:r>
              <a:rPr lang="en-US" sz="3600" u="sng" dirty="0"/>
              <a:t>Steps to Simplifying Radicals</a:t>
            </a:r>
            <a:endParaRPr lang="en-US" sz="3600" dirty="0" smtClean="0"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0162" y="998806"/>
            <a:ext cx="5611837" cy="54160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Factor </a:t>
            </a:r>
            <a:r>
              <a:rPr lang="en-US" sz="3200" dirty="0"/>
              <a:t>the radicand.</a:t>
            </a:r>
            <a:endParaRPr lang="en-US" sz="3200" b="1" u="sng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Make sure one of the factors is a </a:t>
            </a:r>
            <a:r>
              <a:rPr lang="en-US" sz="3200" u="sng" dirty="0"/>
              <a:t>perfect square</a:t>
            </a:r>
            <a:r>
              <a:rPr lang="en-US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Take the square root of the </a:t>
            </a:r>
            <a:r>
              <a:rPr lang="en-US" sz="3200" u="sng" dirty="0"/>
              <a:t>BIGGEST</a:t>
            </a:r>
            <a:r>
              <a:rPr lang="en-US" sz="3200" dirty="0"/>
              <a:t> perfect square factor and pull it outside of the radical.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Simplify what's left in the radicand.</a:t>
            </a:r>
          </a:p>
        </p:txBody>
      </p:sp>
      <p:sp>
        <p:nvSpPr>
          <p:cNvPr id="2" name="Rectangle 1"/>
          <p:cNvSpPr/>
          <p:nvPr/>
        </p:nvSpPr>
        <p:spPr>
          <a:xfrm>
            <a:off x="6580162" y="901700"/>
            <a:ext cx="3948138" cy="546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80162" y="1544906"/>
            <a:ext cx="5383238" cy="956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94461" y="2590408"/>
            <a:ext cx="5383238" cy="1752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24124" y="4414812"/>
            <a:ext cx="5383238" cy="956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00637" y="1333500"/>
                <a:ext cx="5520763" cy="1916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   18	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2▪9</m:t>
                        </m:r>
                      </m:e>
                    </m:rad>
                  </m:oMath>
                </a14:m>
                <a:endParaRPr lang="en-US" sz="2800" dirty="0" smtClean="0">
                  <a:solidFill>
                    <a:srgbClr val="7030A0"/>
                  </a:solidFill>
                </a:endParaRPr>
              </a:p>
              <a:p>
                <a:pPr marL="342900" indent="-342900">
                  <a:buAutoNum type="arabicPlain"/>
                </a:pPr>
                <a:r>
                  <a:rPr lang="en-US" sz="2800" dirty="0" smtClean="0">
                    <a:solidFill>
                      <a:srgbClr val="7030A0"/>
                    </a:solidFill>
                  </a:rPr>
                  <a:t> 18		</a:t>
                </a:r>
              </a:p>
              <a:p>
                <a:pPr marL="342900" indent="-342900">
                  <a:buAutoNum type="arabicPlain"/>
                </a:pPr>
                <a:r>
                  <a:rPr lang="en-US" sz="2800" dirty="0" smtClean="0">
                    <a:solidFill>
                      <a:srgbClr val="7030A0"/>
                    </a:solidFill>
                  </a:rPr>
                  <a:t>  9		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800" dirty="0" smtClean="0">
                  <a:solidFill>
                    <a:srgbClr val="7030A0"/>
                  </a:solidFill>
                </a:endParaRPr>
              </a:p>
              <a:p>
                <a:pPr marL="342900" indent="-342900">
                  <a:buAutoNum type="arabicPlain"/>
                </a:pP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6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37" y="1333500"/>
                <a:ext cx="5520763" cy="1916935"/>
              </a:xfrm>
              <a:prstGeom prst="rect">
                <a:avLst/>
              </a:prstGeom>
              <a:blipFill rotWithShape="0">
                <a:blip r:embed="rId3"/>
                <a:stretch>
                  <a:fillRect l="-2320" t="-955" b="-7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413000" y="2291967"/>
            <a:ext cx="766530" cy="4893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54100" y="2291967"/>
            <a:ext cx="469900" cy="48933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44580" y="1457871"/>
            <a:ext cx="395520" cy="36496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9900" y="1333500"/>
            <a:ext cx="3060700" cy="2133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1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5926"/>
          </a:xfrm>
        </p:spPr>
        <p:txBody>
          <a:bodyPr/>
          <a:lstStyle/>
          <a:p>
            <a:pPr algn="ctr"/>
            <a:r>
              <a:rPr lang="en-US" b="1" dirty="0" smtClean="0"/>
              <a:t>Practice Problems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41010"/>
                <a:ext cx="12192000" cy="108321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1.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</m:rad>
                  </m:oMath>
                </a14:m>
                <a:r>
                  <a:rPr lang="en-US" dirty="0"/>
                  <a:t>		</a:t>
                </a:r>
                <a:r>
                  <a:rPr lang="en-US" dirty="0" smtClean="0"/>
                  <a:t>2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108</m:t>
                        </m:r>
                      </m:e>
                    </m:rad>
                  </m:oMath>
                </a14:m>
                <a:r>
                  <a:rPr lang="en-US" dirty="0"/>
                  <a:t>		</a:t>
                </a:r>
                <a:r>
                  <a:rPr lang="en-US" dirty="0" smtClean="0"/>
                  <a:t>3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27</m:t>
                        </m:r>
                      </m:e>
                    </m:rad>
                  </m:oMath>
                </a14:m>
                <a:r>
                  <a:rPr lang="en-US" dirty="0"/>
                  <a:t>		</a:t>
                </a:r>
                <a:r>
                  <a:rPr lang="en-US" dirty="0" smtClean="0"/>
                  <a:t>4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72</m:t>
                        </m:r>
                      </m:e>
                    </m:rad>
                  </m:oMath>
                </a14:m>
                <a:r>
                  <a:rPr lang="en-US" dirty="0"/>
                  <a:t>		</a:t>
                </a:r>
                <a:r>
                  <a:rPr lang="en-US" dirty="0" smtClean="0"/>
                  <a:t>5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96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41010"/>
                <a:ext cx="12192000" cy="1083211"/>
              </a:xfrm>
              <a:blipFill rotWithShape="0">
                <a:blip r:embed="rId2" cstate="print"/>
                <a:stretch>
                  <a:fillRect l="-1000" t="-6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78923" y="1750649"/>
                <a:ext cx="11713335" cy="4728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			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23" y="1750649"/>
                <a:ext cx="11713335" cy="4728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54001" y="1582614"/>
            <a:ext cx="838200" cy="766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25801" y="1582614"/>
            <a:ext cx="838200" cy="766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16490" y="1547835"/>
            <a:ext cx="838200" cy="766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35274" y="1603715"/>
            <a:ext cx="838200" cy="766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254058" y="1556236"/>
            <a:ext cx="838200" cy="766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1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BREAK 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18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3957" t="11567" r="1826" b="4617"/>
          <a:stretch/>
        </p:blipFill>
        <p:spPr>
          <a:xfrm>
            <a:off x="1026941" y="0"/>
            <a:ext cx="1027869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66290" y="0"/>
            <a:ext cx="677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www.youtube.com/watch?v=ukY6pQk3d2k</a:t>
            </a:r>
            <a:r>
              <a:rPr lang="en-US" dirty="0"/>
              <a:t> </a:t>
            </a:r>
            <a:r>
              <a:rPr lang="en-US" dirty="0" smtClean="0"/>
              <a:t>   Until 1:45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1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814" t="6199" r="1482" b="15431"/>
          <a:stretch/>
        </p:blipFill>
        <p:spPr>
          <a:xfrm>
            <a:off x="0" y="0"/>
            <a:ext cx="5725551" cy="3516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25551" y="0"/>
                <a:ext cx="6466449" cy="3451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Beaufort Wind Scale was devised to measure wind speed. The Beaufort number, </a:t>
                </a:r>
                <a:r>
                  <a:rPr lang="en-US" sz="2400" i="1" dirty="0"/>
                  <a:t>B</a:t>
                </a:r>
                <a:r>
                  <a:rPr lang="en-US" sz="2400" dirty="0"/>
                  <a:t>, which range from 0-12, can be modeled by 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i="1" dirty="0" smtClean="0"/>
                  <a:t>B </a:t>
                </a:r>
                <a:r>
                  <a:rPr lang="en-US" sz="2400" dirty="0"/>
                  <a:t>= 1.69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+4.45</m:t>
                        </m:r>
                      </m:e>
                    </m:rad>
                  </m:oMath>
                </a14:m>
                <a:r>
                  <a:rPr lang="en-US" sz="2400" dirty="0"/>
                  <a:t> – 3.49 where </a:t>
                </a:r>
                <a:r>
                  <a:rPr lang="en-US" sz="2400" i="1" dirty="0"/>
                  <a:t>s</a:t>
                </a:r>
                <a:r>
                  <a:rPr lang="en-US" sz="2400" dirty="0"/>
                  <a:t> is the speed (in miles per hour) of the wind.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If </a:t>
                </a:r>
                <a:r>
                  <a:rPr lang="en-US" sz="2400" dirty="0"/>
                  <a:t>the sailors have the best and safest wing when the Beaufort number is 6, how fast is the wind moving</a:t>
                </a:r>
                <a:r>
                  <a:rPr lang="en-US" sz="2400" dirty="0" smtClean="0"/>
                  <a:t>?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551" y="0"/>
                <a:ext cx="6466449" cy="345177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414" t="-1413" r="-566" b="-3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867400" y="3451779"/>
                <a:ext cx="5461000" cy="3153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6 = 1.69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+4.45</m:t>
                        </m:r>
                      </m:e>
                    </m:rad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−3.49</m:t>
                    </m:r>
                  </m:oMath>
                </a14:m>
                <a:endParaRPr lang="en-US" sz="2400" dirty="0" smtClean="0">
                  <a:solidFill>
                    <a:srgbClr val="7030A0"/>
                  </a:solidFill>
                </a:endParaRPr>
              </a:p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+3.49		  +3.49</a:t>
                </a:r>
              </a:p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9.49 = 1.69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+4.45</m:t>
                        </m:r>
                      </m:e>
                    </m:rad>
                  </m:oMath>
                </a14:m>
                <a:endParaRPr lang="en-US" sz="2400" dirty="0" smtClean="0">
                  <a:solidFill>
                    <a:srgbClr val="7030A0"/>
                  </a:solidFill>
                </a:endParaRPr>
              </a:p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1.69	1.69</a:t>
                </a:r>
              </a:p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5.62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+4.45</m:t>
                        </m:r>
                      </m:e>
                    </m:rad>
                  </m:oMath>
                </a14:m>
                <a:endParaRPr lang="en-US" sz="2400" dirty="0" smtClean="0">
                  <a:solidFill>
                    <a:srgbClr val="7030A0"/>
                  </a:solidFill>
                </a:endParaRPr>
              </a:p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31.58 = s + 4.45</a:t>
                </a:r>
              </a:p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  -4.45	  -4.45</a:t>
                </a:r>
              </a:p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27.13 mph = s</a:t>
                </a:r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451779"/>
                <a:ext cx="5461000" cy="3153364"/>
              </a:xfrm>
              <a:prstGeom prst="rect">
                <a:avLst/>
              </a:prstGeom>
              <a:blipFill rotWithShape="0">
                <a:blip r:embed="rId4"/>
                <a:stretch>
                  <a:fillRect l="-1788" t="-386" b="-3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388100" y="5028461"/>
            <a:ext cx="261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2	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                 2</a:t>
            </a:r>
            <a:endParaRPr lang="en-US" sz="1400" dirty="0">
              <a:solidFill>
                <a:srgbClr val="7030A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8026400" y="3516334"/>
            <a:ext cx="1155700" cy="70006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6807200" y="4625022"/>
            <a:ext cx="1797050" cy="1115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943600" y="4636172"/>
            <a:ext cx="55880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63275" y="4371437"/>
            <a:ext cx="502725" cy="55616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114637" y="5512788"/>
            <a:ext cx="848263" cy="58805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943600" y="6100843"/>
            <a:ext cx="1752600" cy="5043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31799" y="3866367"/>
                <a:ext cx="4285175" cy="2424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Check:</a:t>
                </a:r>
              </a:p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6 = 1.69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(27.13)+4.45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−3.49</m:t>
                    </m:r>
                  </m:oMath>
                </a14:m>
                <a:endParaRPr lang="en-US" sz="2400" dirty="0" smtClean="0">
                  <a:solidFill>
                    <a:srgbClr val="00B050"/>
                  </a:solidFill>
                </a:endParaRPr>
              </a:p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6 = 1.69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31.58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−3.49</m:t>
                    </m:r>
                  </m:oMath>
                </a14:m>
                <a:endParaRPr lang="en-US" sz="2400" dirty="0" smtClean="0">
                  <a:solidFill>
                    <a:srgbClr val="00B050"/>
                  </a:solidFill>
                </a:endParaRPr>
              </a:p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6 = 1.69(5.62) – 3.49</a:t>
                </a:r>
              </a:p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6 = 9.5 – 3.49</a:t>
                </a:r>
              </a:p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6 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Calibri Light" panose="020F0302020204030204" pitchFamily="34" charset="0"/>
                  </a:rPr>
                  <a:t>≈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 6.01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9" y="3866367"/>
                <a:ext cx="4285175" cy="2424766"/>
              </a:xfrm>
              <a:prstGeom prst="rect">
                <a:avLst/>
              </a:prstGeom>
              <a:blipFill rotWithShape="0">
                <a:blip r:embed="rId5"/>
                <a:stretch>
                  <a:fillRect l="-2276" t="-2010" b="-4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4" descr="http://www.dicts.info/img/ud/c/check_mark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87" y="5806815"/>
            <a:ext cx="366939" cy="3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905500" y="3451779"/>
            <a:ext cx="3429000" cy="3291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69899" y="3830876"/>
            <a:ext cx="4285175" cy="2533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5867400" y="1524000"/>
            <a:ext cx="30913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8674100" y="2641600"/>
            <a:ext cx="330200" cy="393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6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392</Words>
  <Application>Microsoft Office PowerPoint</Application>
  <PresentationFormat>Widescreen</PresentationFormat>
  <Paragraphs>107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ANNOUNCEMENTS -Pick up your assigned calculator -Take your HW Packet out to stamp.</vt:lpstr>
      <vt:lpstr>Homework Questions</vt:lpstr>
      <vt:lpstr>#5 Radical Expressions &amp; Equations</vt:lpstr>
      <vt:lpstr>PowerPoint Presentation</vt:lpstr>
      <vt:lpstr>PowerPoint Presentation</vt:lpstr>
      <vt:lpstr>Practice Problems</vt:lpstr>
      <vt:lpstr>BRAIN BREAK </vt:lpstr>
      <vt:lpstr>PowerPoint Presentation</vt:lpstr>
      <vt:lpstr>PowerPoint Presentation</vt:lpstr>
      <vt:lpstr>So who won America’s Cup last year? (36:50)</vt:lpstr>
      <vt:lpstr>Solving Radical Equations is just like finding the wind speed for the sailboats! There you solved for speed “s” and here you’ll want to solve for the variable still.</vt:lpstr>
      <vt:lpstr>Example Problems</vt:lpstr>
      <vt:lpstr>BRAIN BREAK </vt:lpstr>
      <vt:lpstr>Team Practice – Color Match Up #5 in HW Packet</vt:lpstr>
      <vt:lpstr>Example Problems</vt:lpstr>
      <vt:lpstr>Homework</vt:lpstr>
      <vt:lpstr>Exit Ticket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 -Pick up your assigned calculator -</dc:title>
  <dc:creator>Fran</dc:creator>
  <cp:lastModifiedBy>Fran</cp:lastModifiedBy>
  <cp:revision>78</cp:revision>
  <dcterms:created xsi:type="dcterms:W3CDTF">2014-09-14T19:26:47Z</dcterms:created>
  <dcterms:modified xsi:type="dcterms:W3CDTF">2015-02-22T20:52:23Z</dcterms:modified>
</cp:coreProperties>
</file>