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7" r:id="rId3"/>
    <p:sldId id="268" r:id="rId4"/>
    <p:sldId id="286" r:id="rId5"/>
    <p:sldId id="264" r:id="rId6"/>
    <p:sldId id="258" r:id="rId7"/>
    <p:sldId id="266" r:id="rId8"/>
    <p:sldId id="277" r:id="rId9"/>
    <p:sldId id="278" r:id="rId10"/>
    <p:sldId id="279" r:id="rId11"/>
    <p:sldId id="280" r:id="rId12"/>
    <p:sldId id="269" r:id="rId13"/>
    <p:sldId id="270" r:id="rId14"/>
    <p:sldId id="272" r:id="rId15"/>
    <p:sldId id="259" r:id="rId16"/>
    <p:sldId id="271" r:id="rId17"/>
    <p:sldId id="274" r:id="rId18"/>
    <p:sldId id="275" r:id="rId19"/>
    <p:sldId id="281" r:id="rId20"/>
    <p:sldId id="276" r:id="rId21"/>
    <p:sldId id="287" r:id="rId22"/>
    <p:sldId id="282" r:id="rId23"/>
    <p:sldId id="283" r:id="rId24"/>
    <p:sldId id="284" r:id="rId25"/>
    <p:sldId id="285"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66"/>
    <a:srgbClr val="339966"/>
    <a:srgbClr val="F1F1F1"/>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316B2-9D26-407F-9FB8-4C62BCE5B852}" type="datetimeFigureOut">
              <a:rPr lang="en-US" smtClean="0"/>
              <a:pPr/>
              <a:t>5/20/2015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8F67D-4DBD-4C11-82D5-AC54209307BE}" type="slidenum">
              <a:rPr lang="en-US" smtClean="0"/>
              <a:pPr/>
              <a:t>‹#›</a:t>
            </a:fld>
            <a:endParaRPr lang="en-US"/>
          </a:p>
        </p:txBody>
      </p:sp>
    </p:spTree>
    <p:extLst>
      <p:ext uri="{BB962C8B-B14F-4D97-AF65-F5344CB8AC3E}">
        <p14:creationId xmlns:p14="http://schemas.microsoft.com/office/powerpoint/2010/main" xmlns="" val="398421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2756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3803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97350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6458AB-CD77-41BB-AFF0-D079872ED287}"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383834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458AB-CD77-41BB-AFF0-D079872ED287}"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84844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458AB-CD77-41BB-AFF0-D079872ED287}"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3187271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6684" y="1827213"/>
            <a:ext cx="9751483" cy="4114800"/>
          </a:xfrm>
        </p:spPr>
        <p:txBody>
          <a:bodyPr/>
          <a:lstStyle/>
          <a:p>
            <a:endParaRPr lang="en-US"/>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GB"/>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D4DBA568-03AA-B940-9E30-59205F995EAE}" type="slidenum">
              <a:rPr lang="en-GB"/>
              <a:pPr/>
              <a:t>‹#›</a:t>
            </a:fld>
            <a:endParaRPr lang="en-GB"/>
          </a:p>
        </p:txBody>
      </p:sp>
    </p:spTree>
    <p:extLst>
      <p:ext uri="{BB962C8B-B14F-4D97-AF65-F5344CB8AC3E}">
        <p14:creationId xmlns:p14="http://schemas.microsoft.com/office/powerpoint/2010/main" xmlns="" val="40432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458AB-CD77-41BB-AFF0-D079872ED287}"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81895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458AB-CD77-41BB-AFF0-D079872ED287}"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357627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6458AB-CD77-41BB-AFF0-D079872ED287}"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4158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6458AB-CD77-41BB-AFF0-D079872ED287}" type="datetimeFigureOut">
              <a:rPr lang="en-US" smtClean="0"/>
              <a:pPr/>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135364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6458AB-CD77-41BB-AFF0-D079872ED287}" type="datetimeFigureOut">
              <a:rPr lang="en-US" smtClean="0"/>
              <a:pPr/>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196334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458AB-CD77-41BB-AFF0-D079872ED287}" type="datetimeFigureOut">
              <a:rPr lang="en-US" smtClean="0"/>
              <a:pPr/>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81281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458AB-CD77-41BB-AFF0-D079872ED287}"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106912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458AB-CD77-41BB-AFF0-D079872ED287}"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245494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458AB-CD77-41BB-AFF0-D079872ED287}" type="datetimeFigureOut">
              <a:rPr lang="en-US" smtClean="0"/>
              <a:pPr/>
              <a:t>5/20/2015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6EF5D-97A4-4D56-9EAB-20E897F23A5B}" type="slidenum">
              <a:rPr lang="en-US" smtClean="0"/>
              <a:pPr/>
              <a:t>‹#›</a:t>
            </a:fld>
            <a:endParaRPr lang="en-US"/>
          </a:p>
        </p:txBody>
      </p:sp>
    </p:spTree>
    <p:extLst>
      <p:ext uri="{BB962C8B-B14F-4D97-AF65-F5344CB8AC3E}">
        <p14:creationId xmlns:p14="http://schemas.microsoft.com/office/powerpoint/2010/main" xmlns="" val="104536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4992" y="8560"/>
            <a:ext cx="3067008" cy="2493340"/>
          </a:xfrm>
          <a:ln>
            <a:solidFill>
              <a:schemeClr val="accent1"/>
            </a:solidFill>
          </a:ln>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br>
              <a:rPr lang="en-US" sz="3000" dirty="0" smtClean="0">
                <a:solidFill>
                  <a:srgbClr val="0070C0"/>
                </a:solidFill>
              </a:rPr>
            </a:br>
            <a:r>
              <a:rPr lang="en-US" sz="3000" dirty="0" smtClean="0">
                <a:solidFill>
                  <a:srgbClr val="0070C0"/>
                </a:solidFill>
              </a:rPr>
              <a:t>-Take out HW to stamp</a:t>
            </a:r>
            <a:endParaRPr lang="en-US" sz="3000" b="1" i="1" dirty="0">
              <a:solidFill>
                <a:srgbClr val="00B050"/>
              </a:solidFill>
            </a:endParaRPr>
          </a:p>
        </p:txBody>
      </p:sp>
      <p:sp>
        <p:nvSpPr>
          <p:cNvPr id="5" name="Content Placeholder 4"/>
          <p:cNvSpPr>
            <a:spLocks noGrp="1"/>
          </p:cNvSpPr>
          <p:nvPr>
            <p:ph idx="1"/>
          </p:nvPr>
        </p:nvSpPr>
        <p:spPr>
          <a:xfrm>
            <a:off x="0" y="0"/>
            <a:ext cx="9061938" cy="631415"/>
          </a:xfrm>
        </p:spPr>
        <p:txBody>
          <a:bodyPr>
            <a:noAutofit/>
          </a:bodyPr>
          <a:lstStyle/>
          <a:p>
            <a:pPr marL="0" indent="0" algn="ctr">
              <a:buNone/>
            </a:pPr>
            <a:r>
              <a:rPr lang="en-US" sz="4000" b="1" dirty="0" smtClean="0">
                <a:solidFill>
                  <a:srgbClr val="FF0000"/>
                </a:solidFill>
              </a:rPr>
              <a:t>1</a:t>
            </a:r>
            <a:r>
              <a:rPr lang="en-US" sz="4000" b="1" baseline="30000" dirty="0" smtClean="0">
                <a:solidFill>
                  <a:srgbClr val="FF0000"/>
                </a:solidFill>
              </a:rPr>
              <a:t>st</a:t>
            </a:r>
            <a:r>
              <a:rPr lang="en-US" sz="4000" b="1" dirty="0" smtClean="0">
                <a:solidFill>
                  <a:srgbClr val="FF0000"/>
                </a:solidFill>
              </a:rPr>
              <a:t> Period - WARM </a:t>
            </a:r>
            <a:r>
              <a:rPr lang="en-US" sz="4000" b="1" dirty="0" smtClean="0">
                <a:solidFill>
                  <a:srgbClr val="FF0000"/>
                </a:solidFill>
              </a:rPr>
              <a:t>UP – on whiteboard!</a:t>
            </a:r>
            <a:endParaRPr lang="en-US" sz="4000" b="1" dirty="0">
              <a:solidFill>
                <a:srgbClr val="FF0000"/>
              </a:solidFill>
            </a:endParaRPr>
          </a:p>
        </p:txBody>
      </p:sp>
      <p:sp>
        <p:nvSpPr>
          <p:cNvPr id="7" name="TextBox 6"/>
          <p:cNvSpPr txBox="1"/>
          <p:nvPr/>
        </p:nvSpPr>
        <p:spPr>
          <a:xfrm>
            <a:off x="0" y="7340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sp>
        <p:nvSpPr>
          <p:cNvPr id="6" name="TextBox 5"/>
          <p:cNvSpPr txBox="1"/>
          <p:nvPr/>
        </p:nvSpPr>
        <p:spPr>
          <a:xfrm>
            <a:off x="29030" y="671691"/>
            <a:ext cx="12162970" cy="6124754"/>
          </a:xfrm>
          <a:prstGeom prst="rect">
            <a:avLst/>
          </a:prstGeom>
          <a:noFill/>
        </p:spPr>
        <p:txBody>
          <a:bodyPr wrap="square" rtlCol="0">
            <a:spAutoFit/>
          </a:bodyPr>
          <a:lstStyle/>
          <a:p>
            <a:r>
              <a:rPr lang="en-US" sz="2800" dirty="0">
                <a:solidFill>
                  <a:srgbClr val="C00000"/>
                </a:solidFill>
              </a:rPr>
              <a:t>There are </a:t>
            </a:r>
            <a:r>
              <a:rPr lang="en-US" sz="2800" dirty="0" smtClean="0">
                <a:solidFill>
                  <a:srgbClr val="C00000"/>
                </a:solidFill>
              </a:rPr>
              <a:t>10</a:t>
            </a:r>
            <a:r>
              <a:rPr lang="en-US" sz="2800" dirty="0" smtClean="0">
                <a:solidFill>
                  <a:srgbClr val="C00000"/>
                </a:solidFill>
              </a:rPr>
              <a:t> </a:t>
            </a:r>
            <a:r>
              <a:rPr lang="en-US" sz="2800" dirty="0" smtClean="0">
                <a:solidFill>
                  <a:srgbClr val="C00000"/>
                </a:solidFill>
              </a:rPr>
              <a:t>students </a:t>
            </a:r>
            <a:r>
              <a:rPr lang="en-US" sz="2800" dirty="0">
                <a:solidFill>
                  <a:srgbClr val="C00000"/>
                </a:solidFill>
              </a:rPr>
              <a:t>total who are running for office in </a:t>
            </a:r>
            <a:r>
              <a:rPr lang="en-US" sz="2800" dirty="0" smtClean="0">
                <a:solidFill>
                  <a:srgbClr val="C00000"/>
                </a:solidFill>
              </a:rPr>
              <a:t>our</a:t>
            </a:r>
            <a:br>
              <a:rPr lang="en-US" sz="2800" dirty="0" smtClean="0">
                <a:solidFill>
                  <a:srgbClr val="C00000"/>
                </a:solidFill>
              </a:rPr>
            </a:br>
            <a:r>
              <a:rPr lang="en-US" sz="2800" dirty="0" smtClean="0">
                <a:solidFill>
                  <a:srgbClr val="C00000"/>
                </a:solidFill>
              </a:rPr>
              <a:t>class </a:t>
            </a:r>
            <a:r>
              <a:rPr lang="en-US" sz="2800" dirty="0">
                <a:solidFill>
                  <a:srgbClr val="C00000"/>
                </a:solidFill>
              </a:rPr>
              <a:t>elections. </a:t>
            </a:r>
            <a:r>
              <a:rPr lang="en-US" sz="2800" dirty="0" err="1" smtClean="0">
                <a:solidFill>
                  <a:srgbClr val="C00000"/>
                </a:solidFill>
              </a:rPr>
              <a:t>Ty’She</a:t>
            </a:r>
            <a:r>
              <a:rPr lang="en-US" sz="2800" dirty="0" smtClean="0">
                <a:solidFill>
                  <a:srgbClr val="C00000"/>
                </a:solidFill>
              </a:rPr>
              <a:t>, Trevor, </a:t>
            </a:r>
            <a:r>
              <a:rPr lang="en-US" sz="2800" dirty="0" smtClean="0">
                <a:solidFill>
                  <a:srgbClr val="C00000"/>
                </a:solidFill>
              </a:rPr>
              <a:t>&amp; </a:t>
            </a:r>
            <a:r>
              <a:rPr lang="en-US" sz="2800" dirty="0" err="1" smtClean="0">
                <a:solidFill>
                  <a:srgbClr val="C00000"/>
                </a:solidFill>
              </a:rPr>
              <a:t>Trayvon</a:t>
            </a:r>
            <a:r>
              <a:rPr lang="en-US" sz="2800" dirty="0" smtClean="0">
                <a:solidFill>
                  <a:srgbClr val="C00000"/>
                </a:solidFill>
              </a:rPr>
              <a:t> </a:t>
            </a:r>
            <a:r>
              <a:rPr lang="en-US" sz="2800" dirty="0" smtClean="0">
                <a:solidFill>
                  <a:srgbClr val="C00000"/>
                </a:solidFill>
              </a:rPr>
              <a:t>are running for</a:t>
            </a:r>
            <a:br>
              <a:rPr lang="en-US" sz="2800" dirty="0" smtClean="0">
                <a:solidFill>
                  <a:srgbClr val="C00000"/>
                </a:solidFill>
              </a:rPr>
            </a:br>
            <a:r>
              <a:rPr lang="en-US" sz="2800" dirty="0" smtClean="0">
                <a:solidFill>
                  <a:srgbClr val="C00000"/>
                </a:solidFill>
              </a:rPr>
              <a:t>Secretary. </a:t>
            </a:r>
            <a:r>
              <a:rPr lang="en-US" sz="2800" dirty="0" smtClean="0">
                <a:solidFill>
                  <a:srgbClr val="C00000"/>
                </a:solidFill>
              </a:rPr>
              <a:t>Jesse, </a:t>
            </a:r>
            <a:r>
              <a:rPr lang="en-US" sz="2800" dirty="0" err="1" smtClean="0">
                <a:solidFill>
                  <a:srgbClr val="C00000"/>
                </a:solidFill>
              </a:rPr>
              <a:t>Jaylon</a:t>
            </a:r>
            <a:r>
              <a:rPr lang="en-US" sz="2800" dirty="0" smtClean="0">
                <a:solidFill>
                  <a:srgbClr val="C00000"/>
                </a:solidFill>
              </a:rPr>
              <a:t>, Juan, </a:t>
            </a:r>
            <a:r>
              <a:rPr lang="en-US" sz="2800" dirty="0">
                <a:solidFill>
                  <a:srgbClr val="C00000"/>
                </a:solidFill>
              </a:rPr>
              <a:t>&amp; </a:t>
            </a:r>
            <a:r>
              <a:rPr lang="en-US" sz="2800" dirty="0" err="1" smtClean="0">
                <a:solidFill>
                  <a:srgbClr val="C00000"/>
                </a:solidFill>
              </a:rPr>
              <a:t>Jamya</a:t>
            </a:r>
            <a:r>
              <a:rPr lang="en-US" sz="2800" dirty="0" smtClean="0">
                <a:solidFill>
                  <a:srgbClr val="C00000"/>
                </a:solidFill>
              </a:rPr>
              <a:t> </a:t>
            </a:r>
            <a:r>
              <a:rPr lang="en-US" sz="2800" dirty="0">
                <a:solidFill>
                  <a:srgbClr val="C00000"/>
                </a:solidFill>
              </a:rPr>
              <a:t>are running for </a:t>
            </a:r>
            <a:r>
              <a:rPr lang="en-US" sz="2800" dirty="0" smtClean="0">
                <a:solidFill>
                  <a:srgbClr val="C00000"/>
                </a:solidFill>
              </a:rPr>
              <a:t>Treasurer.</a:t>
            </a:r>
            <a:br>
              <a:rPr lang="en-US" sz="2800" dirty="0" smtClean="0">
                <a:solidFill>
                  <a:srgbClr val="C00000"/>
                </a:solidFill>
              </a:rPr>
            </a:br>
            <a:r>
              <a:rPr lang="en-US" sz="2800" dirty="0" err="1" smtClean="0">
                <a:solidFill>
                  <a:srgbClr val="C00000"/>
                </a:solidFill>
              </a:rPr>
              <a:t>Rell</a:t>
            </a:r>
            <a:r>
              <a:rPr lang="en-US" sz="2800" dirty="0" smtClean="0">
                <a:solidFill>
                  <a:srgbClr val="C00000"/>
                </a:solidFill>
              </a:rPr>
              <a:t>, </a:t>
            </a:r>
            <a:r>
              <a:rPr lang="en-US" sz="2800" dirty="0" err="1" smtClean="0">
                <a:solidFill>
                  <a:srgbClr val="C00000"/>
                </a:solidFill>
              </a:rPr>
              <a:t>Bree</a:t>
            </a:r>
            <a:r>
              <a:rPr lang="en-US" sz="2800" dirty="0" smtClean="0">
                <a:solidFill>
                  <a:srgbClr val="C00000"/>
                </a:solidFill>
              </a:rPr>
              <a:t>, </a:t>
            </a:r>
            <a:r>
              <a:rPr lang="en-US" sz="2800" dirty="0" smtClean="0">
                <a:solidFill>
                  <a:srgbClr val="C00000"/>
                </a:solidFill>
              </a:rPr>
              <a:t>&amp; </a:t>
            </a:r>
            <a:r>
              <a:rPr lang="en-US" sz="2800" dirty="0" smtClean="0">
                <a:solidFill>
                  <a:srgbClr val="C00000"/>
                </a:solidFill>
              </a:rPr>
              <a:t>Nigel </a:t>
            </a:r>
            <a:r>
              <a:rPr lang="en-US" sz="2800" dirty="0" smtClean="0">
                <a:solidFill>
                  <a:srgbClr val="C00000"/>
                </a:solidFill>
              </a:rPr>
              <a:t>are </a:t>
            </a:r>
            <a:r>
              <a:rPr lang="en-US" sz="2800" dirty="0">
                <a:solidFill>
                  <a:srgbClr val="C00000"/>
                </a:solidFill>
              </a:rPr>
              <a:t>running for President</a:t>
            </a:r>
            <a:r>
              <a:rPr lang="en-US" sz="2800" dirty="0" smtClean="0">
                <a:solidFill>
                  <a:srgbClr val="C00000"/>
                </a:solidFill>
              </a:rPr>
              <a:t>. </a:t>
            </a:r>
            <a:r>
              <a:rPr lang="en-US" sz="2800" i="1" dirty="0">
                <a:solidFill>
                  <a:srgbClr val="C00000"/>
                </a:solidFill>
              </a:rPr>
              <a:t>Write</a:t>
            </a:r>
            <a:br>
              <a:rPr lang="en-US" sz="2800" i="1" dirty="0">
                <a:solidFill>
                  <a:srgbClr val="C00000"/>
                </a:solidFill>
              </a:rPr>
            </a:br>
            <a:r>
              <a:rPr lang="en-US" sz="2800" i="1" dirty="0">
                <a:solidFill>
                  <a:srgbClr val="C00000"/>
                </a:solidFill>
              </a:rPr>
              <a:t>answers in percent form!</a:t>
            </a:r>
            <a:endParaRPr lang="en-US" sz="2800" dirty="0" smtClean="0">
              <a:solidFill>
                <a:srgbClr val="C00000"/>
              </a:solidFill>
            </a:endParaRPr>
          </a:p>
          <a:p>
            <a:pPr marL="641351" indent="-514350">
              <a:buFont typeface="+mj-lt"/>
              <a:buAutoNum type="arabicPeriod"/>
            </a:pPr>
            <a:r>
              <a:rPr lang="en-US" sz="2800" dirty="0" smtClean="0">
                <a:solidFill>
                  <a:srgbClr val="FF0000"/>
                </a:solidFill>
              </a:rPr>
              <a:t>What </a:t>
            </a:r>
            <a:r>
              <a:rPr lang="en-US" sz="2800" dirty="0">
                <a:solidFill>
                  <a:srgbClr val="FF0000"/>
                </a:solidFill>
              </a:rPr>
              <a:t>is the probability that a girl will be elected Secretary?</a:t>
            </a:r>
          </a:p>
          <a:p>
            <a:pPr marL="641351" indent="-514350">
              <a:buFont typeface="+mj-lt"/>
              <a:buAutoNum type="arabicPeriod"/>
            </a:pPr>
            <a:r>
              <a:rPr lang="en-US" sz="2800" dirty="0">
                <a:solidFill>
                  <a:srgbClr val="FF0000"/>
                </a:solidFill>
              </a:rPr>
              <a:t>What is the probability that </a:t>
            </a:r>
            <a:r>
              <a:rPr lang="en-US" sz="2800" dirty="0" smtClean="0">
                <a:solidFill>
                  <a:srgbClr val="FF0000"/>
                </a:solidFill>
              </a:rPr>
              <a:t>a </a:t>
            </a:r>
            <a:r>
              <a:rPr lang="en-US" sz="2800" dirty="0" smtClean="0">
                <a:solidFill>
                  <a:srgbClr val="FF0000"/>
                </a:solidFill>
              </a:rPr>
              <a:t>boy will </a:t>
            </a:r>
            <a:r>
              <a:rPr lang="en-US" sz="2800" dirty="0" smtClean="0">
                <a:solidFill>
                  <a:srgbClr val="FF0000"/>
                </a:solidFill>
              </a:rPr>
              <a:t>be elected Secretary and </a:t>
            </a:r>
            <a:r>
              <a:rPr lang="en-US" sz="2800" dirty="0" err="1" smtClean="0">
                <a:solidFill>
                  <a:srgbClr val="FF0000"/>
                </a:solidFill>
              </a:rPr>
              <a:t>Rell</a:t>
            </a:r>
            <a:r>
              <a:rPr lang="en-US" sz="2800" dirty="0" smtClean="0">
                <a:solidFill>
                  <a:srgbClr val="FF0000"/>
                </a:solidFill>
              </a:rPr>
              <a:t> will </a:t>
            </a:r>
            <a:r>
              <a:rPr lang="en-US" sz="2800" dirty="0">
                <a:solidFill>
                  <a:srgbClr val="FF0000"/>
                </a:solidFill>
              </a:rPr>
              <a:t>beat out </a:t>
            </a:r>
            <a:r>
              <a:rPr lang="en-US" sz="2800" dirty="0" smtClean="0">
                <a:solidFill>
                  <a:srgbClr val="FF0000"/>
                </a:solidFill>
              </a:rPr>
              <a:t>his opponents </a:t>
            </a:r>
            <a:r>
              <a:rPr lang="en-US" sz="2800" dirty="0">
                <a:solidFill>
                  <a:srgbClr val="FF0000"/>
                </a:solidFill>
              </a:rPr>
              <a:t>for the Treasurer position?</a:t>
            </a:r>
          </a:p>
          <a:p>
            <a:pPr marL="641351" indent="-514350">
              <a:buFont typeface="+mj-lt"/>
              <a:buAutoNum type="arabicPeriod"/>
            </a:pPr>
            <a:r>
              <a:rPr lang="en-US" sz="2800" dirty="0">
                <a:solidFill>
                  <a:srgbClr val="FF0000"/>
                </a:solidFill>
              </a:rPr>
              <a:t>What is the probability that someone with at least 2 vowels in their name will be elected President?</a:t>
            </a:r>
          </a:p>
          <a:p>
            <a:pPr marL="641351" indent="-514350">
              <a:buFont typeface="+mj-lt"/>
              <a:buAutoNum type="arabicPeriod"/>
            </a:pPr>
            <a:r>
              <a:rPr lang="en-US" sz="2800" i="1" dirty="0" smtClean="0">
                <a:solidFill>
                  <a:srgbClr val="FF0000"/>
                </a:solidFill>
              </a:rPr>
              <a:t>Challenge: </a:t>
            </a:r>
            <a:r>
              <a:rPr lang="en-US" sz="2800" dirty="0" smtClean="0">
                <a:solidFill>
                  <a:srgbClr val="FF0000"/>
                </a:solidFill>
              </a:rPr>
              <a:t>What </a:t>
            </a:r>
            <a:r>
              <a:rPr lang="en-US" sz="2800" dirty="0">
                <a:solidFill>
                  <a:srgbClr val="FF0000"/>
                </a:solidFill>
              </a:rPr>
              <a:t>is the probability that </a:t>
            </a:r>
            <a:r>
              <a:rPr lang="en-US" sz="2800" dirty="0" smtClean="0">
                <a:solidFill>
                  <a:srgbClr val="FF0000"/>
                </a:solidFill>
              </a:rPr>
              <a:t>a someone with an “</a:t>
            </a:r>
            <a:r>
              <a:rPr lang="en-US" sz="2800" dirty="0" err="1" smtClean="0">
                <a:solidFill>
                  <a:srgbClr val="FF0000"/>
                </a:solidFill>
              </a:rPr>
              <a:t>i</a:t>
            </a:r>
            <a:r>
              <a:rPr lang="en-US" sz="2800" dirty="0" smtClean="0">
                <a:solidFill>
                  <a:srgbClr val="FF0000"/>
                </a:solidFill>
              </a:rPr>
              <a:t>” in their name or whose name ends in a consonant will be elected for </a:t>
            </a:r>
            <a:r>
              <a:rPr lang="en-US" sz="2800" dirty="0" smtClean="0">
                <a:solidFill>
                  <a:srgbClr val="FF0000"/>
                </a:solidFill>
              </a:rPr>
              <a:t>Treasurer </a:t>
            </a:r>
            <a:r>
              <a:rPr lang="en-US" sz="2800" dirty="0" smtClean="0">
                <a:solidFill>
                  <a:srgbClr val="FF0000"/>
                </a:solidFill>
              </a:rPr>
              <a:t>and two girls will be elected for the other positions?</a:t>
            </a:r>
            <a:endParaRPr lang="en-US" sz="2800" dirty="0">
              <a:solidFill>
                <a:srgbClr val="FF0000"/>
              </a:solidFill>
            </a:endParaRPr>
          </a:p>
          <a:p>
            <a:pPr marL="457200" indent="-457200">
              <a:buFont typeface="Arial" panose="020B0604020202020204" pitchFamily="34" charset="0"/>
              <a:buChar char="•"/>
            </a:pPr>
            <a:r>
              <a:rPr lang="en-US" sz="2800" dirty="0" smtClean="0">
                <a:solidFill>
                  <a:srgbClr val="C00000"/>
                </a:solidFill>
              </a:rPr>
              <a:t>Update your TOC. </a:t>
            </a:r>
            <a:endParaRPr lang="en-US" sz="2800" dirty="0">
              <a:solidFill>
                <a:srgbClr val="C00000"/>
              </a:solidFill>
            </a:endParaRPr>
          </a:p>
        </p:txBody>
      </p:sp>
    </p:spTree>
    <p:extLst>
      <p:ext uri="{BB962C8B-B14F-4D97-AF65-F5344CB8AC3E}">
        <p14:creationId xmlns:p14="http://schemas.microsoft.com/office/powerpoint/2010/main" xmlns="" val="762620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42726" y="0"/>
            <a:ext cx="9751483" cy="1143000"/>
          </a:xfrm>
        </p:spPr>
        <p:txBody>
          <a:bodyPr/>
          <a:lstStyle/>
          <a:p>
            <a:pPr algn="ctr"/>
            <a:r>
              <a:rPr lang="en-NZ" b="1" dirty="0" smtClean="0"/>
              <a:t>Example – </a:t>
            </a:r>
            <a:r>
              <a:rPr lang="en-NZ" b="1" dirty="0"/>
              <a:t>Data Collection</a:t>
            </a:r>
            <a:endParaRPr lang="en-GB" b="1" dirty="0"/>
          </a:p>
        </p:txBody>
      </p:sp>
      <p:graphicFrame>
        <p:nvGraphicFramePr>
          <p:cNvPr id="3265" name="Group 193"/>
          <p:cNvGraphicFramePr>
            <a:graphicFrameLocks noGrp="1"/>
          </p:cNvGraphicFramePr>
          <p:nvPr>
            <p:ph idx="1"/>
            <p:extLst>
              <p:ext uri="{D42A27DB-BD31-4B8C-83A1-F6EECF244321}">
                <p14:modId xmlns:p14="http://schemas.microsoft.com/office/powerpoint/2010/main" xmlns="" val="2463745854"/>
              </p:ext>
            </p:extLst>
          </p:nvPr>
        </p:nvGraphicFramePr>
        <p:xfrm>
          <a:off x="2894014" y="1143000"/>
          <a:ext cx="7313612" cy="4114801"/>
        </p:xfrm>
        <a:graphic>
          <a:graphicData uri="http://schemas.openxmlformats.org/drawingml/2006/table">
            <a:tbl>
              <a:tblPr/>
              <a:tblGrid>
                <a:gridCol w="2346325"/>
                <a:gridCol w="1330325"/>
                <a:gridCol w="1306512"/>
                <a:gridCol w="1300163"/>
                <a:gridCol w="1030287"/>
              </a:tblGrid>
              <a:tr h="739775">
                <a:tc rowSpan="2"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rPr>
                        <a:t>Who in the room has been to Atlanta, GA?</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rPr>
                        <a:t>Who in the room currently owns an iPod?</a:t>
                      </a:r>
                      <a:endParaRPr kumimoji="0" lang="en-US" sz="2000" b="0" i="0" u="none" strike="noStrike" cap="none" normalizeH="0" baseline="0" dirty="0">
                        <a:ln>
                          <a:noFill/>
                        </a:ln>
                        <a:solidFill>
                          <a:schemeClr val="tx1"/>
                        </a:solidFill>
                        <a:effectLst/>
                        <a:latin typeface="Arial" charset="0"/>
                        <a:ea typeface="ＭＳ Ｐゴシック" charset="0"/>
                      </a:endParaRPr>
                    </a:p>
                  </a:txBody>
                  <a:tcPr anchor="ctr" horzOverflow="overflow">
                    <a:lnL cap="flat">
                      <a:noFill/>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ea typeface="Times New Roman" charset="0"/>
                          <a:cs typeface="Arial" charset="0"/>
                        </a:rPr>
                        <a:t>Has an </a:t>
                      </a:r>
                      <a:r>
                        <a:rPr kumimoji="0" lang="en-GB" sz="2400" b="1" i="0" u="none" strike="noStrike" cap="none" normalizeH="0" baseline="0" dirty="0" smtClean="0">
                          <a:ln>
                            <a:noFill/>
                          </a:ln>
                          <a:solidFill>
                            <a:schemeClr val="tx1"/>
                          </a:solidFill>
                          <a:effectLst/>
                          <a:latin typeface="Arial" charset="0"/>
                          <a:ea typeface="Times New Roman" charset="0"/>
                          <a:cs typeface="Arial" charset="0"/>
                        </a:rPr>
                        <a:t>iPod</a:t>
                      </a:r>
                      <a:endParaRPr kumimoji="0" lang="en-GB" sz="2400" b="1" i="0" u="none" strike="noStrike" cap="none" normalizeH="0" baseline="0" dirty="0">
                        <a:ln>
                          <a:noFill/>
                        </a:ln>
                        <a:solidFill>
                          <a:schemeClr val="tx1"/>
                        </a:solidFill>
                        <a:effectLst/>
                        <a:latin typeface="Arial" charset="0"/>
                        <a:ea typeface="Times New Roman" charset="0"/>
                        <a:cs typeface="Arial" charset="0"/>
                      </a:endParaRPr>
                    </a:p>
                  </a:txBody>
                  <a:tcPr anchor="ct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Arial" charset="0"/>
                          <a:ea typeface="Times New Roman" charset="0"/>
                          <a:cs typeface="Arial" charset="0"/>
                        </a:rPr>
                        <a:t>TOTALS</a:t>
                      </a:r>
                    </a:p>
                  </a:txBody>
                  <a:tcPr vert="eaVert"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39775">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Arial" charset="0"/>
                          <a:ea typeface="Times New Roman" charset="0"/>
                          <a:cs typeface="Arial" charset="0"/>
                        </a:rPr>
                        <a:t>Yes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Arial" charset="0"/>
                          <a:ea typeface="Times New Roman" charset="0"/>
                          <a:cs typeface="Arial" charset="0"/>
                        </a:rPr>
                        <a:t>No</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9318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ea typeface="Times New Roman" charset="0"/>
                          <a:cs typeface="Arial" charset="0"/>
                        </a:rPr>
                        <a:t>Has been to </a:t>
                      </a:r>
                      <a:r>
                        <a:rPr kumimoji="0" lang="en-GB" sz="2400" b="1" i="0" u="none" strike="noStrike" cap="none" normalizeH="0" baseline="0" dirty="0" smtClean="0">
                          <a:ln>
                            <a:noFill/>
                          </a:ln>
                          <a:solidFill>
                            <a:schemeClr val="tx1"/>
                          </a:solidFill>
                          <a:effectLst/>
                          <a:latin typeface="Arial" charset="0"/>
                          <a:ea typeface="Times New Roman" charset="0"/>
                          <a:cs typeface="Arial" charset="0"/>
                        </a:rPr>
                        <a:t>Atlanta, GA</a:t>
                      </a:r>
                      <a:endParaRPr kumimoji="0" lang="en-GB" sz="2400" b="1" i="0" u="none" strike="noStrike" cap="none" normalizeH="0" baseline="0" dirty="0">
                        <a:ln>
                          <a:noFill/>
                        </a:ln>
                        <a:solidFill>
                          <a:schemeClr val="tx1"/>
                        </a:solidFill>
                        <a:effectLst/>
                        <a:latin typeface="Arial" charset="0"/>
                        <a:ea typeface="Times New Roman"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Arial" charset="0"/>
                          <a:ea typeface="Times New Roman" charset="0"/>
                          <a:cs typeface="Arial" charset="0"/>
                        </a:rPr>
                        <a:t>Yes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3200" b="0" i="0" u="none" strike="noStrike" cap="none" normalizeH="0" baseline="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3200" b="0" i="0" u="none" strike="noStrike" cap="none" normalizeH="0" baseline="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3200" b="0" i="0" u="none" strike="noStrike" cap="none" normalizeH="0" baseline="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8810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Arial" charset="0"/>
                          <a:ea typeface="Times New Roman" charset="0"/>
                          <a:cs typeface="Arial" charset="0"/>
                        </a:rPr>
                        <a:t>No</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3200" b="0" i="0" u="none" strike="noStrike" cap="none" normalizeH="0" baseline="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3200" b="0" i="0" u="none" strike="noStrike" cap="none" normalizeH="0" baseline="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3200" b="0" i="0" u="none" strike="noStrike" cap="none" normalizeH="0" baseline="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822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Arial" charset="0"/>
                          <a:ea typeface="Times New Roman" charset="0"/>
                          <a:cs typeface="Arial" charset="0"/>
                        </a:rPr>
                        <a:t>TOTALS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3200" b="0" i="0" u="none" strike="noStrike" cap="none" normalizeH="0" baseline="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3200" b="0" i="0" u="none" strike="noStrike" cap="none" normalizeH="0" baseline="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32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567605" y="5521786"/>
            <a:ext cx="11287511" cy="1077218"/>
          </a:xfrm>
          <a:prstGeom prst="rect">
            <a:avLst/>
          </a:prstGeom>
          <a:noFill/>
        </p:spPr>
        <p:txBody>
          <a:bodyPr wrap="square" rtlCol="0">
            <a:spAutoFit/>
          </a:bodyPr>
          <a:lstStyle/>
          <a:p>
            <a:r>
              <a:rPr lang="en-US" sz="3200" dirty="0"/>
              <a:t>What is the Probability of someone in the room not currently owning an </a:t>
            </a:r>
            <a:r>
              <a:rPr lang="en-US" sz="3200" dirty="0" err="1"/>
              <a:t>Ipod</a:t>
            </a:r>
            <a:r>
              <a:rPr lang="en-US" sz="3200" dirty="0"/>
              <a:t>, but who has been to Atlanta, GA?   ___________</a:t>
            </a:r>
          </a:p>
        </p:txBody>
      </p:sp>
    </p:spTree>
    <p:extLst>
      <p:ext uri="{BB962C8B-B14F-4D97-AF65-F5344CB8AC3E}">
        <p14:creationId xmlns:p14="http://schemas.microsoft.com/office/powerpoint/2010/main" xmlns="" val="3355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82"/>
            <a:ext cx="10515600" cy="1014496"/>
          </a:xfrm>
        </p:spPr>
        <p:txBody>
          <a:bodyPr/>
          <a:lstStyle/>
          <a:p>
            <a:pPr algn="ctr"/>
            <a:r>
              <a:rPr lang="en-US" b="1" dirty="0" smtClean="0"/>
              <a:t>Venn Diagrams</a:t>
            </a:r>
            <a:endParaRPr lang="en-US" b="1" dirty="0"/>
          </a:p>
        </p:txBody>
      </p:sp>
      <p:sp>
        <p:nvSpPr>
          <p:cNvPr id="3" name="Content Placeholder 2"/>
          <p:cNvSpPr>
            <a:spLocks noGrp="1"/>
          </p:cNvSpPr>
          <p:nvPr>
            <p:ph idx="1"/>
          </p:nvPr>
        </p:nvSpPr>
        <p:spPr>
          <a:xfrm>
            <a:off x="838200" y="889054"/>
            <a:ext cx="10515600" cy="4797342"/>
          </a:xfrm>
        </p:spPr>
        <p:txBody>
          <a:bodyPr/>
          <a:lstStyle/>
          <a:p>
            <a:r>
              <a:rPr lang="en-US" dirty="0"/>
              <a:t>Venn diagrams were invented by a guy named John Venn (no kidding; that was really his name) as a way of picturing relationships between different groups of things</a:t>
            </a:r>
            <a:r>
              <a:rPr lang="en-US" dirty="0" smtClean="0"/>
              <a:t>.</a:t>
            </a:r>
          </a:p>
          <a:p>
            <a:r>
              <a:rPr lang="en-US" dirty="0" smtClean="0"/>
              <a:t>We can use Venn Diagrams to hold the same information presented in Two-Way Tables.</a:t>
            </a:r>
            <a:endParaRPr lang="en-US" dirty="0"/>
          </a:p>
        </p:txBody>
      </p:sp>
      <p:pic>
        <p:nvPicPr>
          <p:cNvPr id="5" name="Picture 4"/>
          <p:cNvPicPr>
            <a:picLocks noChangeAspect="1"/>
          </p:cNvPicPr>
          <p:nvPr/>
        </p:nvPicPr>
        <p:blipFill>
          <a:blip r:embed="rId2" cstate="print"/>
          <a:stretch>
            <a:fillRect/>
          </a:stretch>
        </p:blipFill>
        <p:spPr>
          <a:xfrm>
            <a:off x="5739592" y="2847588"/>
            <a:ext cx="6238419" cy="4010412"/>
          </a:xfrm>
          <a:prstGeom prst="rect">
            <a:avLst/>
          </a:prstGeom>
        </p:spPr>
      </p:pic>
      <p:pic>
        <p:nvPicPr>
          <p:cNvPr id="2050" name="Picture 2" descr="https://encrypted-tbn3.gstatic.com/images?q=tbn:ANd9GcRseD0uzq470by7lNns029v1i-SRs2FYIA5NkN7hiboAz5yWA0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0452" y="3162271"/>
            <a:ext cx="2724150"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4" cstate="print"/>
          <a:stretch>
            <a:fillRect/>
          </a:stretch>
        </p:blipFill>
        <p:spPr>
          <a:xfrm>
            <a:off x="2938139" y="5065621"/>
            <a:ext cx="2705100" cy="1685925"/>
          </a:xfrm>
          <a:prstGeom prst="rect">
            <a:avLst/>
          </a:prstGeom>
        </p:spPr>
      </p:pic>
    </p:spTree>
    <p:extLst>
      <p:ext uri="{BB962C8B-B14F-4D97-AF65-F5344CB8AC3E}">
        <p14:creationId xmlns:p14="http://schemas.microsoft.com/office/powerpoint/2010/main" xmlns="" val="4045324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8400"/>
          </a:xfrm>
        </p:spPr>
        <p:txBody>
          <a:bodyPr>
            <a:normAutofit fontScale="90000"/>
          </a:bodyPr>
          <a:lstStyle/>
          <a:p>
            <a:r>
              <a:rPr lang="en-US" u="sng" dirty="0" smtClean="0"/>
              <a:t>Example 1:</a:t>
            </a:r>
            <a:r>
              <a:rPr lang="en-US" dirty="0" smtClean="0"/>
              <a:t> </a:t>
            </a:r>
            <a:r>
              <a:rPr lang="en-US" dirty="0">
                <a:ea typeface="Cantarell"/>
                <a:cs typeface="Cantarell"/>
                <a:sym typeface="Cantarell"/>
              </a:rPr>
              <a:t>Students who </a:t>
            </a:r>
            <a:r>
              <a:rPr lang="en-US" dirty="0" smtClean="0">
                <a:ea typeface="Cantarell"/>
                <a:cs typeface="Cantarell"/>
                <a:sym typeface="Cantarell"/>
              </a:rPr>
              <a:t>have been to Atlanta and students who own an iPod</a:t>
            </a:r>
            <a:endParaRPr lang="en-US" u="sng" dirty="0"/>
          </a:p>
        </p:txBody>
      </p:sp>
      <p:pic>
        <p:nvPicPr>
          <p:cNvPr id="3" name="Shape 98"/>
          <p:cNvPicPr preferRelativeResize="0"/>
          <p:nvPr/>
        </p:nvPicPr>
        <p:blipFill>
          <a:blip r:embed="rId2" cstate="print"/>
          <a:stretch>
            <a:fillRect/>
          </a:stretch>
        </p:blipFill>
        <p:spPr>
          <a:xfrm>
            <a:off x="2312376" y="2093795"/>
            <a:ext cx="6816968" cy="4636541"/>
          </a:xfrm>
          <a:prstGeom prst="rect">
            <a:avLst/>
          </a:prstGeom>
        </p:spPr>
      </p:pic>
      <p:sp>
        <p:nvSpPr>
          <p:cNvPr id="4" name="Shape 99"/>
          <p:cNvSpPr txBox="1"/>
          <p:nvPr/>
        </p:nvSpPr>
        <p:spPr>
          <a:xfrm>
            <a:off x="1928290" y="1012007"/>
            <a:ext cx="7039708" cy="123818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dirty="0" smtClean="0">
                <a:solidFill>
                  <a:srgbClr val="FF0000"/>
                </a:solidFill>
                <a:latin typeface="Cantarell"/>
                <a:ea typeface="Cantarell"/>
                <a:cs typeface="Cantarell"/>
                <a:sym typeface="Cantarell"/>
              </a:rPr>
              <a:t>Been to</a:t>
            </a:r>
            <a:r>
              <a:rPr lang="en-US" sz="3600" b="1" i="0" u="none" strike="noStrike" cap="none" baseline="0" dirty="0">
                <a:solidFill>
                  <a:schemeClr val="dk1"/>
                </a:solidFill>
                <a:latin typeface="Cantarell"/>
                <a:ea typeface="Cantarell"/>
                <a:cs typeface="Cantarell"/>
                <a:sym typeface="Cantarell"/>
              </a:rPr>
              <a:t>	</a:t>
            </a:r>
            <a:r>
              <a:rPr lang="en-US" sz="3600" b="1" dirty="0">
                <a:solidFill>
                  <a:schemeClr val="dk1"/>
                </a:solidFill>
                <a:latin typeface="Cantarell"/>
                <a:ea typeface="Cantarell"/>
                <a:cs typeface="Cantarell"/>
                <a:sym typeface="Cantarell"/>
              </a:rPr>
              <a:t> </a:t>
            </a:r>
            <a:r>
              <a:rPr lang="en-US" sz="3600" b="1" dirty="0" smtClean="0">
                <a:solidFill>
                  <a:schemeClr val="dk1"/>
                </a:solidFill>
                <a:latin typeface="Cantarell"/>
                <a:ea typeface="Cantarell"/>
                <a:cs typeface="Cantarell"/>
                <a:sym typeface="Cantarell"/>
              </a:rPr>
              <a:t>		</a:t>
            </a:r>
            <a:r>
              <a:rPr lang="en-US" sz="3600" b="1" i="0" u="none" strike="noStrike" cap="none" baseline="0" dirty="0" smtClean="0">
                <a:solidFill>
                  <a:srgbClr val="0070C0"/>
                </a:solidFill>
                <a:latin typeface="Cantarell"/>
                <a:ea typeface="Cantarell"/>
                <a:cs typeface="Cantarell"/>
                <a:sym typeface="Cantarell"/>
              </a:rPr>
              <a:t>Own an </a:t>
            </a:r>
            <a:r>
              <a:rPr lang="en-US" sz="3600" b="1" i="0" u="none" strike="noStrike" cap="none" baseline="0" dirty="0" smtClean="0">
                <a:solidFill>
                  <a:srgbClr val="FF0000"/>
                </a:solidFill>
                <a:latin typeface="Cantarell"/>
                <a:ea typeface="Cantarell"/>
                <a:cs typeface="Cantarell"/>
                <a:sym typeface="Cantarell"/>
              </a:rPr>
              <a:t>Atlanta</a:t>
            </a:r>
            <a:r>
              <a:rPr lang="en-US" sz="3600" b="1" i="0" u="none" strike="noStrike" cap="none" baseline="0" dirty="0" smtClean="0">
                <a:solidFill>
                  <a:schemeClr val="dk1"/>
                </a:solidFill>
                <a:latin typeface="Cantarell"/>
                <a:ea typeface="Cantarell"/>
                <a:cs typeface="Cantarell"/>
                <a:sym typeface="Cantarell"/>
              </a:rPr>
              <a:t>	</a:t>
            </a:r>
            <a:r>
              <a:rPr lang="en-US" sz="3600" b="1" dirty="0">
                <a:solidFill>
                  <a:schemeClr val="dk1"/>
                </a:solidFill>
                <a:latin typeface="Cantarell"/>
                <a:ea typeface="Cantarell"/>
                <a:cs typeface="Cantarell"/>
                <a:sym typeface="Cantarell"/>
              </a:rPr>
              <a:t> </a:t>
            </a:r>
            <a:r>
              <a:rPr lang="en-US" sz="3600" b="1" dirty="0" smtClean="0">
                <a:solidFill>
                  <a:schemeClr val="dk1"/>
                </a:solidFill>
                <a:latin typeface="Cantarell"/>
                <a:ea typeface="Cantarell"/>
                <a:cs typeface="Cantarell"/>
                <a:sym typeface="Cantarell"/>
              </a:rPr>
              <a:t>  </a:t>
            </a:r>
            <a:r>
              <a:rPr lang="en-US" sz="3600" b="1" i="0" u="none" strike="noStrike" cap="none" baseline="0" dirty="0" smtClean="0">
                <a:solidFill>
                  <a:schemeClr val="dk1"/>
                </a:solidFill>
                <a:latin typeface="Cantarell"/>
                <a:ea typeface="Cantarell"/>
                <a:cs typeface="Cantarell"/>
                <a:sym typeface="Cantarell"/>
              </a:rPr>
              <a:t>Both	  </a:t>
            </a:r>
            <a:r>
              <a:rPr lang="en-US" sz="3600" b="1" i="0" u="none" strike="noStrike" cap="none" baseline="0" dirty="0" smtClean="0">
                <a:solidFill>
                  <a:srgbClr val="0070C0"/>
                </a:solidFill>
                <a:latin typeface="Cantarell"/>
                <a:ea typeface="Cantarell"/>
                <a:cs typeface="Cantarell"/>
                <a:sym typeface="Cantarell"/>
              </a:rPr>
              <a:t>iPod</a:t>
            </a:r>
            <a:endParaRPr lang="en-US" sz="3600" b="1" i="0" u="none" strike="noStrike" cap="none" baseline="0" dirty="0">
              <a:solidFill>
                <a:srgbClr val="0070C0"/>
              </a:solidFill>
              <a:latin typeface="Cantarell"/>
              <a:ea typeface="Cantarell"/>
              <a:cs typeface="Cantarell"/>
              <a:sym typeface="Cantarell"/>
            </a:endParaRPr>
          </a:p>
        </p:txBody>
      </p:sp>
    </p:spTree>
    <p:extLst>
      <p:ext uri="{BB962C8B-B14F-4D97-AF65-F5344CB8AC3E}">
        <p14:creationId xmlns:p14="http://schemas.microsoft.com/office/powerpoint/2010/main" xmlns="" val="4063455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
            <a:ext cx="10515600" cy="838200"/>
          </a:xfrm>
        </p:spPr>
        <p:txBody>
          <a:bodyPr/>
          <a:lstStyle/>
          <a:p>
            <a:pPr algn="ctr"/>
            <a:r>
              <a:rPr lang="en-US" dirty="0">
                <a:latin typeface="Cantarell"/>
                <a:ea typeface="Cantarell"/>
                <a:cs typeface="Cantarell"/>
                <a:sym typeface="Cantarell"/>
              </a:rPr>
              <a:t>Unions Vs. Intersections</a:t>
            </a:r>
            <a:endParaRPr lang="en-US" dirty="0"/>
          </a:p>
        </p:txBody>
      </p:sp>
      <p:sp>
        <p:nvSpPr>
          <p:cNvPr id="3" name="Shape 105"/>
          <p:cNvSpPr txBox="1">
            <a:spLocks/>
          </p:cNvSpPr>
          <p:nvPr/>
        </p:nvSpPr>
        <p:spPr>
          <a:xfrm>
            <a:off x="215900" y="838200"/>
            <a:ext cx="11473179" cy="5577839"/>
          </a:xfrm>
          <a:prstGeom prst="rect">
            <a:avLst/>
          </a:prstGeom>
          <a:noFill/>
          <a:ln>
            <a:noFill/>
          </a:ln>
        </p:spPr>
        <p:txBody>
          <a:bodyPr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2880">
              <a:spcBef>
                <a:spcPts val="0"/>
              </a:spcBef>
              <a:buSzPct val="100000"/>
              <a:buFont typeface="Wingdings" pitchFamily="2" charset="2"/>
              <a:buChar char="§"/>
            </a:pPr>
            <a:r>
              <a:rPr lang="en-US" sz="3400" dirty="0" smtClean="0">
                <a:solidFill>
                  <a:srgbClr val="595959"/>
                </a:solidFill>
                <a:latin typeface="Cantarell"/>
                <a:ea typeface="Cantarell"/>
                <a:cs typeface="Cantarell"/>
                <a:sym typeface="Cantarell"/>
              </a:rPr>
              <a:t>The </a:t>
            </a:r>
            <a:r>
              <a:rPr lang="en-US" sz="3400" b="1" dirty="0" smtClean="0">
                <a:solidFill>
                  <a:srgbClr val="595959"/>
                </a:solidFill>
                <a:latin typeface="Cantarell"/>
                <a:ea typeface="Cantarell"/>
                <a:cs typeface="Cantarell"/>
                <a:sym typeface="Cantarell"/>
              </a:rPr>
              <a:t>union</a:t>
            </a:r>
            <a:r>
              <a:rPr lang="en-US" sz="3400" dirty="0" smtClean="0">
                <a:solidFill>
                  <a:srgbClr val="595959"/>
                </a:solidFill>
                <a:latin typeface="Cantarell"/>
                <a:ea typeface="Cantarell"/>
                <a:cs typeface="Cantarell"/>
                <a:sym typeface="Cantarell"/>
              </a:rPr>
              <a:t> of a set is </a:t>
            </a:r>
            <a:r>
              <a:rPr lang="en-US" sz="3400" u="sng" dirty="0" smtClean="0">
                <a:solidFill>
                  <a:srgbClr val="595959"/>
                </a:solidFill>
                <a:latin typeface="Cantarell"/>
                <a:ea typeface="Cantarell"/>
                <a:cs typeface="Cantarell"/>
                <a:sym typeface="Cantarell"/>
              </a:rPr>
              <a:t>everything that is included</a:t>
            </a:r>
            <a:r>
              <a:rPr lang="en-US" sz="3400" dirty="0" smtClean="0">
                <a:solidFill>
                  <a:srgbClr val="595959"/>
                </a:solidFill>
                <a:latin typeface="Cantarell"/>
                <a:ea typeface="Cantarell"/>
                <a:cs typeface="Cantarell"/>
                <a:sym typeface="Cantarell"/>
              </a:rPr>
              <a:t>. The symbolic representation is </a:t>
            </a:r>
            <a:r>
              <a:rPr lang="en-US" sz="3400" dirty="0" smtClean="0">
                <a:solidFill>
                  <a:srgbClr val="00B050"/>
                </a:solidFill>
                <a:latin typeface="Cantarell"/>
                <a:ea typeface="Cantarell"/>
                <a:cs typeface="Cantarell"/>
                <a:sym typeface="Cantarell"/>
              </a:rPr>
              <a:t>∪</a:t>
            </a:r>
            <a:r>
              <a:rPr lang="en-US" sz="3400" dirty="0" smtClean="0">
                <a:solidFill>
                  <a:srgbClr val="595959"/>
                </a:solidFill>
                <a:latin typeface="Cantarell"/>
                <a:ea typeface="Cantarell"/>
                <a:cs typeface="Cantarell"/>
                <a:sym typeface="Cantarell"/>
              </a:rPr>
              <a:t>.</a:t>
            </a:r>
          </a:p>
          <a:p>
            <a:pPr marL="182880" indent="-182880">
              <a:spcBef>
                <a:spcPts val="0"/>
              </a:spcBef>
              <a:buClr>
                <a:schemeClr val="accent1"/>
              </a:buClr>
              <a:buSzPct val="100000"/>
              <a:buFont typeface="Wingdings" pitchFamily="2" charset="2"/>
              <a:buChar char="§"/>
            </a:pPr>
            <a:r>
              <a:rPr lang="en-US" sz="3400" dirty="0" smtClean="0">
                <a:solidFill>
                  <a:srgbClr val="595959"/>
                </a:solidFill>
                <a:latin typeface="Cantarell"/>
                <a:ea typeface="Cantarell"/>
                <a:cs typeface="Cantarell"/>
                <a:sym typeface="Cantarell"/>
              </a:rPr>
              <a:t>So the union of students who have been to Atlanta or own an iPod is : </a:t>
            </a:r>
          </a:p>
          <a:p>
            <a:pPr>
              <a:buFont typeface="Wingdings" pitchFamily="2" charset="2"/>
              <a:buChar char="§"/>
            </a:pPr>
            <a:endParaRPr lang="en-US" sz="3400" dirty="0" smtClean="0">
              <a:solidFill>
                <a:srgbClr val="595959"/>
              </a:solidFill>
              <a:latin typeface="Cantarell"/>
              <a:ea typeface="Cantarell"/>
              <a:cs typeface="Cantarell"/>
              <a:sym typeface="Cantarell"/>
            </a:endParaRPr>
          </a:p>
          <a:p>
            <a:pPr indent="-182880">
              <a:buSzPct val="100000"/>
              <a:buFont typeface="Wingdings" pitchFamily="2" charset="2"/>
              <a:buChar char="§"/>
            </a:pPr>
            <a:r>
              <a:rPr lang="en-US" sz="3400" dirty="0" smtClean="0">
                <a:solidFill>
                  <a:srgbClr val="595959"/>
                </a:solidFill>
                <a:latin typeface="Cantarell"/>
                <a:ea typeface="Cantarell"/>
                <a:cs typeface="Cantarell"/>
                <a:sym typeface="Cantarell"/>
              </a:rPr>
              <a:t>The </a:t>
            </a:r>
            <a:r>
              <a:rPr lang="en-US" sz="3400" b="1" dirty="0" smtClean="0">
                <a:solidFill>
                  <a:srgbClr val="595959"/>
                </a:solidFill>
                <a:latin typeface="Cantarell"/>
                <a:ea typeface="Cantarell"/>
                <a:cs typeface="Cantarell"/>
                <a:sym typeface="Cantarell"/>
              </a:rPr>
              <a:t>intersection</a:t>
            </a:r>
            <a:r>
              <a:rPr lang="en-US" sz="3400" dirty="0" smtClean="0">
                <a:solidFill>
                  <a:srgbClr val="595959"/>
                </a:solidFill>
                <a:latin typeface="Cantarell"/>
                <a:ea typeface="Cantarell"/>
                <a:cs typeface="Cantarell"/>
                <a:sym typeface="Cantarell"/>
              </a:rPr>
              <a:t> of a set is </a:t>
            </a:r>
            <a:r>
              <a:rPr lang="en-US" sz="3400" u="sng" dirty="0" smtClean="0">
                <a:solidFill>
                  <a:srgbClr val="595959"/>
                </a:solidFill>
                <a:latin typeface="Cantarell"/>
                <a:ea typeface="Cantarell"/>
                <a:cs typeface="Cantarell"/>
                <a:sym typeface="Cantarell"/>
              </a:rPr>
              <a:t>everything they have in common</a:t>
            </a:r>
            <a:r>
              <a:rPr lang="en-US" sz="3400" dirty="0" smtClean="0">
                <a:solidFill>
                  <a:srgbClr val="595959"/>
                </a:solidFill>
                <a:latin typeface="Cantarell"/>
                <a:ea typeface="Cantarell"/>
                <a:cs typeface="Cantarell"/>
                <a:sym typeface="Cantarell"/>
              </a:rPr>
              <a:t>. The symbolic representation is </a:t>
            </a:r>
            <a:r>
              <a:rPr lang="en-US" sz="3400" dirty="0" smtClean="0">
                <a:solidFill>
                  <a:srgbClr val="0070C0"/>
                </a:solidFill>
                <a:latin typeface="Cantarell"/>
                <a:ea typeface="Cantarell"/>
                <a:cs typeface="Cantarell"/>
                <a:sym typeface="Cantarell"/>
              </a:rPr>
              <a:t>∩</a:t>
            </a:r>
            <a:r>
              <a:rPr lang="en-US" sz="3400" dirty="0" smtClean="0">
                <a:solidFill>
                  <a:srgbClr val="595959"/>
                </a:solidFill>
                <a:latin typeface="Cantarell"/>
                <a:ea typeface="Cantarell"/>
                <a:cs typeface="Cantarell"/>
                <a:sym typeface="Cantarell"/>
              </a:rPr>
              <a:t>.</a:t>
            </a:r>
          </a:p>
          <a:p>
            <a:pPr marL="182880" indent="-182880">
              <a:spcBef>
                <a:spcPts val="1200"/>
              </a:spcBef>
              <a:buClr>
                <a:schemeClr val="accent1"/>
              </a:buClr>
              <a:buSzPct val="100000"/>
              <a:buFont typeface="Wingdings" pitchFamily="2" charset="2"/>
              <a:buChar char="§"/>
            </a:pPr>
            <a:r>
              <a:rPr lang="en-US" sz="3400" dirty="0" smtClean="0">
                <a:solidFill>
                  <a:srgbClr val="595959"/>
                </a:solidFill>
                <a:latin typeface="Cantarell"/>
                <a:ea typeface="Cantarell"/>
                <a:cs typeface="Cantarell"/>
                <a:sym typeface="Cantarell"/>
              </a:rPr>
              <a:t>The intersection of students who have been to Atlanta and students who have an iPod is: </a:t>
            </a:r>
            <a:endParaRPr lang="en-US" sz="3400" dirty="0">
              <a:solidFill>
                <a:srgbClr val="595959"/>
              </a:solidFill>
              <a:latin typeface="Cantarell"/>
              <a:ea typeface="Cantarell"/>
              <a:cs typeface="Cantarell"/>
              <a:sym typeface="Cantarell"/>
            </a:endParaRPr>
          </a:p>
        </p:txBody>
      </p:sp>
      <p:sp>
        <p:nvSpPr>
          <p:cNvPr id="4" name="Rectangle 3"/>
          <p:cNvSpPr/>
          <p:nvPr/>
        </p:nvSpPr>
        <p:spPr>
          <a:xfrm>
            <a:off x="304800" y="2257605"/>
            <a:ext cx="11384279"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836669"/>
            <a:ext cx="105029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5013597"/>
            <a:ext cx="11061700" cy="111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5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38200" y="1"/>
            <a:ext cx="10515600" cy="673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FFFFFF"/>
              </a:buClr>
              <a:buSzPct val="25000"/>
              <a:buFont typeface="Cantarell"/>
              <a:buNone/>
            </a:pPr>
            <a:r>
              <a:rPr lang="en-US" sz="3600" b="0" i="0" u="none" strike="noStrike" cap="none" baseline="0" dirty="0">
                <a:latin typeface="Cantarell"/>
                <a:ea typeface="Cantarell"/>
                <a:cs typeface="Cantarell"/>
                <a:sym typeface="Cantarell"/>
              </a:rPr>
              <a:t>Unions</a:t>
            </a:r>
          </a:p>
        </p:txBody>
      </p:sp>
      <p:sp>
        <p:nvSpPr>
          <p:cNvPr id="2" name="Content Placeholder 1"/>
          <p:cNvSpPr>
            <a:spLocks noGrp="1"/>
          </p:cNvSpPr>
          <p:nvPr>
            <p:ph idx="1"/>
          </p:nvPr>
        </p:nvSpPr>
        <p:spPr>
          <a:xfrm>
            <a:off x="0" y="822324"/>
            <a:ext cx="12192000" cy="5562433"/>
          </a:xfrm>
        </p:spPr>
        <p:txBody>
          <a:bodyPr/>
          <a:lstStyle/>
          <a:p>
            <a:pPr marL="0" indent="0">
              <a:buNone/>
            </a:pPr>
            <a:r>
              <a:rPr lang="en-US" u="sng" dirty="0" smtClean="0"/>
              <a:t>Example 2:</a:t>
            </a:r>
            <a:r>
              <a:rPr lang="en-US" dirty="0" smtClean="0"/>
              <a:t> A bouquet of flowers contain roses, carnations, and baby’s breath. A second bouquet has roses, lilies, and daisies. Both bouquets are put in the same vase. Write a set for union of flowers in the vase.</a:t>
            </a:r>
          </a:p>
          <a:p>
            <a:pPr marL="0" indent="0">
              <a:buNone/>
            </a:pPr>
            <a:endParaRPr lang="en-US" u="sng" dirty="0" smtClean="0"/>
          </a:p>
          <a:p>
            <a:pPr marL="0" indent="0">
              <a:buNone/>
            </a:pPr>
            <a:r>
              <a:rPr lang="en-US" dirty="0" smtClean="0"/>
              <a:t>		</a:t>
            </a:r>
            <a:r>
              <a:rPr lang="en-US" dirty="0" smtClean="0">
                <a:solidFill>
                  <a:srgbClr val="00B050"/>
                </a:solidFill>
              </a:rPr>
              <a:t>{roses, carnations, baby’s breath, lilies, daisies}</a:t>
            </a:r>
            <a:endParaRPr lang="en-US" dirty="0">
              <a:solidFill>
                <a:srgbClr val="00B050"/>
              </a:solidFill>
            </a:endParaRPr>
          </a:p>
          <a:p>
            <a:pPr marL="0" indent="0">
              <a:buNone/>
            </a:pPr>
            <a:endParaRPr lang="en-US" u="sng" dirty="0" smtClean="0"/>
          </a:p>
          <a:p>
            <a:pPr marL="0" indent="0">
              <a:buNone/>
            </a:pPr>
            <a:endParaRPr lang="en-US" u="sng" dirty="0"/>
          </a:p>
          <a:p>
            <a:pPr marL="0" indent="0">
              <a:buNone/>
            </a:pPr>
            <a:r>
              <a:rPr lang="en-US" u="sng" dirty="0" smtClean="0"/>
              <a:t>Example 3:</a:t>
            </a:r>
            <a:r>
              <a:rPr lang="en-US" dirty="0" smtClean="0"/>
              <a:t> P = {5, 10, 15, 20} and Q = {8, 10, 18, 20}. Find P </a:t>
            </a:r>
            <a:r>
              <a:rPr lang="en-US" dirty="0" smtClean="0">
                <a:sym typeface="Symbol" panose="05050102010706020507" pitchFamily="18" charset="2"/>
              </a:rPr>
              <a:t></a:t>
            </a:r>
            <a:r>
              <a:rPr lang="en-US" dirty="0" smtClean="0"/>
              <a:t> Q.</a:t>
            </a:r>
          </a:p>
          <a:p>
            <a:pPr marL="0" indent="0">
              <a:buNone/>
            </a:pPr>
            <a:endParaRPr lang="en-US" u="sng" dirty="0"/>
          </a:p>
          <a:p>
            <a:pPr marL="0" indent="0">
              <a:buNone/>
            </a:pPr>
            <a:r>
              <a:rPr lang="en-US" dirty="0" smtClean="0"/>
              <a:t>		</a:t>
            </a:r>
            <a:r>
              <a:rPr lang="en-US" dirty="0" smtClean="0">
                <a:solidFill>
                  <a:srgbClr val="00B050"/>
                </a:solidFill>
              </a:rPr>
              <a:t>{5, 8, 10, 15, 18, 20}</a:t>
            </a:r>
            <a:endParaRPr lang="en-US" dirty="0" smtClean="0"/>
          </a:p>
        </p:txBody>
      </p:sp>
      <p:pic>
        <p:nvPicPr>
          <p:cNvPr id="1026" name="Picture 2" descr="http://myfsn-ar.flowershopnetwork.com/images/flowerdatabase/VA03407l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44100" y="1635918"/>
            <a:ext cx="2247900" cy="27241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790700" y="2502693"/>
            <a:ext cx="7112668" cy="64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0384" y="5157661"/>
            <a:ext cx="3751848" cy="64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7324262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 #1</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2969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8" name="Shape 118"/>
          <p:cNvPicPr preferRelativeResize="0"/>
          <p:nvPr/>
        </p:nvPicPr>
        <p:blipFill>
          <a:blip r:embed="rId3" cstate="print"/>
          <a:srcRect l="16829"/>
          <a:stretch>
            <a:fillRect/>
          </a:stretch>
        </p:blipFill>
        <p:spPr>
          <a:xfrm>
            <a:off x="1534899" y="1537413"/>
            <a:ext cx="2910101" cy="1954374"/>
          </a:xfrm>
          <a:prstGeom prst="rect">
            <a:avLst/>
          </a:prstGeom>
        </p:spPr>
      </p:pic>
      <p:sp>
        <p:nvSpPr>
          <p:cNvPr id="116" name="Shape 116"/>
          <p:cNvSpPr txBox="1">
            <a:spLocks noGrp="1"/>
          </p:cNvSpPr>
          <p:nvPr>
            <p:ph type="title"/>
          </p:nvPr>
        </p:nvSpPr>
        <p:spPr>
          <a:xfrm>
            <a:off x="0" y="0"/>
            <a:ext cx="12192000" cy="10033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FFFFFF"/>
              </a:buClr>
              <a:buSzPct val="25000"/>
              <a:buFont typeface="Cantarell"/>
              <a:buNone/>
            </a:pPr>
            <a:r>
              <a:rPr lang="en-US" sz="3600" b="0" i="0" u="none" strike="noStrike" cap="none" baseline="0" dirty="0">
                <a:latin typeface="Cantarell"/>
                <a:ea typeface="Cantarell"/>
                <a:cs typeface="Cantarell"/>
                <a:sym typeface="Cantarell"/>
              </a:rPr>
              <a:t>Intersections</a:t>
            </a:r>
          </a:p>
        </p:txBody>
      </p:sp>
      <p:sp>
        <p:nvSpPr>
          <p:cNvPr id="117" name="Shape 117"/>
          <p:cNvSpPr txBox="1">
            <a:spLocks noGrp="1"/>
          </p:cNvSpPr>
          <p:nvPr>
            <p:ph type="body" idx="1"/>
          </p:nvPr>
        </p:nvSpPr>
        <p:spPr>
          <a:xfrm>
            <a:off x="0" y="1003300"/>
            <a:ext cx="12192000" cy="5854700"/>
          </a:xfrm>
          <a:prstGeom prst="rect">
            <a:avLst/>
          </a:prstGeom>
          <a:noFill/>
          <a:ln>
            <a:noFill/>
          </a:ln>
        </p:spPr>
        <p:txBody>
          <a:bodyPr lIns="91425" tIns="45700" rIns="91425" bIns="45700" anchor="ctr" anchorCtr="0">
            <a:noAutofit/>
          </a:bodyPr>
          <a:lstStyle/>
          <a:p>
            <a:pPr marL="514350" marR="0" lvl="0" indent="-514350" algn="l" rtl="0">
              <a:lnSpc>
                <a:spcPct val="90000"/>
              </a:lnSpc>
              <a:spcBef>
                <a:spcPts val="0"/>
              </a:spcBef>
              <a:buClr>
                <a:schemeClr val="accent1"/>
              </a:buClr>
              <a:buSzPct val="100000"/>
              <a:buNone/>
            </a:pPr>
            <a:r>
              <a:rPr lang="en-US" sz="3200" u="sng" dirty="0" smtClean="0">
                <a:latin typeface="+mj-lt"/>
                <a:ea typeface="Cantarell"/>
                <a:cs typeface="Cantarell"/>
                <a:sym typeface="Cantarell"/>
              </a:rPr>
              <a:t>Example 4:</a:t>
            </a:r>
            <a:r>
              <a:rPr lang="en-US" sz="3200" b="0" i="0" u="none" strike="noStrike" cap="none" baseline="0" dirty="0" smtClean="0">
                <a:latin typeface="+mj-lt"/>
                <a:ea typeface="Cantarell"/>
                <a:cs typeface="Cantarell"/>
                <a:sym typeface="Cantarell"/>
              </a:rPr>
              <a:t> What </a:t>
            </a:r>
            <a:r>
              <a:rPr lang="en-US" sz="3200" b="0" i="0" u="none" strike="noStrike" cap="none" baseline="0" dirty="0">
                <a:latin typeface="+mj-lt"/>
                <a:ea typeface="Cantarell"/>
                <a:cs typeface="Cantarell"/>
                <a:sym typeface="Cantarell"/>
              </a:rPr>
              <a:t>would the </a:t>
            </a:r>
            <a:r>
              <a:rPr lang="en-US" sz="3200" b="0" i="0" u="none" strike="noStrike" cap="none" baseline="0" dirty="0" smtClean="0">
                <a:latin typeface="+mj-lt"/>
                <a:ea typeface="Cantarell"/>
                <a:cs typeface="Cantarell"/>
                <a:sym typeface="Cantarell"/>
              </a:rPr>
              <a:t>intersection of the </a:t>
            </a:r>
            <a:r>
              <a:rPr lang="en-US" sz="3200" b="0" i="0" u="none" strike="noStrike" cap="none" baseline="0" dirty="0">
                <a:latin typeface="+mj-lt"/>
                <a:ea typeface="Cantarell"/>
                <a:cs typeface="Cantarell"/>
                <a:sym typeface="Cantarell"/>
              </a:rPr>
              <a:t>following </a:t>
            </a:r>
            <a:r>
              <a:rPr lang="en-US" sz="3200" b="0" i="0" u="none" strike="noStrike" cap="none" baseline="0" dirty="0" smtClean="0">
                <a:latin typeface="+mj-lt"/>
                <a:ea typeface="Cantarell"/>
                <a:cs typeface="Cantarell"/>
                <a:sym typeface="Cantarell"/>
              </a:rPr>
              <a:t>Venn </a:t>
            </a:r>
            <a:r>
              <a:rPr lang="en-US" sz="3200" b="0" i="0" u="none" strike="noStrike" cap="none" baseline="0" dirty="0">
                <a:latin typeface="+mj-lt"/>
                <a:ea typeface="Cantarell"/>
                <a:cs typeface="Cantarell"/>
                <a:sym typeface="Cantarell"/>
              </a:rPr>
              <a:t>diagram </a:t>
            </a:r>
            <a:r>
              <a:rPr lang="en-US" sz="3200" b="0" i="0" u="none" strike="noStrike" cap="none" baseline="0" dirty="0" smtClean="0">
                <a:latin typeface="+mj-lt"/>
                <a:ea typeface="Cantarell"/>
                <a:cs typeface="Cantarell"/>
                <a:sym typeface="Cantarell"/>
              </a:rPr>
              <a:t>be?.</a:t>
            </a:r>
          </a:p>
          <a:p>
            <a:pPr marL="0" marR="0" lvl="0" indent="0" algn="l" rtl="0">
              <a:lnSpc>
                <a:spcPct val="90000"/>
              </a:lnSpc>
              <a:spcBef>
                <a:spcPts val="0"/>
              </a:spcBef>
              <a:buClr>
                <a:schemeClr val="accent1"/>
              </a:buClr>
              <a:buSzPct val="100000"/>
              <a:buNone/>
            </a:pPr>
            <a:r>
              <a:rPr lang="en-US" sz="3200" dirty="0" smtClean="0">
                <a:latin typeface="+mj-lt"/>
                <a:ea typeface="Cantarell"/>
                <a:cs typeface="Cantarell"/>
                <a:sym typeface="Cantarell"/>
              </a:rPr>
              <a:t>						</a:t>
            </a:r>
            <a:r>
              <a:rPr lang="en-US" sz="3600" b="1" dirty="0" smtClean="0">
                <a:solidFill>
                  <a:srgbClr val="00B050"/>
                </a:solidFill>
                <a:latin typeface="+mj-lt"/>
                <a:ea typeface="Cantarell"/>
                <a:cs typeface="Cantarell"/>
                <a:sym typeface="Cantarell"/>
              </a:rPr>
              <a:t>{Casey, Drew}</a:t>
            </a:r>
          </a:p>
          <a:p>
            <a:pPr marL="514350" marR="0" lvl="0" indent="-514350" algn="l" rtl="0">
              <a:lnSpc>
                <a:spcPct val="90000"/>
              </a:lnSpc>
              <a:spcBef>
                <a:spcPts val="0"/>
              </a:spcBef>
              <a:buClr>
                <a:schemeClr val="accent1"/>
              </a:buClr>
              <a:buSzPct val="100000"/>
              <a:buFont typeface="+mj-lt"/>
              <a:buAutoNum type="arabicPeriod"/>
            </a:pPr>
            <a:endParaRPr lang="en-US" sz="3200" b="0" i="0" u="none" strike="noStrike" cap="none" baseline="0" dirty="0" smtClean="0">
              <a:latin typeface="+mj-lt"/>
              <a:ea typeface="Cantarell"/>
              <a:cs typeface="Cantarell"/>
              <a:sym typeface="Cantarell"/>
            </a:endParaRPr>
          </a:p>
          <a:p>
            <a:pPr marL="514350" marR="0" lvl="0" indent="-514350" algn="l" rtl="0">
              <a:lnSpc>
                <a:spcPct val="90000"/>
              </a:lnSpc>
              <a:spcBef>
                <a:spcPts val="0"/>
              </a:spcBef>
              <a:buClr>
                <a:schemeClr val="accent1"/>
              </a:buClr>
              <a:buSzPct val="100000"/>
              <a:buFont typeface="+mj-lt"/>
              <a:buAutoNum type="arabicPeriod"/>
            </a:pPr>
            <a:endParaRPr lang="en-US" sz="3200" b="0" i="0" u="none" strike="noStrike" cap="none" baseline="0" dirty="0" smtClean="0">
              <a:latin typeface="+mj-lt"/>
              <a:ea typeface="Cantarell"/>
              <a:cs typeface="Cantarell"/>
              <a:sym typeface="Cantarell"/>
            </a:endParaRPr>
          </a:p>
          <a:p>
            <a:pPr marL="514350" marR="0" lvl="0" indent="-514350" algn="l" rtl="0">
              <a:lnSpc>
                <a:spcPct val="90000"/>
              </a:lnSpc>
              <a:spcBef>
                <a:spcPts val="0"/>
              </a:spcBef>
              <a:buClr>
                <a:schemeClr val="accent1"/>
              </a:buClr>
              <a:buSzPct val="100000"/>
              <a:buFont typeface="+mj-lt"/>
              <a:buAutoNum type="arabicPeriod"/>
            </a:pPr>
            <a:endParaRPr lang="en-US" sz="3200" b="0" i="0" u="none" strike="noStrike" cap="none" baseline="0" dirty="0" smtClean="0">
              <a:latin typeface="+mj-lt"/>
              <a:ea typeface="Cantarell"/>
              <a:cs typeface="Cantarell"/>
              <a:sym typeface="Cantarell"/>
            </a:endParaRPr>
          </a:p>
          <a:p>
            <a:pPr marL="514350" marR="0" lvl="0" indent="-514350" algn="l" rtl="0">
              <a:lnSpc>
                <a:spcPct val="90000"/>
              </a:lnSpc>
              <a:spcBef>
                <a:spcPts val="0"/>
              </a:spcBef>
              <a:buClr>
                <a:schemeClr val="accent1"/>
              </a:buClr>
              <a:buSzPct val="100000"/>
              <a:buFont typeface="+mj-lt"/>
              <a:buAutoNum type="arabicPeriod"/>
            </a:pPr>
            <a:endParaRPr lang="en-US" sz="3200" b="0" i="0" u="none" strike="noStrike" cap="none" baseline="0" dirty="0" smtClean="0">
              <a:latin typeface="+mj-lt"/>
              <a:ea typeface="Cantarell"/>
              <a:cs typeface="Cantarell"/>
              <a:sym typeface="Cantarell"/>
            </a:endParaRPr>
          </a:p>
          <a:p>
            <a:pPr marL="514350" marR="0" lvl="0" indent="-514350" algn="l" rtl="0">
              <a:lnSpc>
                <a:spcPct val="90000"/>
              </a:lnSpc>
              <a:spcBef>
                <a:spcPts val="0"/>
              </a:spcBef>
              <a:buClr>
                <a:schemeClr val="accent1"/>
              </a:buClr>
              <a:buSzPct val="100000"/>
              <a:buNone/>
            </a:pPr>
            <a:r>
              <a:rPr lang="en-US" sz="3200" u="sng" dirty="0" smtClean="0">
                <a:latin typeface="+mj-lt"/>
                <a:ea typeface="Cantarell"/>
                <a:cs typeface="Cantarell"/>
                <a:sym typeface="Cantarell"/>
              </a:rPr>
              <a:t>Example 5:</a:t>
            </a:r>
            <a:r>
              <a:rPr lang="en-US" sz="3200" b="0" i="0" strike="noStrike" cap="none" baseline="0" dirty="0" smtClean="0">
                <a:latin typeface="+mj-lt"/>
                <a:ea typeface="Cantarell"/>
                <a:cs typeface="Cantarell"/>
                <a:sym typeface="Cantarell"/>
              </a:rPr>
              <a:t> </a:t>
            </a:r>
            <a:r>
              <a:rPr lang="en-US" sz="3200" b="0" i="0" u="none" strike="noStrike" cap="none" baseline="0" dirty="0" smtClean="0">
                <a:latin typeface="+mj-lt"/>
                <a:ea typeface="Cantarell"/>
                <a:cs typeface="Cantarell"/>
                <a:sym typeface="Cantarell"/>
              </a:rPr>
              <a:t>What </a:t>
            </a:r>
            <a:r>
              <a:rPr lang="en-US" sz="3200" b="0" i="0" u="none" strike="noStrike" cap="none" baseline="0" dirty="0">
                <a:latin typeface="+mj-lt"/>
                <a:ea typeface="Cantarell"/>
                <a:cs typeface="Cantarell"/>
                <a:sym typeface="Cantarell"/>
              </a:rPr>
              <a:t>would the intersection of the following sets be?</a:t>
            </a:r>
          </a:p>
          <a:p>
            <a:pPr marL="914400" lvl="2" indent="0">
              <a:spcBef>
                <a:spcPts val="1200"/>
              </a:spcBef>
              <a:buClr>
                <a:schemeClr val="accent1"/>
              </a:buClr>
              <a:buSzPct val="25000"/>
              <a:buFont typeface="Wingdings" pitchFamily="2" charset="2"/>
              <a:buChar char="§"/>
            </a:pPr>
            <a:r>
              <a:rPr lang="en-US" sz="2800" b="0" i="0" u="none" strike="noStrike" cap="none" baseline="0" dirty="0">
                <a:latin typeface="+mj-lt"/>
                <a:ea typeface="Cantarell"/>
                <a:cs typeface="Cantarell"/>
                <a:sym typeface="Cantarell"/>
              </a:rPr>
              <a:t>A { 1,3,5,7,9,11,13} and B {1,2,3,4,5,6,7</a:t>
            </a:r>
            <a:r>
              <a:rPr lang="en-US" sz="2800" b="0" i="0" u="none" strike="noStrike" cap="none" baseline="0" dirty="0" smtClean="0">
                <a:latin typeface="+mj-lt"/>
                <a:ea typeface="Cantarell"/>
                <a:cs typeface="Cantarell"/>
                <a:sym typeface="Cantarell"/>
              </a:rPr>
              <a:t>}</a:t>
            </a:r>
          </a:p>
          <a:p>
            <a:pPr marL="914400" lvl="2" indent="0">
              <a:spcBef>
                <a:spcPts val="1200"/>
              </a:spcBef>
              <a:buClr>
                <a:schemeClr val="accent1"/>
              </a:buClr>
              <a:buSzPct val="25000"/>
              <a:buNone/>
            </a:pPr>
            <a:r>
              <a:rPr lang="en-US" sz="2800" dirty="0" smtClean="0">
                <a:latin typeface="+mj-lt"/>
                <a:ea typeface="Cantarell"/>
                <a:cs typeface="Cantarell"/>
                <a:sym typeface="Cantarell"/>
              </a:rPr>
              <a:t>					</a:t>
            </a:r>
          </a:p>
          <a:p>
            <a:pPr marL="3657600" lvl="8" indent="0">
              <a:spcBef>
                <a:spcPts val="1200"/>
              </a:spcBef>
              <a:buClr>
                <a:schemeClr val="accent1"/>
              </a:buClr>
              <a:buSzPct val="25000"/>
              <a:buNone/>
            </a:pPr>
            <a:r>
              <a:rPr lang="en-US" sz="3400" b="1" dirty="0">
                <a:solidFill>
                  <a:srgbClr val="00B050"/>
                </a:solidFill>
                <a:latin typeface="+mj-lt"/>
                <a:ea typeface="Cantarell"/>
                <a:cs typeface="Cantarell"/>
                <a:sym typeface="Cantarell"/>
              </a:rPr>
              <a:t>	</a:t>
            </a:r>
            <a:r>
              <a:rPr lang="en-US" sz="3400" b="1" dirty="0" smtClean="0">
                <a:solidFill>
                  <a:srgbClr val="00B050"/>
                </a:solidFill>
                <a:latin typeface="+mj-lt"/>
                <a:ea typeface="Cantarell"/>
                <a:cs typeface="Cantarell"/>
                <a:sym typeface="Cantarell"/>
              </a:rPr>
              <a:t>	{1,3,5,7}</a:t>
            </a:r>
            <a:endParaRPr lang="en-US" sz="3400" b="1" dirty="0">
              <a:latin typeface="+mj-lt"/>
              <a:ea typeface="Cantarell"/>
              <a:cs typeface="Cantarell"/>
              <a:sym typeface="Cantarell"/>
            </a:endParaRPr>
          </a:p>
          <a:p>
            <a:pPr marL="914400" lvl="2" indent="0">
              <a:spcBef>
                <a:spcPts val="1200"/>
              </a:spcBef>
              <a:buClr>
                <a:schemeClr val="accent1"/>
              </a:buClr>
              <a:buSzPct val="25000"/>
              <a:buNone/>
            </a:pPr>
            <a:endParaRPr lang="en-US" sz="2800" b="0" i="0" u="none" strike="noStrike" cap="none" baseline="0" dirty="0">
              <a:latin typeface="+mj-lt"/>
              <a:ea typeface="Cantarell"/>
              <a:cs typeface="Cantarell"/>
              <a:sym typeface="Cantarell"/>
            </a:endParaRPr>
          </a:p>
        </p:txBody>
      </p:sp>
      <p:sp>
        <p:nvSpPr>
          <p:cNvPr id="5" name="Rectangle 4"/>
          <p:cNvSpPr/>
          <p:nvPr/>
        </p:nvSpPr>
        <p:spPr>
          <a:xfrm>
            <a:off x="5245768" y="1748589"/>
            <a:ext cx="3160295" cy="898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379621" y="4693629"/>
            <a:ext cx="385011" cy="407759"/>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80547" y="4693629"/>
            <a:ext cx="352927" cy="407759"/>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00464" y="4693629"/>
            <a:ext cx="288757" cy="407759"/>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58063" y="4693629"/>
            <a:ext cx="288757" cy="407759"/>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89223" y="4693629"/>
            <a:ext cx="288757" cy="407759"/>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71409" y="4693629"/>
            <a:ext cx="288757" cy="407759"/>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77980" y="4693629"/>
            <a:ext cx="288757" cy="407759"/>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84757" y="4693629"/>
            <a:ext cx="288757" cy="407759"/>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30394" y="5655509"/>
            <a:ext cx="3160295" cy="898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953738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grpId="0" nodeType="clickEffect">
                                  <p:stCondLst>
                                    <p:cond delay="0"/>
                                  </p:stCondLst>
                                  <p:childTnLst>
                                    <p:animEffect transition="out" filter="wipe(down)">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12192000" cy="1572259"/>
          </a:xfrm>
        </p:spPr>
        <p:txBody>
          <a:bodyPr>
            <a:noAutofit/>
          </a:bodyPr>
          <a:lstStyle/>
          <a:p>
            <a:pPr lvl="0">
              <a:spcBef>
                <a:spcPts val="0"/>
              </a:spcBef>
              <a:buClr>
                <a:schemeClr val="accent1"/>
              </a:buClr>
              <a:buSzPct val="100000"/>
            </a:pPr>
            <a:r>
              <a:rPr lang="en-US" sz="3200" u="sng" dirty="0" smtClean="0"/>
              <a:t>Example 6:</a:t>
            </a:r>
            <a:r>
              <a:rPr lang="en-US" sz="3200" dirty="0" smtClean="0"/>
              <a:t> </a:t>
            </a:r>
            <a:r>
              <a:rPr lang="en-US" sz="3200" dirty="0">
                <a:ea typeface="Cantarell"/>
                <a:cs typeface="Cantarell"/>
                <a:sym typeface="Cantarell"/>
              </a:rPr>
              <a:t>In a school of 320 students, 85 students are in the band, 200 students are on sports teams, and 60 students participate in both activities.  How many students are involved in either band or sports?</a:t>
            </a:r>
          </a:p>
        </p:txBody>
      </p:sp>
      <p:pic>
        <p:nvPicPr>
          <p:cNvPr id="3" name="Shape 98"/>
          <p:cNvPicPr preferRelativeResize="0"/>
          <p:nvPr/>
        </p:nvPicPr>
        <p:blipFill>
          <a:blip r:embed="rId2" cstate="print"/>
          <a:stretch>
            <a:fillRect/>
          </a:stretch>
        </p:blipFill>
        <p:spPr>
          <a:xfrm>
            <a:off x="2312376" y="2093795"/>
            <a:ext cx="6816968" cy="4636541"/>
          </a:xfrm>
          <a:prstGeom prst="rect">
            <a:avLst/>
          </a:prstGeom>
        </p:spPr>
      </p:pic>
      <p:sp>
        <p:nvSpPr>
          <p:cNvPr id="4" name="Shape 99"/>
          <p:cNvSpPr txBox="1"/>
          <p:nvPr/>
        </p:nvSpPr>
        <p:spPr>
          <a:xfrm>
            <a:off x="3137620" y="1584959"/>
            <a:ext cx="7039708" cy="508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dirty="0" smtClean="0">
                <a:solidFill>
                  <a:schemeClr val="dk1"/>
                </a:solidFill>
                <a:latin typeface="Cantarell"/>
                <a:ea typeface="Cantarell"/>
                <a:cs typeface="Cantarell"/>
                <a:sym typeface="Cantarell"/>
              </a:rPr>
              <a:t>Band</a:t>
            </a:r>
            <a:r>
              <a:rPr lang="en-US" sz="3600" b="1" dirty="0" smtClean="0">
                <a:solidFill>
                  <a:schemeClr val="dk1"/>
                </a:solidFill>
                <a:latin typeface="Cantarell"/>
                <a:ea typeface="Cantarell"/>
                <a:cs typeface="Cantarell"/>
                <a:sym typeface="Cantarell"/>
              </a:rPr>
              <a:t>      </a:t>
            </a:r>
            <a:r>
              <a:rPr lang="en-US" sz="3600" b="1" i="0" u="none" strike="noStrike" cap="none" baseline="0" dirty="0" smtClean="0">
                <a:solidFill>
                  <a:schemeClr val="dk1"/>
                </a:solidFill>
                <a:latin typeface="Cantarell"/>
                <a:ea typeface="Cantarell"/>
                <a:cs typeface="Cantarell"/>
                <a:sym typeface="Cantarell"/>
              </a:rPr>
              <a:t>Both   </a:t>
            </a:r>
            <a:r>
              <a:rPr lang="en-US" sz="3600" b="1" i="0" u="none" strike="noStrike" cap="none" dirty="0" smtClean="0">
                <a:solidFill>
                  <a:schemeClr val="dk1"/>
                </a:solidFill>
                <a:latin typeface="Cantarell"/>
                <a:ea typeface="Cantarell"/>
                <a:cs typeface="Cantarell"/>
                <a:sym typeface="Cantarell"/>
              </a:rPr>
              <a:t>   </a:t>
            </a:r>
            <a:r>
              <a:rPr lang="en-US" sz="3600" b="1" i="0" u="none" strike="noStrike" cap="none" baseline="0" dirty="0" smtClean="0">
                <a:solidFill>
                  <a:schemeClr val="dk1"/>
                </a:solidFill>
                <a:latin typeface="Cantarell"/>
                <a:ea typeface="Cantarell"/>
                <a:cs typeface="Cantarell"/>
                <a:sym typeface="Cantarell"/>
              </a:rPr>
              <a:t>Sports Team</a:t>
            </a:r>
            <a:endParaRPr lang="en-US" sz="3600" b="1" i="0" u="none" strike="noStrike" cap="none" baseline="0" dirty="0">
              <a:solidFill>
                <a:schemeClr val="dk1"/>
              </a:solidFill>
              <a:latin typeface="Cantarell"/>
              <a:ea typeface="Cantarell"/>
              <a:cs typeface="Cantarell"/>
              <a:sym typeface="Cantarell"/>
            </a:endParaRPr>
          </a:p>
        </p:txBody>
      </p:sp>
      <p:sp>
        <p:nvSpPr>
          <p:cNvPr id="5" name="TextBox 4"/>
          <p:cNvSpPr txBox="1"/>
          <p:nvPr/>
        </p:nvSpPr>
        <p:spPr>
          <a:xfrm>
            <a:off x="5005137" y="3384884"/>
            <a:ext cx="1411705" cy="923330"/>
          </a:xfrm>
          <a:prstGeom prst="rect">
            <a:avLst/>
          </a:prstGeom>
          <a:noFill/>
        </p:spPr>
        <p:txBody>
          <a:bodyPr wrap="square" rtlCol="0">
            <a:spAutoFit/>
          </a:bodyPr>
          <a:lstStyle/>
          <a:p>
            <a:pPr algn="ctr"/>
            <a:r>
              <a:rPr lang="en-US" sz="5400" dirty="0" smtClean="0">
                <a:solidFill>
                  <a:srgbClr val="00B050"/>
                </a:solidFill>
              </a:rPr>
              <a:t>60</a:t>
            </a:r>
            <a:endParaRPr lang="en-US" sz="5400" dirty="0">
              <a:solidFill>
                <a:srgbClr val="00B050"/>
              </a:solidFill>
            </a:endParaRPr>
          </a:p>
        </p:txBody>
      </p:sp>
      <p:sp>
        <p:nvSpPr>
          <p:cNvPr id="6" name="TextBox 5"/>
          <p:cNvSpPr txBox="1"/>
          <p:nvPr/>
        </p:nvSpPr>
        <p:spPr>
          <a:xfrm>
            <a:off x="3137620" y="2602631"/>
            <a:ext cx="1411705" cy="2585323"/>
          </a:xfrm>
          <a:prstGeom prst="rect">
            <a:avLst/>
          </a:prstGeom>
          <a:noFill/>
        </p:spPr>
        <p:txBody>
          <a:bodyPr wrap="square" rtlCol="0">
            <a:spAutoFit/>
          </a:bodyPr>
          <a:lstStyle/>
          <a:p>
            <a:pPr algn="ctr"/>
            <a:r>
              <a:rPr lang="en-US" sz="5400" dirty="0" smtClean="0">
                <a:solidFill>
                  <a:srgbClr val="FF0000"/>
                </a:solidFill>
              </a:rPr>
              <a:t>85</a:t>
            </a:r>
          </a:p>
          <a:p>
            <a:pPr algn="ctr"/>
            <a:r>
              <a:rPr lang="en-US" sz="5400" u="sng" dirty="0" smtClean="0">
                <a:solidFill>
                  <a:srgbClr val="FF0000"/>
                </a:solidFill>
              </a:rPr>
              <a:t>-60</a:t>
            </a:r>
          </a:p>
          <a:p>
            <a:pPr algn="ctr"/>
            <a:r>
              <a:rPr lang="en-US" sz="5400" dirty="0" smtClean="0">
                <a:solidFill>
                  <a:srgbClr val="FF0000"/>
                </a:solidFill>
              </a:rPr>
              <a:t>25</a:t>
            </a:r>
            <a:endParaRPr lang="en-US" sz="5400" dirty="0">
              <a:solidFill>
                <a:srgbClr val="FF0000"/>
              </a:solidFill>
            </a:endParaRPr>
          </a:p>
        </p:txBody>
      </p:sp>
      <p:sp>
        <p:nvSpPr>
          <p:cNvPr id="7" name="TextBox 6"/>
          <p:cNvSpPr txBox="1"/>
          <p:nvPr/>
        </p:nvSpPr>
        <p:spPr>
          <a:xfrm>
            <a:off x="7067240" y="2610568"/>
            <a:ext cx="1411705" cy="2585323"/>
          </a:xfrm>
          <a:prstGeom prst="rect">
            <a:avLst/>
          </a:prstGeom>
          <a:noFill/>
        </p:spPr>
        <p:txBody>
          <a:bodyPr wrap="square" rtlCol="0">
            <a:spAutoFit/>
          </a:bodyPr>
          <a:lstStyle/>
          <a:p>
            <a:pPr algn="ctr"/>
            <a:r>
              <a:rPr lang="en-US" sz="5400" dirty="0" smtClean="0">
                <a:solidFill>
                  <a:srgbClr val="0000FF"/>
                </a:solidFill>
              </a:rPr>
              <a:t>200</a:t>
            </a:r>
          </a:p>
          <a:p>
            <a:pPr algn="ctr"/>
            <a:r>
              <a:rPr lang="en-US" sz="5400" u="sng" dirty="0" smtClean="0">
                <a:solidFill>
                  <a:srgbClr val="0000FF"/>
                </a:solidFill>
              </a:rPr>
              <a:t>-60</a:t>
            </a:r>
          </a:p>
          <a:p>
            <a:pPr algn="ctr"/>
            <a:r>
              <a:rPr lang="en-US" sz="5400" dirty="0" smtClean="0">
                <a:solidFill>
                  <a:srgbClr val="0000FF"/>
                </a:solidFill>
              </a:rPr>
              <a:t>140</a:t>
            </a:r>
            <a:endParaRPr lang="en-US" sz="5400" dirty="0">
              <a:solidFill>
                <a:srgbClr val="0000FF"/>
              </a:solidFill>
            </a:endParaRPr>
          </a:p>
        </p:txBody>
      </p:sp>
      <p:sp>
        <p:nvSpPr>
          <p:cNvPr id="8" name="TextBox 7"/>
          <p:cNvSpPr txBox="1"/>
          <p:nvPr/>
        </p:nvSpPr>
        <p:spPr>
          <a:xfrm>
            <a:off x="8934757" y="2614493"/>
            <a:ext cx="1755916" cy="4247317"/>
          </a:xfrm>
          <a:prstGeom prst="rect">
            <a:avLst/>
          </a:prstGeom>
          <a:noFill/>
        </p:spPr>
        <p:txBody>
          <a:bodyPr wrap="square" rtlCol="0">
            <a:spAutoFit/>
          </a:bodyPr>
          <a:lstStyle/>
          <a:p>
            <a:pPr algn="ctr"/>
            <a:r>
              <a:rPr lang="en-US" sz="5400" dirty="0" smtClean="0">
                <a:solidFill>
                  <a:srgbClr val="7030A0"/>
                </a:solidFill>
              </a:rPr>
              <a:t>320</a:t>
            </a:r>
          </a:p>
          <a:p>
            <a:pPr algn="ctr"/>
            <a:r>
              <a:rPr lang="en-US" sz="5400" dirty="0" smtClean="0">
                <a:solidFill>
                  <a:srgbClr val="7030A0"/>
                </a:solidFill>
              </a:rPr>
              <a:t>-25</a:t>
            </a:r>
          </a:p>
          <a:p>
            <a:pPr algn="ctr"/>
            <a:r>
              <a:rPr lang="en-US" sz="5400" dirty="0" smtClean="0">
                <a:solidFill>
                  <a:srgbClr val="7030A0"/>
                </a:solidFill>
              </a:rPr>
              <a:t>-60</a:t>
            </a:r>
          </a:p>
          <a:p>
            <a:pPr algn="ctr"/>
            <a:r>
              <a:rPr lang="en-US" sz="5400" u="sng" dirty="0" smtClean="0">
                <a:solidFill>
                  <a:srgbClr val="7030A0"/>
                </a:solidFill>
              </a:rPr>
              <a:t>-140</a:t>
            </a:r>
          </a:p>
          <a:p>
            <a:pPr algn="ctr"/>
            <a:r>
              <a:rPr lang="en-US" sz="5400" dirty="0" smtClean="0">
                <a:solidFill>
                  <a:srgbClr val="7030A0"/>
                </a:solidFill>
              </a:rPr>
              <a:t>95</a:t>
            </a:r>
            <a:endParaRPr lang="en-US" sz="5400" dirty="0">
              <a:solidFill>
                <a:srgbClr val="7030A0"/>
              </a:solidFill>
            </a:endParaRPr>
          </a:p>
        </p:txBody>
      </p:sp>
      <p:sp>
        <p:nvSpPr>
          <p:cNvPr id="9" name="Rectangle 8"/>
          <p:cNvSpPr/>
          <p:nvPr/>
        </p:nvSpPr>
        <p:spPr>
          <a:xfrm>
            <a:off x="3400926" y="4412065"/>
            <a:ext cx="898358" cy="6251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97211" y="3533971"/>
            <a:ext cx="898358" cy="625156"/>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86598" y="4425573"/>
            <a:ext cx="1271340" cy="62515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359523" y="6105180"/>
            <a:ext cx="898358" cy="6251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314" y="3814822"/>
            <a:ext cx="2258062" cy="3046988"/>
          </a:xfrm>
          <a:prstGeom prst="rect">
            <a:avLst/>
          </a:prstGeom>
          <a:noFill/>
        </p:spPr>
        <p:txBody>
          <a:bodyPr wrap="square" rtlCol="0">
            <a:spAutoFit/>
          </a:bodyPr>
          <a:lstStyle/>
          <a:p>
            <a:r>
              <a:rPr lang="en-US" sz="3200" dirty="0" smtClean="0">
                <a:solidFill>
                  <a:srgbClr val="FF0000"/>
                </a:solidFill>
              </a:rPr>
              <a:t>25 band students </a:t>
            </a:r>
            <a:r>
              <a:rPr lang="en-US" sz="3200" dirty="0" smtClean="0"/>
              <a:t>+ </a:t>
            </a:r>
            <a:r>
              <a:rPr lang="en-US" sz="3200" dirty="0" smtClean="0">
                <a:solidFill>
                  <a:srgbClr val="0000FF"/>
                </a:solidFill>
              </a:rPr>
              <a:t>140 sports students </a:t>
            </a:r>
            <a:r>
              <a:rPr lang="en-US" sz="3200" dirty="0" smtClean="0"/>
              <a:t>= 165 in band or sports</a:t>
            </a:r>
            <a:endParaRPr lang="en-US" sz="3200" dirty="0"/>
          </a:p>
        </p:txBody>
      </p:sp>
      <p:sp>
        <p:nvSpPr>
          <p:cNvPr id="14" name="Rectangle 13"/>
          <p:cNvSpPr/>
          <p:nvPr/>
        </p:nvSpPr>
        <p:spPr>
          <a:xfrm>
            <a:off x="16041" y="5798956"/>
            <a:ext cx="2296335" cy="10590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3207610" y="2759242"/>
            <a:ext cx="1161664" cy="154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19672" y="3384641"/>
            <a:ext cx="1369442" cy="154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07610" y="4276243"/>
            <a:ext cx="1152334" cy="919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67240" y="2791103"/>
            <a:ext cx="1290698" cy="154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39511" y="4348930"/>
            <a:ext cx="1439433" cy="919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157070" y="2610568"/>
            <a:ext cx="1533603" cy="3363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190292" y="6105180"/>
            <a:ext cx="1365413" cy="752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984" y="3747810"/>
            <a:ext cx="2060516" cy="1976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4379" y="5795146"/>
            <a:ext cx="2679032" cy="110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545053" y="1010653"/>
            <a:ext cx="481263" cy="449179"/>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flipV="1">
            <a:off x="10026317" y="1424777"/>
            <a:ext cx="801409" cy="349816"/>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827726" y="1297977"/>
            <a:ext cx="1331495" cy="1384995"/>
          </a:xfrm>
          <a:prstGeom prst="rect">
            <a:avLst/>
          </a:prstGeom>
          <a:noFill/>
        </p:spPr>
        <p:txBody>
          <a:bodyPr wrap="square" rtlCol="0">
            <a:spAutoFit/>
          </a:bodyPr>
          <a:lstStyle/>
          <a:p>
            <a:pPr algn="ctr"/>
            <a:r>
              <a:rPr lang="en-US" sz="2800" dirty="0" smtClean="0">
                <a:solidFill>
                  <a:schemeClr val="tx2"/>
                </a:solidFill>
              </a:rPr>
              <a:t>“or” means add!</a:t>
            </a:r>
            <a:endParaRPr lang="en-US" sz="2800" dirty="0">
              <a:solidFill>
                <a:schemeClr val="tx2"/>
              </a:solidFill>
            </a:endParaRPr>
          </a:p>
        </p:txBody>
      </p:sp>
    </p:spTree>
    <p:extLst>
      <p:ext uri="{BB962C8B-B14F-4D97-AF65-F5344CB8AC3E}">
        <p14:creationId xmlns:p14="http://schemas.microsoft.com/office/powerpoint/2010/main" xmlns="" val="25647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6"/>
                                        </p:tgtEl>
                                        <p:attrNameLst>
                                          <p:attrName>ppt_w</p:attrName>
                                        </p:attrNameLst>
                                      </p:cBhvr>
                                      <p:tavLst>
                                        <p:tav tm="0">
                                          <p:val>
                                            <p:strVal val="ppt_w"/>
                                          </p:val>
                                        </p:tav>
                                        <p:tav tm="100000">
                                          <p:val>
                                            <p:fltVal val="0"/>
                                          </p:val>
                                        </p:tav>
                                      </p:tavLst>
                                    </p:anim>
                                    <p:anim calcmode="lin" valueType="num">
                                      <p:cBhvr>
                                        <p:cTn id="15" dur="1000"/>
                                        <p:tgtEl>
                                          <p:spTgt spid="16"/>
                                        </p:tgtEl>
                                        <p:attrNameLst>
                                          <p:attrName>ppt_h</p:attrName>
                                        </p:attrNameLst>
                                      </p:cBhvr>
                                      <p:tavLst>
                                        <p:tav tm="0">
                                          <p:val>
                                            <p:strVal val="ppt_h"/>
                                          </p:val>
                                        </p:tav>
                                        <p:tav tm="100000">
                                          <p:val>
                                            <p:fltVal val="0"/>
                                          </p:val>
                                        </p:tav>
                                      </p:tavLst>
                                    </p:anim>
                                    <p:anim calcmode="lin" valueType="num">
                                      <p:cBhvr>
                                        <p:cTn id="16" dur="1000"/>
                                        <p:tgtEl>
                                          <p:spTgt spid="16"/>
                                        </p:tgtEl>
                                        <p:attrNameLst>
                                          <p:attrName>style.rotation</p:attrName>
                                        </p:attrNameLst>
                                      </p:cBhvr>
                                      <p:tavLst>
                                        <p:tav tm="0">
                                          <p:val>
                                            <p:fltVal val="0"/>
                                          </p:val>
                                        </p:tav>
                                        <p:tav tm="100000">
                                          <p:val>
                                            <p:fltVal val="90"/>
                                          </p:val>
                                        </p:tav>
                                      </p:tavLst>
                                    </p:anim>
                                    <p:animEffect transition="out" filter="fade">
                                      <p:cBhvr>
                                        <p:cTn id="17" dur="1000"/>
                                        <p:tgtEl>
                                          <p:spTgt spid="16"/>
                                        </p:tgtEl>
                                      </p:cBhvr>
                                    </p:animEffect>
                                    <p:set>
                                      <p:cBhvr>
                                        <p:cTn id="18" dur="1" fill="hold">
                                          <p:stCondLst>
                                            <p:cond delay="9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1" presetClass="exit" presetSubtype="0" fill="hold" grpId="0" nodeType="clickEffect">
                                  <p:stCondLst>
                                    <p:cond delay="0"/>
                                  </p:stCondLst>
                                  <p:childTnLst>
                                    <p:anim calcmode="lin" valueType="num">
                                      <p:cBhvr>
                                        <p:cTn id="27" dur="1000"/>
                                        <p:tgtEl>
                                          <p:spTgt spid="17"/>
                                        </p:tgtEl>
                                        <p:attrNameLst>
                                          <p:attrName>ppt_w</p:attrName>
                                        </p:attrNameLst>
                                      </p:cBhvr>
                                      <p:tavLst>
                                        <p:tav tm="0">
                                          <p:val>
                                            <p:strVal val="ppt_w"/>
                                          </p:val>
                                        </p:tav>
                                        <p:tav tm="100000">
                                          <p:val>
                                            <p:fltVal val="0"/>
                                          </p:val>
                                        </p:tav>
                                      </p:tavLst>
                                    </p:anim>
                                    <p:anim calcmode="lin" valueType="num">
                                      <p:cBhvr>
                                        <p:cTn id="28" dur="1000"/>
                                        <p:tgtEl>
                                          <p:spTgt spid="17"/>
                                        </p:tgtEl>
                                        <p:attrNameLst>
                                          <p:attrName>ppt_h</p:attrName>
                                        </p:attrNameLst>
                                      </p:cBhvr>
                                      <p:tavLst>
                                        <p:tav tm="0">
                                          <p:val>
                                            <p:strVal val="ppt_h"/>
                                          </p:val>
                                        </p:tav>
                                        <p:tav tm="100000">
                                          <p:val>
                                            <p:fltVal val="0"/>
                                          </p:val>
                                        </p:tav>
                                      </p:tavLst>
                                    </p:anim>
                                    <p:anim calcmode="lin" valueType="num">
                                      <p:cBhvr>
                                        <p:cTn id="29" dur="1000"/>
                                        <p:tgtEl>
                                          <p:spTgt spid="17"/>
                                        </p:tgtEl>
                                        <p:attrNameLst>
                                          <p:attrName>style.rotation</p:attrName>
                                        </p:attrNameLst>
                                      </p:cBhvr>
                                      <p:tavLst>
                                        <p:tav tm="0">
                                          <p:val>
                                            <p:fltVal val="0"/>
                                          </p:val>
                                        </p:tav>
                                        <p:tav tm="100000">
                                          <p:val>
                                            <p:fltVal val="90"/>
                                          </p:val>
                                        </p:tav>
                                      </p:tavLst>
                                    </p:anim>
                                    <p:animEffect transition="out" filter="fade">
                                      <p:cBhvr>
                                        <p:cTn id="30" dur="1000"/>
                                        <p:tgtEl>
                                          <p:spTgt spid="17"/>
                                        </p:tgtEl>
                                      </p:cBhvr>
                                    </p:animEffect>
                                    <p:set>
                                      <p:cBhvr>
                                        <p:cTn id="31" dur="1" fill="hold">
                                          <p:stCondLst>
                                            <p:cond delay="9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grpId="0" nodeType="clickEffect">
                                  <p:stCondLst>
                                    <p:cond delay="0"/>
                                  </p:stCondLst>
                                  <p:childTnLst>
                                    <p:animEffect transition="out" filter="randombar(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0" nodeType="clickEffect">
                                  <p:stCondLst>
                                    <p:cond delay="0"/>
                                  </p:stCondLst>
                                  <p:childTnLst>
                                    <p:anim calcmode="lin" valueType="num">
                                      <p:cBhvr>
                                        <p:cTn id="40" dur="1000"/>
                                        <p:tgtEl>
                                          <p:spTgt spid="19"/>
                                        </p:tgtEl>
                                        <p:attrNameLst>
                                          <p:attrName>ppt_w</p:attrName>
                                        </p:attrNameLst>
                                      </p:cBhvr>
                                      <p:tavLst>
                                        <p:tav tm="0">
                                          <p:val>
                                            <p:strVal val="ppt_w"/>
                                          </p:val>
                                        </p:tav>
                                        <p:tav tm="100000">
                                          <p:val>
                                            <p:fltVal val="0"/>
                                          </p:val>
                                        </p:tav>
                                      </p:tavLst>
                                    </p:anim>
                                    <p:anim calcmode="lin" valueType="num">
                                      <p:cBhvr>
                                        <p:cTn id="41" dur="1000"/>
                                        <p:tgtEl>
                                          <p:spTgt spid="19"/>
                                        </p:tgtEl>
                                        <p:attrNameLst>
                                          <p:attrName>ppt_h</p:attrName>
                                        </p:attrNameLst>
                                      </p:cBhvr>
                                      <p:tavLst>
                                        <p:tav tm="0">
                                          <p:val>
                                            <p:strVal val="ppt_h"/>
                                          </p:val>
                                        </p:tav>
                                        <p:tav tm="100000">
                                          <p:val>
                                            <p:fltVal val="0"/>
                                          </p:val>
                                        </p:tav>
                                      </p:tavLst>
                                    </p:anim>
                                    <p:anim calcmode="lin" valueType="num">
                                      <p:cBhvr>
                                        <p:cTn id="42" dur="1000"/>
                                        <p:tgtEl>
                                          <p:spTgt spid="19"/>
                                        </p:tgtEl>
                                        <p:attrNameLst>
                                          <p:attrName>style.rotation</p:attrName>
                                        </p:attrNameLst>
                                      </p:cBhvr>
                                      <p:tavLst>
                                        <p:tav tm="0">
                                          <p:val>
                                            <p:fltVal val="0"/>
                                          </p:val>
                                        </p:tav>
                                        <p:tav tm="100000">
                                          <p:val>
                                            <p:fltVal val="90"/>
                                          </p:val>
                                        </p:tav>
                                      </p:tavLst>
                                    </p:anim>
                                    <p:animEffect transition="out" filter="fade">
                                      <p:cBhvr>
                                        <p:cTn id="43" dur="1000"/>
                                        <p:tgtEl>
                                          <p:spTgt spid="19"/>
                                        </p:tgtEl>
                                      </p:cBhvr>
                                    </p:animEffect>
                                    <p:set>
                                      <p:cBhvr>
                                        <p:cTn id="44" dur="1" fill="hold">
                                          <p:stCondLst>
                                            <p:cond delay="9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1" presetClass="exit" presetSubtype="0" fill="hold" grpId="0" nodeType="clickEffect">
                                  <p:stCondLst>
                                    <p:cond delay="0"/>
                                  </p:stCondLst>
                                  <p:childTnLst>
                                    <p:anim calcmode="lin" valueType="num">
                                      <p:cBhvr>
                                        <p:cTn id="53" dur="1000"/>
                                        <p:tgtEl>
                                          <p:spTgt spid="21"/>
                                        </p:tgtEl>
                                        <p:attrNameLst>
                                          <p:attrName>ppt_w</p:attrName>
                                        </p:attrNameLst>
                                      </p:cBhvr>
                                      <p:tavLst>
                                        <p:tav tm="0">
                                          <p:val>
                                            <p:strVal val="ppt_w"/>
                                          </p:val>
                                        </p:tav>
                                        <p:tav tm="100000">
                                          <p:val>
                                            <p:fltVal val="0"/>
                                          </p:val>
                                        </p:tav>
                                      </p:tavLst>
                                    </p:anim>
                                    <p:anim calcmode="lin" valueType="num">
                                      <p:cBhvr>
                                        <p:cTn id="54" dur="1000"/>
                                        <p:tgtEl>
                                          <p:spTgt spid="21"/>
                                        </p:tgtEl>
                                        <p:attrNameLst>
                                          <p:attrName>ppt_h</p:attrName>
                                        </p:attrNameLst>
                                      </p:cBhvr>
                                      <p:tavLst>
                                        <p:tav tm="0">
                                          <p:val>
                                            <p:strVal val="ppt_h"/>
                                          </p:val>
                                        </p:tav>
                                        <p:tav tm="100000">
                                          <p:val>
                                            <p:fltVal val="0"/>
                                          </p:val>
                                        </p:tav>
                                      </p:tavLst>
                                    </p:anim>
                                    <p:anim calcmode="lin" valueType="num">
                                      <p:cBhvr>
                                        <p:cTn id="55" dur="1000"/>
                                        <p:tgtEl>
                                          <p:spTgt spid="21"/>
                                        </p:tgtEl>
                                        <p:attrNameLst>
                                          <p:attrName>style.rotation</p:attrName>
                                        </p:attrNameLst>
                                      </p:cBhvr>
                                      <p:tavLst>
                                        <p:tav tm="0">
                                          <p:val>
                                            <p:fltVal val="0"/>
                                          </p:val>
                                        </p:tav>
                                        <p:tav tm="100000">
                                          <p:val>
                                            <p:fltVal val="90"/>
                                          </p:val>
                                        </p:tav>
                                      </p:tavLst>
                                    </p:anim>
                                    <p:animEffect transition="out" filter="fade">
                                      <p:cBhvr>
                                        <p:cTn id="56" dur="1000"/>
                                        <p:tgtEl>
                                          <p:spTgt spid="21"/>
                                        </p:tgtEl>
                                      </p:cBhvr>
                                    </p:animEffect>
                                    <p:set>
                                      <p:cBhvr>
                                        <p:cTn id="57" dur="1" fill="hold">
                                          <p:stCondLst>
                                            <p:cond delay="999"/>
                                          </p:stCondLst>
                                        </p:cTn>
                                        <p:tgtEl>
                                          <p:spTgt spid="2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Vertical)">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xit" presetSubtype="10" fill="hold" grpId="0" nodeType="clickEffect">
                                  <p:stCondLst>
                                    <p:cond delay="0"/>
                                  </p:stCondLst>
                                  <p:childTnLst>
                                    <p:animEffect transition="out" filter="randombar(horizontal)">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1" presetClass="exit" presetSubtype="0" fill="hold" grpId="0" nodeType="clickEffect">
                                  <p:stCondLst>
                                    <p:cond delay="0"/>
                                  </p:stCondLst>
                                  <p:childTnLst>
                                    <p:anim calcmode="lin" valueType="num">
                                      <p:cBhvr>
                                        <p:cTn id="77" dur="1000"/>
                                        <p:tgtEl>
                                          <p:spTgt spid="23"/>
                                        </p:tgtEl>
                                        <p:attrNameLst>
                                          <p:attrName>ppt_w</p:attrName>
                                        </p:attrNameLst>
                                      </p:cBhvr>
                                      <p:tavLst>
                                        <p:tav tm="0">
                                          <p:val>
                                            <p:strVal val="ppt_w"/>
                                          </p:val>
                                        </p:tav>
                                        <p:tav tm="100000">
                                          <p:val>
                                            <p:fltVal val="0"/>
                                          </p:val>
                                        </p:tav>
                                      </p:tavLst>
                                    </p:anim>
                                    <p:anim calcmode="lin" valueType="num">
                                      <p:cBhvr>
                                        <p:cTn id="78" dur="1000"/>
                                        <p:tgtEl>
                                          <p:spTgt spid="23"/>
                                        </p:tgtEl>
                                        <p:attrNameLst>
                                          <p:attrName>ppt_h</p:attrName>
                                        </p:attrNameLst>
                                      </p:cBhvr>
                                      <p:tavLst>
                                        <p:tav tm="0">
                                          <p:val>
                                            <p:strVal val="ppt_h"/>
                                          </p:val>
                                        </p:tav>
                                        <p:tav tm="100000">
                                          <p:val>
                                            <p:fltVal val="0"/>
                                          </p:val>
                                        </p:tav>
                                      </p:tavLst>
                                    </p:anim>
                                    <p:anim calcmode="lin" valueType="num">
                                      <p:cBhvr>
                                        <p:cTn id="79" dur="1000"/>
                                        <p:tgtEl>
                                          <p:spTgt spid="23"/>
                                        </p:tgtEl>
                                        <p:attrNameLst>
                                          <p:attrName>style.rotation</p:attrName>
                                        </p:attrNameLst>
                                      </p:cBhvr>
                                      <p:tavLst>
                                        <p:tav tm="0">
                                          <p:val>
                                            <p:fltVal val="0"/>
                                          </p:val>
                                        </p:tav>
                                        <p:tav tm="100000">
                                          <p:val>
                                            <p:fltVal val="90"/>
                                          </p:val>
                                        </p:tav>
                                      </p:tavLst>
                                    </p:anim>
                                    <p:animEffect transition="out" filter="fade">
                                      <p:cBhvr>
                                        <p:cTn id="80" dur="1000"/>
                                        <p:tgtEl>
                                          <p:spTgt spid="23"/>
                                        </p:tgtEl>
                                      </p:cBhvr>
                                    </p:animEffect>
                                    <p:set>
                                      <p:cBhvr>
                                        <p:cTn id="81"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12192000" cy="2006600"/>
          </a:xfrm>
        </p:spPr>
        <p:txBody>
          <a:bodyPr>
            <a:noAutofit/>
          </a:bodyPr>
          <a:lstStyle/>
          <a:p>
            <a:pPr marL="127001"/>
            <a:r>
              <a:rPr lang="en-US" sz="2800" u="sng" dirty="0" smtClean="0">
                <a:sym typeface="Cantarell"/>
              </a:rPr>
              <a:t>State Final Example!</a:t>
            </a:r>
            <a:r>
              <a:rPr lang="en-US" sz="2800" dirty="0" smtClean="0">
                <a:sym typeface="Cantarell"/>
              </a:rPr>
              <a:t> </a:t>
            </a:r>
            <a:r>
              <a:rPr lang="en-US" sz="2800" dirty="0"/>
              <a:t>Twenty-one students at a school have an allergy to peanuts, shellfish, or </a:t>
            </a:r>
            <a:r>
              <a:rPr lang="en-US" sz="2800" dirty="0" smtClean="0"/>
              <a:t>both.</a:t>
            </a:r>
            <a:br>
              <a:rPr lang="en-US" sz="2800" dirty="0" smtClean="0"/>
            </a:br>
            <a:r>
              <a:rPr lang="en-US" sz="2800" dirty="0" smtClean="0"/>
              <a:t>	</a:t>
            </a:r>
            <a:r>
              <a:rPr lang="en-US" sz="2800" dirty="0"/>
              <a:t>□</a:t>
            </a:r>
            <a:r>
              <a:rPr lang="en-US" sz="2800" dirty="0" smtClean="0"/>
              <a:t>Fourteen </a:t>
            </a:r>
            <a:r>
              <a:rPr lang="en-US" sz="2800" dirty="0"/>
              <a:t>students at the school are allergic to peanuts.</a:t>
            </a:r>
            <a:br>
              <a:rPr lang="en-US" sz="2800" dirty="0"/>
            </a:br>
            <a:r>
              <a:rPr lang="en-US" sz="2800" dirty="0" smtClean="0"/>
              <a:t>	□Twelve </a:t>
            </a:r>
            <a:r>
              <a:rPr lang="en-US" sz="2800" dirty="0"/>
              <a:t>students at the school are allergic to shellfish.</a:t>
            </a:r>
            <a:br>
              <a:rPr lang="en-US" sz="2800" dirty="0"/>
            </a:br>
            <a:r>
              <a:rPr lang="en-US" sz="2800" dirty="0"/>
              <a:t>How many of the students are allergic to both peanuts and shellfish</a:t>
            </a:r>
            <a:r>
              <a:rPr lang="en-US" sz="2800" dirty="0" smtClean="0"/>
              <a:t>?</a:t>
            </a:r>
            <a:endParaRPr lang="en-US" sz="2800" u="sng" dirty="0">
              <a:ea typeface="Cantarell"/>
              <a:cs typeface="Cantarell"/>
              <a:sym typeface="Cantarell"/>
            </a:endParaRPr>
          </a:p>
        </p:txBody>
      </p:sp>
      <p:sp>
        <p:nvSpPr>
          <p:cNvPr id="3" name="Text Placeholder 1"/>
          <p:cNvSpPr txBox="1">
            <a:spLocks/>
          </p:cNvSpPr>
          <p:nvPr/>
        </p:nvSpPr>
        <p:spPr>
          <a:xfrm>
            <a:off x="495301" y="2540000"/>
            <a:ext cx="1358899" cy="2286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1" indent="0">
              <a:buFont typeface="Arial" panose="020B0604020202020204" pitchFamily="34" charset="0"/>
              <a:buNone/>
            </a:pPr>
            <a:r>
              <a:rPr lang="en-US" sz="3200" dirty="0" smtClean="0"/>
              <a:t>A.  12</a:t>
            </a:r>
          </a:p>
          <a:p>
            <a:pPr marL="127001" indent="0">
              <a:buFont typeface="Arial" panose="020B0604020202020204" pitchFamily="34" charset="0"/>
              <a:buNone/>
            </a:pPr>
            <a:r>
              <a:rPr lang="en-US" sz="3200" dirty="0" smtClean="0"/>
              <a:t>B.   7</a:t>
            </a:r>
          </a:p>
          <a:p>
            <a:pPr marL="127001" indent="0">
              <a:buFont typeface="Arial" panose="020B0604020202020204" pitchFamily="34" charset="0"/>
              <a:buNone/>
            </a:pPr>
            <a:r>
              <a:rPr lang="en-US" sz="3200" dirty="0" smtClean="0"/>
              <a:t>C.   5</a:t>
            </a:r>
          </a:p>
          <a:p>
            <a:pPr marL="127001" indent="0">
              <a:buFont typeface="Arial" panose="020B0604020202020204" pitchFamily="34" charset="0"/>
              <a:buNone/>
            </a:pPr>
            <a:r>
              <a:rPr lang="en-US" sz="3200" dirty="0" smtClean="0"/>
              <a:t>D.   2</a:t>
            </a:r>
            <a:endParaRPr lang="en-US" sz="3200" dirty="0"/>
          </a:p>
        </p:txBody>
      </p:sp>
      <p:pic>
        <p:nvPicPr>
          <p:cNvPr id="4" name="Shape 98"/>
          <p:cNvPicPr preferRelativeResize="0"/>
          <p:nvPr/>
        </p:nvPicPr>
        <p:blipFill>
          <a:blip r:embed="rId2" cstate="print"/>
          <a:stretch>
            <a:fillRect/>
          </a:stretch>
        </p:blipFill>
        <p:spPr>
          <a:xfrm>
            <a:off x="2488839" y="2711116"/>
            <a:ext cx="5885140" cy="3955052"/>
          </a:xfrm>
          <a:prstGeom prst="rect">
            <a:avLst/>
          </a:prstGeom>
        </p:spPr>
      </p:pic>
      <p:sp>
        <p:nvSpPr>
          <p:cNvPr id="5" name="Shape 99"/>
          <p:cNvSpPr txBox="1"/>
          <p:nvPr/>
        </p:nvSpPr>
        <p:spPr>
          <a:xfrm>
            <a:off x="2881870" y="2202280"/>
            <a:ext cx="6126748" cy="508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dirty="0" smtClean="0">
                <a:solidFill>
                  <a:schemeClr val="dk1"/>
                </a:solidFill>
                <a:latin typeface="Cantarell"/>
                <a:ea typeface="Cantarell"/>
                <a:cs typeface="Cantarell"/>
                <a:sym typeface="Cantarell"/>
              </a:rPr>
              <a:t>Peanuts</a:t>
            </a:r>
            <a:r>
              <a:rPr lang="en-US" sz="3200" b="1" dirty="0" smtClean="0">
                <a:solidFill>
                  <a:schemeClr val="dk1"/>
                </a:solidFill>
                <a:latin typeface="Cantarell"/>
                <a:ea typeface="Cantarell"/>
                <a:cs typeface="Cantarell"/>
                <a:sym typeface="Cantarell"/>
              </a:rPr>
              <a:t>   </a:t>
            </a:r>
            <a:r>
              <a:rPr lang="en-US" sz="3200" b="1" i="0" u="none" strike="noStrike" cap="none" baseline="0" dirty="0" smtClean="0">
                <a:solidFill>
                  <a:schemeClr val="dk1"/>
                </a:solidFill>
                <a:latin typeface="Cantarell"/>
                <a:ea typeface="Cantarell"/>
                <a:cs typeface="Cantarell"/>
                <a:sym typeface="Cantarell"/>
              </a:rPr>
              <a:t>Both  Shellfish</a:t>
            </a:r>
            <a:endParaRPr lang="en-US" sz="3200" b="1" i="0" u="none" strike="noStrike" cap="none" baseline="0" dirty="0">
              <a:solidFill>
                <a:schemeClr val="dk1"/>
              </a:solidFill>
              <a:latin typeface="Cantarell"/>
              <a:ea typeface="Cantarell"/>
              <a:cs typeface="Cantarell"/>
              <a:sym typeface="Cantarell"/>
            </a:endParaRPr>
          </a:p>
        </p:txBody>
      </p:sp>
      <p:sp>
        <p:nvSpPr>
          <p:cNvPr id="6" name="TextBox 5"/>
          <p:cNvSpPr txBox="1"/>
          <p:nvPr/>
        </p:nvSpPr>
        <p:spPr>
          <a:xfrm>
            <a:off x="3352800" y="336884"/>
            <a:ext cx="3192379" cy="523220"/>
          </a:xfrm>
          <a:prstGeom prst="rect">
            <a:avLst/>
          </a:prstGeom>
          <a:noFill/>
        </p:spPr>
        <p:txBody>
          <a:bodyPr wrap="square" rtlCol="0">
            <a:spAutoFit/>
          </a:bodyPr>
          <a:lstStyle/>
          <a:p>
            <a:r>
              <a:rPr lang="en-US" sz="2800" b="1" dirty="0" smtClean="0">
                <a:solidFill>
                  <a:schemeClr val="tx2"/>
                </a:solidFill>
              </a:rPr>
              <a:t>Total = 21</a:t>
            </a:r>
            <a:endParaRPr lang="en-US" sz="2800" b="1" dirty="0">
              <a:solidFill>
                <a:schemeClr val="tx2"/>
              </a:solidFill>
            </a:endParaRPr>
          </a:p>
        </p:txBody>
      </p:sp>
      <p:sp>
        <p:nvSpPr>
          <p:cNvPr id="9" name="TextBox 8"/>
          <p:cNvSpPr txBox="1"/>
          <p:nvPr/>
        </p:nvSpPr>
        <p:spPr>
          <a:xfrm>
            <a:off x="4958655" y="3255800"/>
            <a:ext cx="986589" cy="2123658"/>
          </a:xfrm>
          <a:prstGeom prst="rect">
            <a:avLst/>
          </a:prstGeom>
          <a:noFill/>
        </p:spPr>
        <p:txBody>
          <a:bodyPr wrap="square" rtlCol="0">
            <a:spAutoFit/>
          </a:bodyPr>
          <a:lstStyle/>
          <a:p>
            <a:r>
              <a:rPr lang="en-US" sz="4400" b="1" dirty="0" smtClean="0">
                <a:solidFill>
                  <a:schemeClr val="tx2"/>
                </a:solidFill>
              </a:rPr>
              <a:t> 26</a:t>
            </a:r>
          </a:p>
          <a:p>
            <a:r>
              <a:rPr lang="en-US" sz="4400" b="1" u="sng" dirty="0" smtClean="0">
                <a:solidFill>
                  <a:schemeClr val="tx2"/>
                </a:solidFill>
              </a:rPr>
              <a:t>-21</a:t>
            </a:r>
          </a:p>
          <a:p>
            <a:r>
              <a:rPr lang="en-US" sz="4400" b="1" dirty="0" smtClean="0">
                <a:solidFill>
                  <a:schemeClr val="tx2"/>
                </a:solidFill>
              </a:rPr>
              <a:t>   5</a:t>
            </a:r>
            <a:endParaRPr lang="en-US" sz="4400" b="1" dirty="0">
              <a:solidFill>
                <a:schemeClr val="tx2"/>
              </a:solidFill>
            </a:endParaRPr>
          </a:p>
        </p:txBody>
      </p:sp>
      <p:sp>
        <p:nvSpPr>
          <p:cNvPr id="10" name="TextBox 9"/>
          <p:cNvSpPr txBox="1"/>
          <p:nvPr/>
        </p:nvSpPr>
        <p:spPr>
          <a:xfrm>
            <a:off x="8591523" y="2842664"/>
            <a:ext cx="3063373" cy="769441"/>
          </a:xfrm>
          <a:prstGeom prst="rect">
            <a:avLst/>
          </a:prstGeom>
          <a:noFill/>
        </p:spPr>
        <p:txBody>
          <a:bodyPr wrap="square" rtlCol="0">
            <a:spAutoFit/>
          </a:bodyPr>
          <a:lstStyle/>
          <a:p>
            <a:r>
              <a:rPr lang="en-US" sz="4400" b="1" dirty="0" smtClean="0">
                <a:solidFill>
                  <a:schemeClr val="tx2"/>
                </a:solidFill>
              </a:rPr>
              <a:t>14 + 12 = 26</a:t>
            </a:r>
            <a:endParaRPr lang="en-US" sz="4400" b="1" dirty="0">
              <a:solidFill>
                <a:schemeClr val="tx2"/>
              </a:solidFill>
            </a:endParaRPr>
          </a:p>
        </p:txBody>
      </p:sp>
      <p:sp>
        <p:nvSpPr>
          <p:cNvPr id="11" name="TextBox 10"/>
          <p:cNvSpPr txBox="1"/>
          <p:nvPr/>
        </p:nvSpPr>
        <p:spPr>
          <a:xfrm>
            <a:off x="3097695" y="3309279"/>
            <a:ext cx="986589" cy="2123658"/>
          </a:xfrm>
          <a:prstGeom prst="rect">
            <a:avLst/>
          </a:prstGeom>
          <a:noFill/>
        </p:spPr>
        <p:txBody>
          <a:bodyPr wrap="square" rtlCol="0">
            <a:spAutoFit/>
          </a:bodyPr>
          <a:lstStyle/>
          <a:p>
            <a:r>
              <a:rPr lang="en-US" sz="4400" b="1" dirty="0" smtClean="0">
                <a:solidFill>
                  <a:schemeClr val="tx2"/>
                </a:solidFill>
              </a:rPr>
              <a:t> 14</a:t>
            </a:r>
          </a:p>
          <a:p>
            <a:r>
              <a:rPr lang="en-US" sz="4400" b="1" u="sng" dirty="0" smtClean="0">
                <a:solidFill>
                  <a:schemeClr val="tx2"/>
                </a:solidFill>
              </a:rPr>
              <a:t>-  5</a:t>
            </a:r>
          </a:p>
          <a:p>
            <a:r>
              <a:rPr lang="en-US" sz="4400" b="1" dirty="0" smtClean="0">
                <a:solidFill>
                  <a:schemeClr val="tx2"/>
                </a:solidFill>
              </a:rPr>
              <a:t>   9</a:t>
            </a:r>
            <a:endParaRPr lang="en-US" sz="4400" b="1" dirty="0">
              <a:solidFill>
                <a:schemeClr val="tx2"/>
              </a:solidFill>
            </a:endParaRPr>
          </a:p>
        </p:txBody>
      </p:sp>
      <p:sp>
        <p:nvSpPr>
          <p:cNvPr id="12" name="TextBox 11"/>
          <p:cNvSpPr txBox="1"/>
          <p:nvPr/>
        </p:nvSpPr>
        <p:spPr>
          <a:xfrm>
            <a:off x="6666317" y="3402932"/>
            <a:ext cx="986589" cy="2123658"/>
          </a:xfrm>
          <a:prstGeom prst="rect">
            <a:avLst/>
          </a:prstGeom>
          <a:noFill/>
        </p:spPr>
        <p:txBody>
          <a:bodyPr wrap="square" rtlCol="0">
            <a:spAutoFit/>
          </a:bodyPr>
          <a:lstStyle/>
          <a:p>
            <a:r>
              <a:rPr lang="en-US" sz="4400" b="1" dirty="0" smtClean="0">
                <a:solidFill>
                  <a:schemeClr val="tx2"/>
                </a:solidFill>
              </a:rPr>
              <a:t> 12</a:t>
            </a:r>
          </a:p>
          <a:p>
            <a:r>
              <a:rPr lang="en-US" sz="4400" b="1" u="sng" dirty="0" smtClean="0">
                <a:solidFill>
                  <a:schemeClr val="tx2"/>
                </a:solidFill>
              </a:rPr>
              <a:t>-  5</a:t>
            </a:r>
          </a:p>
          <a:p>
            <a:r>
              <a:rPr lang="en-US" sz="4400" b="1" dirty="0" smtClean="0">
                <a:solidFill>
                  <a:schemeClr val="tx2"/>
                </a:solidFill>
              </a:rPr>
              <a:t>   7</a:t>
            </a:r>
            <a:endParaRPr lang="en-US" sz="4400" b="1" dirty="0">
              <a:solidFill>
                <a:schemeClr val="tx2"/>
              </a:solidFill>
            </a:endParaRPr>
          </a:p>
        </p:txBody>
      </p:sp>
      <p:sp>
        <p:nvSpPr>
          <p:cNvPr id="13" name="TextBox 12"/>
          <p:cNvSpPr txBox="1"/>
          <p:nvPr/>
        </p:nvSpPr>
        <p:spPr>
          <a:xfrm>
            <a:off x="8591523" y="4637254"/>
            <a:ext cx="3391930" cy="769441"/>
          </a:xfrm>
          <a:prstGeom prst="rect">
            <a:avLst/>
          </a:prstGeom>
          <a:noFill/>
        </p:spPr>
        <p:txBody>
          <a:bodyPr wrap="square" rtlCol="0">
            <a:spAutoFit/>
          </a:bodyPr>
          <a:lstStyle/>
          <a:p>
            <a:r>
              <a:rPr lang="en-US" sz="4400" b="1" dirty="0" smtClean="0">
                <a:solidFill>
                  <a:schemeClr val="tx2"/>
                </a:solidFill>
              </a:rPr>
              <a:t>9 + 5 + 7 = 21</a:t>
            </a:r>
            <a:endParaRPr lang="en-US" sz="4400" b="1" dirty="0">
              <a:solidFill>
                <a:schemeClr val="tx2"/>
              </a:solidFill>
            </a:endParaRPr>
          </a:p>
        </p:txBody>
      </p:sp>
      <p:sp>
        <p:nvSpPr>
          <p:cNvPr id="14" name="Oval 13"/>
          <p:cNvSpPr/>
          <p:nvPr/>
        </p:nvSpPr>
        <p:spPr>
          <a:xfrm>
            <a:off x="609600" y="3612105"/>
            <a:ext cx="513347" cy="542800"/>
          </a:xfrm>
          <a:prstGeom prst="ellipse">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91522" y="2828606"/>
            <a:ext cx="3063373" cy="783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58654" y="3476498"/>
            <a:ext cx="986591" cy="1976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18231" y="3355014"/>
            <a:ext cx="986591" cy="1282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61448" y="4687950"/>
            <a:ext cx="986591" cy="765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602562" y="3543760"/>
            <a:ext cx="986591" cy="1282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83859" y="4893570"/>
            <a:ext cx="986591" cy="765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703258" y="4669525"/>
            <a:ext cx="3063373" cy="783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665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grpId="0" nodeType="clickEffect">
                                  <p:stCondLst>
                                    <p:cond delay="0"/>
                                  </p:stCondLst>
                                  <p:childTnLst>
                                    <p:anim calcmode="lin" valueType="num">
                                      <p:cBhvr>
                                        <p:cTn id="19" dur="1000"/>
                                        <p:tgtEl>
                                          <p:spTgt spid="15"/>
                                        </p:tgtEl>
                                        <p:attrNameLst>
                                          <p:attrName>ppt_w</p:attrName>
                                        </p:attrNameLst>
                                      </p:cBhvr>
                                      <p:tavLst>
                                        <p:tav tm="0">
                                          <p:val>
                                            <p:strVal val="ppt_w"/>
                                          </p:val>
                                        </p:tav>
                                        <p:tav tm="100000">
                                          <p:val>
                                            <p:fltVal val="0"/>
                                          </p:val>
                                        </p:tav>
                                      </p:tavLst>
                                    </p:anim>
                                    <p:anim calcmode="lin" valueType="num">
                                      <p:cBhvr>
                                        <p:cTn id="20" dur="1000"/>
                                        <p:tgtEl>
                                          <p:spTgt spid="15"/>
                                        </p:tgtEl>
                                        <p:attrNameLst>
                                          <p:attrName>ppt_h</p:attrName>
                                        </p:attrNameLst>
                                      </p:cBhvr>
                                      <p:tavLst>
                                        <p:tav tm="0">
                                          <p:val>
                                            <p:strVal val="ppt_h"/>
                                          </p:val>
                                        </p:tav>
                                        <p:tav tm="100000">
                                          <p:val>
                                            <p:fltVal val="0"/>
                                          </p:val>
                                        </p:tav>
                                      </p:tavLst>
                                    </p:anim>
                                    <p:anim calcmode="lin" valueType="num">
                                      <p:cBhvr>
                                        <p:cTn id="21" dur="1000"/>
                                        <p:tgtEl>
                                          <p:spTgt spid="15"/>
                                        </p:tgtEl>
                                        <p:attrNameLst>
                                          <p:attrName>style.rotation</p:attrName>
                                        </p:attrNameLst>
                                      </p:cBhvr>
                                      <p:tavLst>
                                        <p:tav tm="0">
                                          <p:val>
                                            <p:fltVal val="0"/>
                                          </p:val>
                                        </p:tav>
                                        <p:tav tm="100000">
                                          <p:val>
                                            <p:fltVal val="90"/>
                                          </p:val>
                                        </p:tav>
                                      </p:tavLst>
                                    </p:anim>
                                    <p:animEffect transition="out" filter="fade">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1" presetClass="exit" presetSubtype="0" fill="hold" grpId="0" nodeType="clickEffect">
                                  <p:stCondLst>
                                    <p:cond delay="0"/>
                                  </p:stCondLst>
                                  <p:childTnLst>
                                    <p:anim calcmode="lin" valueType="num">
                                      <p:cBhvr>
                                        <p:cTn id="27" dur="1000"/>
                                        <p:tgtEl>
                                          <p:spTgt spid="16"/>
                                        </p:tgtEl>
                                        <p:attrNameLst>
                                          <p:attrName>ppt_w</p:attrName>
                                        </p:attrNameLst>
                                      </p:cBhvr>
                                      <p:tavLst>
                                        <p:tav tm="0">
                                          <p:val>
                                            <p:strVal val="ppt_w"/>
                                          </p:val>
                                        </p:tav>
                                        <p:tav tm="100000">
                                          <p:val>
                                            <p:fltVal val="0"/>
                                          </p:val>
                                        </p:tav>
                                      </p:tavLst>
                                    </p:anim>
                                    <p:anim calcmode="lin" valueType="num">
                                      <p:cBhvr>
                                        <p:cTn id="28" dur="1000"/>
                                        <p:tgtEl>
                                          <p:spTgt spid="16"/>
                                        </p:tgtEl>
                                        <p:attrNameLst>
                                          <p:attrName>ppt_h</p:attrName>
                                        </p:attrNameLst>
                                      </p:cBhvr>
                                      <p:tavLst>
                                        <p:tav tm="0">
                                          <p:val>
                                            <p:strVal val="ppt_h"/>
                                          </p:val>
                                        </p:tav>
                                        <p:tav tm="100000">
                                          <p:val>
                                            <p:fltVal val="0"/>
                                          </p:val>
                                        </p:tav>
                                      </p:tavLst>
                                    </p:anim>
                                    <p:anim calcmode="lin" valueType="num">
                                      <p:cBhvr>
                                        <p:cTn id="29" dur="1000"/>
                                        <p:tgtEl>
                                          <p:spTgt spid="16"/>
                                        </p:tgtEl>
                                        <p:attrNameLst>
                                          <p:attrName>style.rotation</p:attrName>
                                        </p:attrNameLst>
                                      </p:cBhvr>
                                      <p:tavLst>
                                        <p:tav tm="0">
                                          <p:val>
                                            <p:fltVal val="0"/>
                                          </p:val>
                                        </p:tav>
                                        <p:tav tm="100000">
                                          <p:val>
                                            <p:fltVal val="90"/>
                                          </p:val>
                                        </p:tav>
                                      </p:tavLst>
                                    </p:anim>
                                    <p:animEffect transition="out" filter="fade">
                                      <p:cBhvr>
                                        <p:cTn id="30" dur="1000"/>
                                        <p:tgtEl>
                                          <p:spTgt spid="16"/>
                                        </p:tgtEl>
                                      </p:cBhvr>
                                    </p:animEffect>
                                    <p:set>
                                      <p:cBhvr>
                                        <p:cTn id="31" dur="1" fill="hold">
                                          <p:stCondLst>
                                            <p:cond delay="9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0" nodeType="clickEffect">
                                  <p:stCondLst>
                                    <p:cond delay="0"/>
                                  </p:stCondLst>
                                  <p:childTnLst>
                                    <p:anim calcmode="lin" valueType="num">
                                      <p:cBhvr>
                                        <p:cTn id="40" dur="1000"/>
                                        <p:tgtEl>
                                          <p:spTgt spid="17"/>
                                        </p:tgtEl>
                                        <p:attrNameLst>
                                          <p:attrName>ppt_w</p:attrName>
                                        </p:attrNameLst>
                                      </p:cBhvr>
                                      <p:tavLst>
                                        <p:tav tm="0">
                                          <p:val>
                                            <p:strVal val="ppt_w"/>
                                          </p:val>
                                        </p:tav>
                                        <p:tav tm="100000">
                                          <p:val>
                                            <p:fltVal val="0"/>
                                          </p:val>
                                        </p:tav>
                                      </p:tavLst>
                                    </p:anim>
                                    <p:anim calcmode="lin" valueType="num">
                                      <p:cBhvr>
                                        <p:cTn id="41" dur="1000"/>
                                        <p:tgtEl>
                                          <p:spTgt spid="17"/>
                                        </p:tgtEl>
                                        <p:attrNameLst>
                                          <p:attrName>ppt_h</p:attrName>
                                        </p:attrNameLst>
                                      </p:cBhvr>
                                      <p:tavLst>
                                        <p:tav tm="0">
                                          <p:val>
                                            <p:strVal val="ppt_h"/>
                                          </p:val>
                                        </p:tav>
                                        <p:tav tm="100000">
                                          <p:val>
                                            <p:fltVal val="0"/>
                                          </p:val>
                                        </p:tav>
                                      </p:tavLst>
                                    </p:anim>
                                    <p:anim calcmode="lin" valueType="num">
                                      <p:cBhvr>
                                        <p:cTn id="42" dur="1000"/>
                                        <p:tgtEl>
                                          <p:spTgt spid="17"/>
                                        </p:tgtEl>
                                        <p:attrNameLst>
                                          <p:attrName>style.rotation</p:attrName>
                                        </p:attrNameLst>
                                      </p:cBhvr>
                                      <p:tavLst>
                                        <p:tav tm="0">
                                          <p:val>
                                            <p:fltVal val="0"/>
                                          </p:val>
                                        </p:tav>
                                        <p:tav tm="100000">
                                          <p:val>
                                            <p:fltVal val="90"/>
                                          </p:val>
                                        </p:tav>
                                      </p:tavLst>
                                    </p:anim>
                                    <p:animEffect transition="out" filter="fade">
                                      <p:cBhvr>
                                        <p:cTn id="43" dur="1000"/>
                                        <p:tgtEl>
                                          <p:spTgt spid="17"/>
                                        </p:tgtEl>
                                      </p:cBhvr>
                                    </p:animEffect>
                                    <p:set>
                                      <p:cBhvr>
                                        <p:cTn id="44" dur="1" fill="hold">
                                          <p:stCondLst>
                                            <p:cond delay="9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1" presetClass="exit" presetSubtype="0" fill="hold" grpId="0" nodeType="clickEffect">
                                  <p:stCondLst>
                                    <p:cond delay="0"/>
                                  </p:stCondLst>
                                  <p:childTnLst>
                                    <p:anim calcmode="lin" valueType="num">
                                      <p:cBhvr>
                                        <p:cTn id="48" dur="1000"/>
                                        <p:tgtEl>
                                          <p:spTgt spid="18"/>
                                        </p:tgtEl>
                                        <p:attrNameLst>
                                          <p:attrName>ppt_w</p:attrName>
                                        </p:attrNameLst>
                                      </p:cBhvr>
                                      <p:tavLst>
                                        <p:tav tm="0">
                                          <p:val>
                                            <p:strVal val="ppt_w"/>
                                          </p:val>
                                        </p:tav>
                                        <p:tav tm="100000">
                                          <p:val>
                                            <p:fltVal val="0"/>
                                          </p:val>
                                        </p:tav>
                                      </p:tavLst>
                                    </p:anim>
                                    <p:anim calcmode="lin" valueType="num">
                                      <p:cBhvr>
                                        <p:cTn id="49" dur="1000"/>
                                        <p:tgtEl>
                                          <p:spTgt spid="18"/>
                                        </p:tgtEl>
                                        <p:attrNameLst>
                                          <p:attrName>ppt_h</p:attrName>
                                        </p:attrNameLst>
                                      </p:cBhvr>
                                      <p:tavLst>
                                        <p:tav tm="0">
                                          <p:val>
                                            <p:strVal val="ppt_h"/>
                                          </p:val>
                                        </p:tav>
                                        <p:tav tm="100000">
                                          <p:val>
                                            <p:fltVal val="0"/>
                                          </p:val>
                                        </p:tav>
                                      </p:tavLst>
                                    </p:anim>
                                    <p:anim calcmode="lin" valueType="num">
                                      <p:cBhvr>
                                        <p:cTn id="50" dur="1000"/>
                                        <p:tgtEl>
                                          <p:spTgt spid="18"/>
                                        </p:tgtEl>
                                        <p:attrNameLst>
                                          <p:attrName>style.rotation</p:attrName>
                                        </p:attrNameLst>
                                      </p:cBhvr>
                                      <p:tavLst>
                                        <p:tav tm="0">
                                          <p:val>
                                            <p:fltVal val="0"/>
                                          </p:val>
                                        </p:tav>
                                        <p:tav tm="100000">
                                          <p:val>
                                            <p:fltVal val="90"/>
                                          </p:val>
                                        </p:tav>
                                      </p:tavLst>
                                    </p:anim>
                                    <p:animEffect transition="out" filter="fade">
                                      <p:cBhvr>
                                        <p:cTn id="51" dur="1000"/>
                                        <p:tgtEl>
                                          <p:spTgt spid="18"/>
                                        </p:tgtEl>
                                      </p:cBhvr>
                                    </p:animEffect>
                                    <p:set>
                                      <p:cBhvr>
                                        <p:cTn id="52" dur="1" fill="hold">
                                          <p:stCondLst>
                                            <p:cond delay="9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1" presetClass="exit" presetSubtype="0" fill="hold" grpId="0" nodeType="clickEffect">
                                  <p:stCondLst>
                                    <p:cond delay="0"/>
                                  </p:stCondLst>
                                  <p:childTnLst>
                                    <p:anim calcmode="lin" valueType="num">
                                      <p:cBhvr>
                                        <p:cTn id="56" dur="1000"/>
                                        <p:tgtEl>
                                          <p:spTgt spid="19"/>
                                        </p:tgtEl>
                                        <p:attrNameLst>
                                          <p:attrName>ppt_w</p:attrName>
                                        </p:attrNameLst>
                                      </p:cBhvr>
                                      <p:tavLst>
                                        <p:tav tm="0">
                                          <p:val>
                                            <p:strVal val="ppt_w"/>
                                          </p:val>
                                        </p:tav>
                                        <p:tav tm="100000">
                                          <p:val>
                                            <p:fltVal val="0"/>
                                          </p:val>
                                        </p:tav>
                                      </p:tavLst>
                                    </p:anim>
                                    <p:anim calcmode="lin" valueType="num">
                                      <p:cBhvr>
                                        <p:cTn id="57" dur="1000"/>
                                        <p:tgtEl>
                                          <p:spTgt spid="19"/>
                                        </p:tgtEl>
                                        <p:attrNameLst>
                                          <p:attrName>ppt_h</p:attrName>
                                        </p:attrNameLst>
                                      </p:cBhvr>
                                      <p:tavLst>
                                        <p:tav tm="0">
                                          <p:val>
                                            <p:strVal val="ppt_h"/>
                                          </p:val>
                                        </p:tav>
                                        <p:tav tm="100000">
                                          <p:val>
                                            <p:fltVal val="0"/>
                                          </p:val>
                                        </p:tav>
                                      </p:tavLst>
                                    </p:anim>
                                    <p:anim calcmode="lin" valueType="num">
                                      <p:cBhvr>
                                        <p:cTn id="58" dur="1000"/>
                                        <p:tgtEl>
                                          <p:spTgt spid="19"/>
                                        </p:tgtEl>
                                        <p:attrNameLst>
                                          <p:attrName>style.rotation</p:attrName>
                                        </p:attrNameLst>
                                      </p:cBhvr>
                                      <p:tavLst>
                                        <p:tav tm="0">
                                          <p:val>
                                            <p:fltVal val="0"/>
                                          </p:val>
                                        </p:tav>
                                        <p:tav tm="100000">
                                          <p:val>
                                            <p:fltVal val="90"/>
                                          </p:val>
                                        </p:tav>
                                      </p:tavLst>
                                    </p:anim>
                                    <p:animEffect transition="out" filter="fade">
                                      <p:cBhvr>
                                        <p:cTn id="59" dur="1000"/>
                                        <p:tgtEl>
                                          <p:spTgt spid="19"/>
                                        </p:tgtEl>
                                      </p:cBhvr>
                                    </p:animEffect>
                                    <p:set>
                                      <p:cBhvr>
                                        <p:cTn id="60" dur="1" fill="hold">
                                          <p:stCondLst>
                                            <p:cond delay="999"/>
                                          </p:stCondLst>
                                        </p:cTn>
                                        <p:tgtEl>
                                          <p:spTgt spid="1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1" presetClass="exit" presetSubtype="0" fill="hold" grpId="0" nodeType="clickEffect">
                                  <p:stCondLst>
                                    <p:cond delay="0"/>
                                  </p:stCondLst>
                                  <p:childTnLst>
                                    <p:anim calcmode="lin" valueType="num">
                                      <p:cBhvr>
                                        <p:cTn id="64" dur="1000"/>
                                        <p:tgtEl>
                                          <p:spTgt spid="20"/>
                                        </p:tgtEl>
                                        <p:attrNameLst>
                                          <p:attrName>ppt_w</p:attrName>
                                        </p:attrNameLst>
                                      </p:cBhvr>
                                      <p:tavLst>
                                        <p:tav tm="0">
                                          <p:val>
                                            <p:strVal val="ppt_w"/>
                                          </p:val>
                                        </p:tav>
                                        <p:tav tm="100000">
                                          <p:val>
                                            <p:fltVal val="0"/>
                                          </p:val>
                                        </p:tav>
                                      </p:tavLst>
                                    </p:anim>
                                    <p:anim calcmode="lin" valueType="num">
                                      <p:cBhvr>
                                        <p:cTn id="65" dur="1000"/>
                                        <p:tgtEl>
                                          <p:spTgt spid="20"/>
                                        </p:tgtEl>
                                        <p:attrNameLst>
                                          <p:attrName>ppt_h</p:attrName>
                                        </p:attrNameLst>
                                      </p:cBhvr>
                                      <p:tavLst>
                                        <p:tav tm="0">
                                          <p:val>
                                            <p:strVal val="ppt_h"/>
                                          </p:val>
                                        </p:tav>
                                        <p:tav tm="100000">
                                          <p:val>
                                            <p:fltVal val="0"/>
                                          </p:val>
                                        </p:tav>
                                      </p:tavLst>
                                    </p:anim>
                                    <p:anim calcmode="lin" valueType="num">
                                      <p:cBhvr>
                                        <p:cTn id="66" dur="1000"/>
                                        <p:tgtEl>
                                          <p:spTgt spid="20"/>
                                        </p:tgtEl>
                                        <p:attrNameLst>
                                          <p:attrName>style.rotation</p:attrName>
                                        </p:attrNameLst>
                                      </p:cBhvr>
                                      <p:tavLst>
                                        <p:tav tm="0">
                                          <p:val>
                                            <p:fltVal val="0"/>
                                          </p:val>
                                        </p:tav>
                                        <p:tav tm="100000">
                                          <p:val>
                                            <p:fltVal val="90"/>
                                          </p:val>
                                        </p:tav>
                                      </p:tavLst>
                                    </p:anim>
                                    <p:animEffect transition="out" filter="fade">
                                      <p:cBhvr>
                                        <p:cTn id="67" dur="1000"/>
                                        <p:tgtEl>
                                          <p:spTgt spid="20"/>
                                        </p:tgtEl>
                                      </p:cBhvr>
                                    </p:animEffect>
                                    <p:set>
                                      <p:cBhvr>
                                        <p:cTn id="68" dur="1" fill="hold">
                                          <p:stCondLst>
                                            <p:cond delay="9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1" presetClass="exit" presetSubtype="0" fill="hold" grpId="0" nodeType="clickEffect">
                                  <p:stCondLst>
                                    <p:cond delay="0"/>
                                  </p:stCondLst>
                                  <p:childTnLst>
                                    <p:anim calcmode="lin" valueType="num">
                                      <p:cBhvr>
                                        <p:cTn id="72" dur="1000"/>
                                        <p:tgtEl>
                                          <p:spTgt spid="21"/>
                                        </p:tgtEl>
                                        <p:attrNameLst>
                                          <p:attrName>ppt_w</p:attrName>
                                        </p:attrNameLst>
                                      </p:cBhvr>
                                      <p:tavLst>
                                        <p:tav tm="0">
                                          <p:val>
                                            <p:strVal val="ppt_w"/>
                                          </p:val>
                                        </p:tav>
                                        <p:tav tm="100000">
                                          <p:val>
                                            <p:fltVal val="0"/>
                                          </p:val>
                                        </p:tav>
                                      </p:tavLst>
                                    </p:anim>
                                    <p:anim calcmode="lin" valueType="num">
                                      <p:cBhvr>
                                        <p:cTn id="73" dur="1000"/>
                                        <p:tgtEl>
                                          <p:spTgt spid="21"/>
                                        </p:tgtEl>
                                        <p:attrNameLst>
                                          <p:attrName>ppt_h</p:attrName>
                                        </p:attrNameLst>
                                      </p:cBhvr>
                                      <p:tavLst>
                                        <p:tav tm="0">
                                          <p:val>
                                            <p:strVal val="ppt_h"/>
                                          </p:val>
                                        </p:tav>
                                        <p:tav tm="100000">
                                          <p:val>
                                            <p:fltVal val="0"/>
                                          </p:val>
                                        </p:tav>
                                      </p:tavLst>
                                    </p:anim>
                                    <p:anim calcmode="lin" valueType="num">
                                      <p:cBhvr>
                                        <p:cTn id="74" dur="1000"/>
                                        <p:tgtEl>
                                          <p:spTgt spid="21"/>
                                        </p:tgtEl>
                                        <p:attrNameLst>
                                          <p:attrName>style.rotation</p:attrName>
                                        </p:attrNameLst>
                                      </p:cBhvr>
                                      <p:tavLst>
                                        <p:tav tm="0">
                                          <p:val>
                                            <p:fltVal val="0"/>
                                          </p:val>
                                        </p:tav>
                                        <p:tav tm="100000">
                                          <p:val>
                                            <p:fltVal val="90"/>
                                          </p:val>
                                        </p:tav>
                                      </p:tavLst>
                                    </p:anim>
                                    <p:animEffect transition="out" filter="fade">
                                      <p:cBhvr>
                                        <p:cTn id="75" dur="1000"/>
                                        <p:tgtEl>
                                          <p:spTgt spid="21"/>
                                        </p:tgtEl>
                                      </p:cBhvr>
                                    </p:animEffect>
                                    <p:set>
                                      <p:cBhvr>
                                        <p:cTn id="76"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5852"/>
            <a:ext cx="12192000" cy="6152147"/>
          </a:xfrm>
        </p:spPr>
        <p:txBody>
          <a:bodyPr>
            <a:noAutofit/>
          </a:bodyPr>
          <a:lstStyle/>
          <a:p>
            <a:r>
              <a:rPr lang="en-US" dirty="0" smtClean="0"/>
              <a:t>You will now work within your teams to develop your own two-way table and Venn Diagram on a mini-poster. You will also create 5 questions based off your table/diagram and an answer key.</a:t>
            </a:r>
          </a:p>
          <a:p>
            <a:endParaRPr lang="en-US" dirty="0" smtClean="0"/>
          </a:p>
          <a:p>
            <a:r>
              <a:rPr lang="en-US" dirty="0" smtClean="0"/>
              <a:t>Follow along with the steps as we go through the activity (DO NOT MOVE ONTO THE NEXT STEP UNTIL I SAY SO)</a:t>
            </a:r>
          </a:p>
          <a:p>
            <a:endParaRPr lang="en-US" dirty="0" smtClean="0"/>
          </a:p>
          <a:p>
            <a:r>
              <a:rPr lang="en-US" dirty="0" smtClean="0"/>
              <a:t>Each step will be assigned a time limit to complete the step in</a:t>
            </a:r>
          </a:p>
          <a:p>
            <a:endParaRPr lang="en-US" dirty="0" smtClean="0"/>
          </a:p>
          <a:p>
            <a:r>
              <a:rPr lang="en-US" dirty="0" smtClean="0"/>
              <a:t>Be Creative and </a:t>
            </a:r>
            <a:r>
              <a:rPr lang="en-US" u="sng" dirty="0" smtClean="0"/>
              <a:t>HAVE FUN</a:t>
            </a:r>
            <a:r>
              <a:rPr lang="en-US" dirty="0" smtClean="0"/>
              <a:t> doing the activity!</a:t>
            </a:r>
          </a:p>
          <a:p>
            <a:endParaRPr lang="en-US" dirty="0" smtClean="0"/>
          </a:p>
          <a:p>
            <a:r>
              <a:rPr lang="en-US" dirty="0"/>
              <a:t>The best mini poster (with a grade of 95% or higher) will be included in your upcoming test!</a:t>
            </a:r>
          </a:p>
          <a:p>
            <a:endParaRPr lang="en-US" u="sng" dirty="0"/>
          </a:p>
        </p:txBody>
      </p:sp>
      <p:sp>
        <p:nvSpPr>
          <p:cNvPr id="5" name="Shape 110"/>
          <p:cNvSpPr txBox="1">
            <a:spLocks/>
          </p:cNvSpPr>
          <p:nvPr/>
        </p:nvSpPr>
        <p:spPr>
          <a:xfrm>
            <a:off x="838200" y="0"/>
            <a:ext cx="10515600" cy="705853"/>
          </a:xfrm>
          <a:prstGeom prst="rect">
            <a:avLst/>
          </a:prstGeom>
          <a:noFill/>
          <a:ln>
            <a:noFill/>
          </a:ln>
        </p:spPr>
        <p:txBody>
          <a:bodyPr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FFFFFF"/>
              </a:buClr>
              <a:buSzPct val="25000"/>
              <a:buFont typeface="Cantarell"/>
              <a:buNone/>
            </a:pPr>
            <a:r>
              <a:rPr lang="en-US" sz="4000" u="sng" dirty="0" smtClean="0">
                <a:latin typeface="Cantarell"/>
                <a:ea typeface="Cantarell"/>
                <a:cs typeface="Cantarell"/>
                <a:sym typeface="Cantarell"/>
              </a:rPr>
              <a:t>Venn Diagram Team Project</a:t>
            </a:r>
            <a:endParaRPr lang="en-US" sz="4000" u="sng" dirty="0">
              <a:latin typeface="Cantarell"/>
              <a:ea typeface="Cantarell"/>
              <a:cs typeface="Cantarell"/>
              <a:sym typeface="Cantarell"/>
            </a:endParaRPr>
          </a:p>
        </p:txBody>
      </p:sp>
    </p:spTree>
    <p:extLst>
      <p:ext uri="{BB962C8B-B14F-4D97-AF65-F5344CB8AC3E}">
        <p14:creationId xmlns:p14="http://schemas.microsoft.com/office/powerpoint/2010/main" xmlns="" val="1443551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4992" y="8560"/>
            <a:ext cx="3067008" cy="2493340"/>
          </a:xfrm>
          <a:ln>
            <a:solidFill>
              <a:schemeClr val="accent1"/>
            </a:solidFill>
          </a:ln>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br>
              <a:rPr lang="en-US" sz="3000" dirty="0" smtClean="0">
                <a:solidFill>
                  <a:srgbClr val="0070C0"/>
                </a:solidFill>
              </a:rPr>
            </a:br>
            <a:r>
              <a:rPr lang="en-US" sz="3000" dirty="0" smtClean="0">
                <a:solidFill>
                  <a:srgbClr val="0070C0"/>
                </a:solidFill>
              </a:rPr>
              <a:t>-Take out HW to stamp</a:t>
            </a:r>
            <a:endParaRPr lang="en-US" sz="3000" b="1" i="1" dirty="0">
              <a:solidFill>
                <a:srgbClr val="00B050"/>
              </a:solidFill>
            </a:endParaRPr>
          </a:p>
        </p:txBody>
      </p:sp>
      <p:sp>
        <p:nvSpPr>
          <p:cNvPr id="7" name="TextBox 6"/>
          <p:cNvSpPr txBox="1"/>
          <p:nvPr/>
        </p:nvSpPr>
        <p:spPr>
          <a:xfrm>
            <a:off x="0" y="7340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sp>
        <p:nvSpPr>
          <p:cNvPr id="6" name="TextBox 5"/>
          <p:cNvSpPr txBox="1"/>
          <p:nvPr/>
        </p:nvSpPr>
        <p:spPr>
          <a:xfrm>
            <a:off x="29030" y="671691"/>
            <a:ext cx="12162970" cy="6124754"/>
          </a:xfrm>
          <a:prstGeom prst="rect">
            <a:avLst/>
          </a:prstGeom>
          <a:noFill/>
        </p:spPr>
        <p:txBody>
          <a:bodyPr wrap="square" rtlCol="0">
            <a:spAutoFit/>
          </a:bodyPr>
          <a:lstStyle/>
          <a:p>
            <a:r>
              <a:rPr lang="en-US" sz="2800" dirty="0" smtClean="0">
                <a:solidFill>
                  <a:srgbClr val="C00000"/>
                </a:solidFill>
              </a:rPr>
              <a:t>There are 10 students total who are running for office in our</a:t>
            </a:r>
            <a:br>
              <a:rPr lang="en-US" sz="2800" dirty="0" smtClean="0">
                <a:solidFill>
                  <a:srgbClr val="C00000"/>
                </a:solidFill>
              </a:rPr>
            </a:br>
            <a:r>
              <a:rPr lang="en-US" sz="2800" dirty="0" smtClean="0">
                <a:solidFill>
                  <a:srgbClr val="C00000"/>
                </a:solidFill>
              </a:rPr>
              <a:t>class </a:t>
            </a:r>
            <a:r>
              <a:rPr lang="en-US" sz="2800" dirty="0" smtClean="0">
                <a:solidFill>
                  <a:srgbClr val="C00000"/>
                </a:solidFill>
              </a:rPr>
              <a:t>elections. Hope, </a:t>
            </a:r>
            <a:r>
              <a:rPr lang="en-US" sz="2800" dirty="0" err="1" smtClean="0">
                <a:solidFill>
                  <a:srgbClr val="C00000"/>
                </a:solidFill>
              </a:rPr>
              <a:t>Dre</a:t>
            </a:r>
            <a:r>
              <a:rPr lang="en-US" sz="2800" dirty="0" smtClean="0">
                <a:solidFill>
                  <a:srgbClr val="C00000"/>
                </a:solidFill>
              </a:rPr>
              <a:t>, &amp; </a:t>
            </a:r>
            <a:r>
              <a:rPr lang="en-US" sz="2800" dirty="0" err="1" smtClean="0">
                <a:solidFill>
                  <a:srgbClr val="C00000"/>
                </a:solidFill>
              </a:rPr>
              <a:t>Lexi</a:t>
            </a:r>
            <a:r>
              <a:rPr lang="en-US" sz="2800" dirty="0" smtClean="0">
                <a:solidFill>
                  <a:srgbClr val="C00000"/>
                </a:solidFill>
              </a:rPr>
              <a:t> </a:t>
            </a:r>
            <a:r>
              <a:rPr lang="en-US" sz="2800" dirty="0" smtClean="0">
                <a:solidFill>
                  <a:srgbClr val="C00000"/>
                </a:solidFill>
              </a:rPr>
              <a:t>are running for</a:t>
            </a:r>
            <a:br>
              <a:rPr lang="en-US" sz="2800" dirty="0" smtClean="0">
                <a:solidFill>
                  <a:srgbClr val="C00000"/>
                </a:solidFill>
              </a:rPr>
            </a:br>
            <a:r>
              <a:rPr lang="en-US" sz="2800" dirty="0" smtClean="0">
                <a:solidFill>
                  <a:srgbClr val="C00000"/>
                </a:solidFill>
              </a:rPr>
              <a:t>Secretary. </a:t>
            </a:r>
            <a:r>
              <a:rPr lang="en-US" sz="2800" dirty="0" err="1" smtClean="0">
                <a:solidFill>
                  <a:srgbClr val="C00000"/>
                </a:solidFill>
              </a:rPr>
              <a:t>Tikwan</a:t>
            </a:r>
            <a:r>
              <a:rPr lang="en-US" sz="2800" dirty="0" smtClean="0">
                <a:solidFill>
                  <a:srgbClr val="C00000"/>
                </a:solidFill>
              </a:rPr>
              <a:t>, Philip, Paola, </a:t>
            </a:r>
            <a:r>
              <a:rPr lang="en-US" sz="2800" dirty="0" smtClean="0">
                <a:solidFill>
                  <a:srgbClr val="C00000"/>
                </a:solidFill>
              </a:rPr>
              <a:t>&amp; </a:t>
            </a:r>
            <a:r>
              <a:rPr lang="en-US" sz="2800" dirty="0" err="1" smtClean="0">
                <a:solidFill>
                  <a:srgbClr val="C00000"/>
                </a:solidFill>
              </a:rPr>
              <a:t>Ozzy</a:t>
            </a:r>
            <a:r>
              <a:rPr lang="en-US" sz="2800" dirty="0" smtClean="0">
                <a:solidFill>
                  <a:srgbClr val="C00000"/>
                </a:solidFill>
              </a:rPr>
              <a:t> </a:t>
            </a:r>
            <a:r>
              <a:rPr lang="en-US" sz="2800" dirty="0" smtClean="0">
                <a:solidFill>
                  <a:srgbClr val="C00000"/>
                </a:solidFill>
              </a:rPr>
              <a:t>are running for Treasurer.</a:t>
            </a:r>
            <a:br>
              <a:rPr lang="en-US" sz="2800" dirty="0" smtClean="0">
                <a:solidFill>
                  <a:srgbClr val="C00000"/>
                </a:solidFill>
              </a:rPr>
            </a:br>
            <a:r>
              <a:rPr lang="en-US" sz="2800" dirty="0" err="1" smtClean="0">
                <a:solidFill>
                  <a:srgbClr val="C00000"/>
                </a:solidFill>
              </a:rPr>
              <a:t>Kaliyah</a:t>
            </a:r>
            <a:r>
              <a:rPr lang="en-US" sz="2800" dirty="0" smtClean="0">
                <a:solidFill>
                  <a:srgbClr val="C00000"/>
                </a:solidFill>
              </a:rPr>
              <a:t>, </a:t>
            </a:r>
            <a:r>
              <a:rPr lang="en-US" sz="2800" dirty="0" err="1" smtClean="0">
                <a:solidFill>
                  <a:srgbClr val="C00000"/>
                </a:solidFill>
              </a:rPr>
              <a:t>Sha-Myia</a:t>
            </a:r>
            <a:r>
              <a:rPr lang="en-US" sz="2800" dirty="0" smtClean="0">
                <a:solidFill>
                  <a:srgbClr val="C00000"/>
                </a:solidFill>
              </a:rPr>
              <a:t>, </a:t>
            </a:r>
            <a:r>
              <a:rPr lang="en-US" sz="2800" dirty="0" smtClean="0">
                <a:solidFill>
                  <a:srgbClr val="C00000"/>
                </a:solidFill>
              </a:rPr>
              <a:t>&amp; </a:t>
            </a:r>
            <a:r>
              <a:rPr lang="en-US" sz="2800" dirty="0" smtClean="0">
                <a:solidFill>
                  <a:srgbClr val="C00000"/>
                </a:solidFill>
              </a:rPr>
              <a:t>William are </a:t>
            </a:r>
            <a:r>
              <a:rPr lang="en-US" sz="2800" dirty="0" smtClean="0">
                <a:solidFill>
                  <a:srgbClr val="C00000"/>
                </a:solidFill>
              </a:rPr>
              <a:t>running for President. </a:t>
            </a:r>
            <a:r>
              <a:rPr lang="en-US" sz="2800" i="1" dirty="0" smtClean="0">
                <a:solidFill>
                  <a:srgbClr val="C00000"/>
                </a:solidFill>
              </a:rPr>
              <a:t>Write</a:t>
            </a:r>
            <a:br>
              <a:rPr lang="en-US" sz="2800" i="1" dirty="0" smtClean="0">
                <a:solidFill>
                  <a:srgbClr val="C00000"/>
                </a:solidFill>
              </a:rPr>
            </a:br>
            <a:r>
              <a:rPr lang="en-US" sz="2800" i="1" dirty="0" smtClean="0">
                <a:solidFill>
                  <a:srgbClr val="C00000"/>
                </a:solidFill>
              </a:rPr>
              <a:t>answers in percent form!</a:t>
            </a:r>
            <a:endParaRPr lang="en-US" sz="2800" dirty="0" smtClean="0">
              <a:solidFill>
                <a:srgbClr val="C00000"/>
              </a:solidFill>
            </a:endParaRPr>
          </a:p>
          <a:p>
            <a:pPr marL="641351" indent="-514350">
              <a:buFont typeface="+mj-lt"/>
              <a:buAutoNum type="arabicPeriod"/>
            </a:pPr>
            <a:r>
              <a:rPr lang="en-US" sz="2800" dirty="0" smtClean="0">
                <a:solidFill>
                  <a:srgbClr val="FF0000"/>
                </a:solidFill>
              </a:rPr>
              <a:t>What is the probability that a girl will be elected Secretary?</a:t>
            </a:r>
          </a:p>
          <a:p>
            <a:pPr marL="641351" indent="-514350">
              <a:buFont typeface="+mj-lt"/>
              <a:buAutoNum type="arabicPeriod"/>
            </a:pPr>
            <a:r>
              <a:rPr lang="en-US" sz="2800" dirty="0" smtClean="0">
                <a:solidFill>
                  <a:srgbClr val="FF0000"/>
                </a:solidFill>
              </a:rPr>
              <a:t>What is the probability that a boy will be elected Secretary and </a:t>
            </a:r>
            <a:r>
              <a:rPr lang="en-US" sz="2800" dirty="0" err="1" smtClean="0">
                <a:solidFill>
                  <a:srgbClr val="FF0000"/>
                </a:solidFill>
              </a:rPr>
              <a:t>Tikwan</a:t>
            </a:r>
            <a:r>
              <a:rPr lang="en-US" sz="2800" dirty="0" smtClean="0">
                <a:solidFill>
                  <a:srgbClr val="FF0000"/>
                </a:solidFill>
              </a:rPr>
              <a:t> will </a:t>
            </a:r>
            <a:r>
              <a:rPr lang="en-US" sz="2800" dirty="0" smtClean="0">
                <a:solidFill>
                  <a:srgbClr val="FF0000"/>
                </a:solidFill>
              </a:rPr>
              <a:t>beat out his opponents for the Treasurer position?</a:t>
            </a:r>
          </a:p>
          <a:p>
            <a:pPr marL="641351" indent="-514350">
              <a:buFont typeface="+mj-lt"/>
              <a:buAutoNum type="arabicPeriod"/>
            </a:pPr>
            <a:r>
              <a:rPr lang="en-US" sz="2800" dirty="0" smtClean="0">
                <a:solidFill>
                  <a:srgbClr val="FF0000"/>
                </a:solidFill>
              </a:rPr>
              <a:t>What is the probability that someone with at least 2 vowels in their name will be elected President?</a:t>
            </a:r>
          </a:p>
          <a:p>
            <a:pPr marL="641351" indent="-514350">
              <a:buFont typeface="+mj-lt"/>
              <a:buAutoNum type="arabicPeriod"/>
            </a:pPr>
            <a:r>
              <a:rPr lang="en-US" sz="2800" i="1" dirty="0" smtClean="0">
                <a:solidFill>
                  <a:srgbClr val="FF0000"/>
                </a:solidFill>
              </a:rPr>
              <a:t>Challenge: </a:t>
            </a:r>
            <a:r>
              <a:rPr lang="en-US" sz="2800" dirty="0" smtClean="0">
                <a:solidFill>
                  <a:srgbClr val="FF0000"/>
                </a:solidFill>
              </a:rPr>
              <a:t>What is the probability that a someone with an “</a:t>
            </a:r>
            <a:r>
              <a:rPr lang="en-US" sz="2800" dirty="0" err="1" smtClean="0">
                <a:solidFill>
                  <a:srgbClr val="FF0000"/>
                </a:solidFill>
              </a:rPr>
              <a:t>i</a:t>
            </a:r>
            <a:r>
              <a:rPr lang="en-US" sz="2800" dirty="0" smtClean="0">
                <a:solidFill>
                  <a:srgbClr val="FF0000"/>
                </a:solidFill>
              </a:rPr>
              <a:t>” in their name or whose name ends in a consonant will be elected for </a:t>
            </a:r>
            <a:r>
              <a:rPr lang="en-US" sz="2800" dirty="0" smtClean="0">
                <a:solidFill>
                  <a:srgbClr val="FF0000"/>
                </a:solidFill>
              </a:rPr>
              <a:t>Treasurer </a:t>
            </a:r>
            <a:r>
              <a:rPr lang="en-US" sz="2800" dirty="0" smtClean="0">
                <a:solidFill>
                  <a:srgbClr val="FF0000"/>
                </a:solidFill>
              </a:rPr>
              <a:t>and two girls will be elected for the other positions?</a:t>
            </a:r>
          </a:p>
          <a:p>
            <a:pPr marL="457200" indent="-457200">
              <a:buFont typeface="Arial" panose="020B0604020202020204" pitchFamily="34" charset="0"/>
              <a:buChar char="•"/>
            </a:pPr>
            <a:r>
              <a:rPr lang="en-US" sz="2800" dirty="0" smtClean="0">
                <a:solidFill>
                  <a:srgbClr val="C00000"/>
                </a:solidFill>
              </a:rPr>
              <a:t>Update your TOC. </a:t>
            </a:r>
            <a:endParaRPr lang="en-US" sz="2800" dirty="0">
              <a:solidFill>
                <a:srgbClr val="C00000"/>
              </a:solidFill>
            </a:endParaRPr>
          </a:p>
        </p:txBody>
      </p:sp>
      <p:sp>
        <p:nvSpPr>
          <p:cNvPr id="9" name="Content Placeholder 4"/>
          <p:cNvSpPr txBox="1">
            <a:spLocks/>
          </p:cNvSpPr>
          <p:nvPr/>
        </p:nvSpPr>
        <p:spPr>
          <a:xfrm>
            <a:off x="0" y="0"/>
            <a:ext cx="9061938" cy="631415"/>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smtClean="0">
                <a:ln>
                  <a:noFill/>
                </a:ln>
                <a:solidFill>
                  <a:srgbClr val="FF0000"/>
                </a:solidFill>
                <a:effectLst/>
                <a:uLnTx/>
                <a:uFillTx/>
                <a:latin typeface="+mn-lt"/>
                <a:ea typeface="+mn-ea"/>
                <a:cs typeface="+mn-cs"/>
              </a:rPr>
              <a:t>3</a:t>
            </a:r>
            <a:r>
              <a:rPr kumimoji="0" lang="en-US" sz="4000" b="1" i="0" u="none" strike="noStrike" kern="1200" cap="none" spc="0" normalizeH="0" baseline="30000" noProof="0" dirty="0" smtClean="0">
                <a:ln>
                  <a:noFill/>
                </a:ln>
                <a:solidFill>
                  <a:srgbClr val="FF0000"/>
                </a:solidFill>
                <a:effectLst/>
                <a:uLnTx/>
                <a:uFillTx/>
                <a:latin typeface="+mn-lt"/>
                <a:ea typeface="+mn-ea"/>
                <a:cs typeface="+mn-cs"/>
              </a:rPr>
              <a:t>rd</a:t>
            </a:r>
            <a:r>
              <a:rPr kumimoji="0" lang="en-US" sz="4000" b="1" i="0" u="none" strike="noStrike" kern="1200" cap="none" spc="0" normalizeH="0" baseline="0" noProof="0" dirty="0" smtClean="0">
                <a:ln>
                  <a:noFill/>
                </a:ln>
                <a:solidFill>
                  <a:srgbClr val="FF0000"/>
                </a:solidFill>
                <a:effectLst/>
                <a:uLnTx/>
                <a:uFillTx/>
                <a:latin typeface="+mn-lt"/>
                <a:ea typeface="+mn-ea"/>
                <a:cs typeface="+mn-cs"/>
              </a:rPr>
              <a:t> Period - WARM UP – on whiteboard!</a:t>
            </a:r>
            <a:endParaRPr kumimoji="0" lang="en-US" sz="40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xmlns="" val="2330035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0" y="705853"/>
            <a:ext cx="12192000" cy="6152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3500" b="1" dirty="0" smtClean="0">
                <a:solidFill>
                  <a:srgbClr val="FF0000"/>
                </a:solidFill>
              </a:rPr>
              <a:t>RED</a:t>
            </a:r>
            <a:r>
              <a:rPr lang="en-US" sz="3500" dirty="0" smtClean="0">
                <a:solidFill>
                  <a:srgbClr val="FF0000"/>
                </a:solidFill>
              </a:rPr>
              <a:t>: Students </a:t>
            </a:r>
            <a:r>
              <a:rPr lang="en-US" sz="3500" dirty="0">
                <a:solidFill>
                  <a:srgbClr val="FF0000"/>
                </a:solidFill>
              </a:rPr>
              <a:t>who have at least one brother/have at least one sister</a:t>
            </a:r>
          </a:p>
          <a:p>
            <a:pPr>
              <a:buFont typeface="Wingdings" pitchFamily="2" charset="2"/>
              <a:buChar char="§"/>
            </a:pPr>
            <a:r>
              <a:rPr lang="en-US" sz="3500" b="1" dirty="0" smtClean="0">
                <a:solidFill>
                  <a:srgbClr val="FF9900"/>
                </a:solidFill>
              </a:rPr>
              <a:t>ORANGE</a:t>
            </a:r>
            <a:r>
              <a:rPr lang="en-US" sz="3500" dirty="0" smtClean="0">
                <a:solidFill>
                  <a:srgbClr val="FF9900"/>
                </a:solidFill>
              </a:rPr>
              <a:t>: </a:t>
            </a:r>
            <a:r>
              <a:rPr lang="en-US" sz="3500" dirty="0">
                <a:solidFill>
                  <a:srgbClr val="FF9900"/>
                </a:solidFill>
              </a:rPr>
              <a:t>Students who have seen The </a:t>
            </a:r>
            <a:r>
              <a:rPr lang="en-US" sz="3500" dirty="0" smtClean="0">
                <a:solidFill>
                  <a:srgbClr val="FF9900"/>
                </a:solidFill>
              </a:rPr>
              <a:t>Notebook/have </a:t>
            </a:r>
            <a:r>
              <a:rPr lang="en-US" sz="3500" dirty="0">
                <a:solidFill>
                  <a:srgbClr val="FF9900"/>
                </a:solidFill>
              </a:rPr>
              <a:t>seen </a:t>
            </a:r>
            <a:r>
              <a:rPr lang="en-US" sz="3500" dirty="0" smtClean="0">
                <a:solidFill>
                  <a:srgbClr val="FF9900"/>
                </a:solidFill>
              </a:rPr>
              <a:t>The Fast and Furious</a:t>
            </a:r>
            <a:endParaRPr lang="en-US" sz="3500" dirty="0">
              <a:solidFill>
                <a:srgbClr val="FF9900"/>
              </a:solidFill>
            </a:endParaRPr>
          </a:p>
          <a:p>
            <a:pPr>
              <a:buFont typeface="Wingdings" pitchFamily="2" charset="2"/>
              <a:buChar char="§"/>
            </a:pPr>
            <a:r>
              <a:rPr lang="en-US" sz="3500" b="1" dirty="0" smtClean="0">
                <a:solidFill>
                  <a:schemeClr val="accent4">
                    <a:lumMod val="50000"/>
                  </a:schemeClr>
                </a:solidFill>
              </a:rPr>
              <a:t>YELLOW</a:t>
            </a:r>
            <a:r>
              <a:rPr lang="en-US" sz="3500" dirty="0" smtClean="0">
                <a:solidFill>
                  <a:schemeClr val="accent4">
                    <a:lumMod val="50000"/>
                  </a:schemeClr>
                </a:solidFill>
              </a:rPr>
              <a:t>: </a:t>
            </a:r>
            <a:r>
              <a:rPr lang="en-US" sz="3500" dirty="0">
                <a:solidFill>
                  <a:schemeClr val="accent4">
                    <a:lumMod val="50000"/>
                  </a:schemeClr>
                </a:solidFill>
              </a:rPr>
              <a:t>Students who are from NC/out-of-state</a:t>
            </a:r>
          </a:p>
          <a:p>
            <a:pPr>
              <a:buFont typeface="Wingdings" pitchFamily="2" charset="2"/>
              <a:buChar char="§"/>
            </a:pPr>
            <a:r>
              <a:rPr lang="en-US" sz="3500" b="1" dirty="0" smtClean="0">
                <a:solidFill>
                  <a:srgbClr val="008000"/>
                </a:solidFill>
              </a:rPr>
              <a:t>GREEN</a:t>
            </a:r>
            <a:r>
              <a:rPr lang="en-US" sz="3500" dirty="0" smtClean="0">
                <a:solidFill>
                  <a:srgbClr val="008000"/>
                </a:solidFill>
              </a:rPr>
              <a:t>: </a:t>
            </a:r>
            <a:r>
              <a:rPr lang="en-US" sz="3500" dirty="0">
                <a:solidFill>
                  <a:srgbClr val="008000"/>
                </a:solidFill>
              </a:rPr>
              <a:t>Students </a:t>
            </a:r>
            <a:r>
              <a:rPr lang="en-US" sz="3500" dirty="0" smtClean="0">
                <a:solidFill>
                  <a:srgbClr val="008000"/>
                </a:solidFill>
              </a:rPr>
              <a:t>who are </a:t>
            </a:r>
            <a:r>
              <a:rPr lang="en-US" sz="3500" dirty="0">
                <a:solidFill>
                  <a:srgbClr val="008000"/>
                </a:solidFill>
              </a:rPr>
              <a:t>5’5” or shorter/taller than 5’5”</a:t>
            </a:r>
          </a:p>
          <a:p>
            <a:pPr>
              <a:buFont typeface="Wingdings" pitchFamily="2" charset="2"/>
              <a:buChar char="§"/>
            </a:pPr>
            <a:r>
              <a:rPr lang="en-US" sz="3500" b="1" dirty="0" smtClean="0">
                <a:solidFill>
                  <a:srgbClr val="0000FF"/>
                </a:solidFill>
              </a:rPr>
              <a:t>BLUE</a:t>
            </a:r>
            <a:r>
              <a:rPr lang="en-US" sz="3500" dirty="0" smtClean="0">
                <a:solidFill>
                  <a:srgbClr val="0000FF"/>
                </a:solidFill>
              </a:rPr>
              <a:t>: Students who are in an after school club/taking driver’s </a:t>
            </a:r>
            <a:r>
              <a:rPr lang="en-US" sz="3500" dirty="0" err="1" smtClean="0">
                <a:solidFill>
                  <a:srgbClr val="0000FF"/>
                </a:solidFill>
              </a:rPr>
              <a:t>ed</a:t>
            </a:r>
            <a:endParaRPr lang="en-US" sz="3500" dirty="0">
              <a:solidFill>
                <a:srgbClr val="0000FF"/>
              </a:solidFill>
            </a:endParaRPr>
          </a:p>
          <a:p>
            <a:pPr>
              <a:buFont typeface="Wingdings" pitchFamily="2" charset="2"/>
              <a:buChar char="§"/>
            </a:pPr>
            <a:r>
              <a:rPr lang="en-US" sz="3500" b="1" dirty="0" smtClean="0">
                <a:solidFill>
                  <a:srgbClr val="7030A0"/>
                </a:solidFill>
              </a:rPr>
              <a:t>PURPLE</a:t>
            </a:r>
            <a:r>
              <a:rPr lang="en-US" sz="3500" dirty="0" smtClean="0">
                <a:solidFill>
                  <a:srgbClr val="7030A0"/>
                </a:solidFill>
              </a:rPr>
              <a:t>: </a:t>
            </a:r>
            <a:r>
              <a:rPr lang="en-US" sz="3500" dirty="0">
                <a:solidFill>
                  <a:srgbClr val="7030A0"/>
                </a:solidFill>
              </a:rPr>
              <a:t>Students wearing </a:t>
            </a:r>
            <a:r>
              <a:rPr lang="en-US" sz="3500" dirty="0" smtClean="0">
                <a:solidFill>
                  <a:srgbClr val="7030A0"/>
                </a:solidFill>
              </a:rPr>
              <a:t>black/red</a:t>
            </a:r>
            <a:endParaRPr lang="en-US" sz="3500" dirty="0">
              <a:solidFill>
                <a:srgbClr val="7030A0"/>
              </a:solidFill>
            </a:endParaRPr>
          </a:p>
          <a:p>
            <a:pPr>
              <a:buFont typeface="Wingdings" pitchFamily="2" charset="2"/>
              <a:buChar char="§"/>
            </a:pPr>
            <a:r>
              <a:rPr lang="en-US" sz="3500" b="1" dirty="0" smtClean="0">
                <a:solidFill>
                  <a:srgbClr val="FF0066"/>
                </a:solidFill>
              </a:rPr>
              <a:t>PINK</a:t>
            </a:r>
            <a:r>
              <a:rPr lang="en-US" sz="3500" dirty="0" smtClean="0">
                <a:solidFill>
                  <a:srgbClr val="FF0066"/>
                </a:solidFill>
              </a:rPr>
              <a:t>: </a:t>
            </a:r>
            <a:r>
              <a:rPr lang="en-US" sz="3500" dirty="0">
                <a:solidFill>
                  <a:srgbClr val="FF0066"/>
                </a:solidFill>
              </a:rPr>
              <a:t>Students who take the bus/car</a:t>
            </a:r>
          </a:p>
          <a:p>
            <a:pPr>
              <a:buFont typeface="Wingdings" pitchFamily="2" charset="2"/>
              <a:buChar char="§"/>
            </a:pPr>
            <a:r>
              <a:rPr lang="en-US" sz="3500" b="1" dirty="0" smtClean="0">
                <a:solidFill>
                  <a:srgbClr val="339966"/>
                </a:solidFill>
              </a:rPr>
              <a:t>TEAL</a:t>
            </a:r>
            <a:r>
              <a:rPr lang="en-US" sz="3500" dirty="0" smtClean="0">
                <a:solidFill>
                  <a:srgbClr val="339966"/>
                </a:solidFill>
              </a:rPr>
              <a:t>: Students </a:t>
            </a:r>
            <a:r>
              <a:rPr lang="en-US" sz="3500" dirty="0">
                <a:solidFill>
                  <a:srgbClr val="339966"/>
                </a:solidFill>
              </a:rPr>
              <a:t>who are on a sports team/have </a:t>
            </a:r>
            <a:r>
              <a:rPr lang="en-US" sz="3500" dirty="0" smtClean="0">
                <a:solidFill>
                  <a:srgbClr val="339966"/>
                </a:solidFill>
              </a:rPr>
              <a:t>been to another country</a:t>
            </a:r>
            <a:endParaRPr lang="en-US" sz="3500" dirty="0">
              <a:solidFill>
                <a:srgbClr val="339966"/>
              </a:solidFill>
            </a:endParaRPr>
          </a:p>
        </p:txBody>
      </p:sp>
      <p:sp>
        <p:nvSpPr>
          <p:cNvPr id="3" name="Shape 110"/>
          <p:cNvSpPr txBox="1">
            <a:spLocks/>
          </p:cNvSpPr>
          <p:nvPr/>
        </p:nvSpPr>
        <p:spPr>
          <a:xfrm>
            <a:off x="838200" y="0"/>
            <a:ext cx="10515600" cy="705853"/>
          </a:xfrm>
          <a:prstGeom prst="rect">
            <a:avLst/>
          </a:prstGeom>
          <a:noFill/>
          <a:ln>
            <a:noFill/>
          </a:ln>
        </p:spPr>
        <p:txBody>
          <a:bodyPr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u="sng" dirty="0"/>
              <a:t>TITLES FOR VENN DIAGRAMS</a:t>
            </a:r>
          </a:p>
        </p:txBody>
      </p:sp>
    </p:spTree>
    <p:extLst>
      <p:ext uri="{BB962C8B-B14F-4D97-AF65-F5344CB8AC3E}">
        <p14:creationId xmlns:p14="http://schemas.microsoft.com/office/powerpoint/2010/main" xmlns="" val="4226158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45200" y="331787"/>
            <a:ext cx="5672667" cy="1609725"/>
          </a:xfrm>
        </p:spPr>
        <p:txBody>
          <a:bodyPr>
            <a:normAutofit fontScale="90000"/>
          </a:bodyPr>
          <a:lstStyle/>
          <a:p>
            <a:pPr algn="ctr"/>
            <a:r>
              <a:rPr lang="en-NZ" dirty="0" smtClean="0"/>
              <a:t>Create a Two-Way Table on your poster that looks like this</a:t>
            </a:r>
            <a:endParaRPr lang="en-GB" dirty="0"/>
          </a:p>
        </p:txBody>
      </p:sp>
      <p:graphicFrame>
        <p:nvGraphicFramePr>
          <p:cNvPr id="38969" name="Group 57"/>
          <p:cNvGraphicFramePr>
            <a:graphicFrameLocks noGrp="1"/>
          </p:cNvGraphicFramePr>
          <p:nvPr>
            <p:ph idx="1"/>
            <p:extLst>
              <p:ext uri="{D42A27DB-BD31-4B8C-83A1-F6EECF244321}">
                <p14:modId xmlns:p14="http://schemas.microsoft.com/office/powerpoint/2010/main" xmlns="" val="411431043"/>
              </p:ext>
            </p:extLst>
          </p:nvPr>
        </p:nvGraphicFramePr>
        <p:xfrm>
          <a:off x="4673600" y="2527298"/>
          <a:ext cx="7035799" cy="3962401"/>
        </p:xfrm>
        <a:graphic>
          <a:graphicData uri="http://schemas.openxmlformats.org/drawingml/2006/table">
            <a:tbl>
              <a:tblPr/>
              <a:tblGrid>
                <a:gridCol w="1619179"/>
                <a:gridCol w="1234245"/>
                <a:gridCol w="1333532"/>
                <a:gridCol w="1333533"/>
                <a:gridCol w="1515310"/>
              </a:tblGrid>
              <a:tr h="735307">
                <a:tc rowSpan="2"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endParaRPr>
                    </a:p>
                  </a:txBody>
                  <a:tcPr anchor="ctr" horzOverflow="overflow">
                    <a:lnL cap="flat">
                      <a:noFill/>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Arial" charset="0"/>
                          <a:ea typeface="Times New Roman" charset="0"/>
                          <a:cs typeface="Arial" charset="0"/>
                        </a:rPr>
                        <a:t>TOTALS</a:t>
                      </a:r>
                    </a:p>
                  </a:txBody>
                  <a:tcPr vert="eaVert"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06262">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89123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84384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57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ea typeface="Times New Roman" charset="0"/>
                          <a:cs typeface="Arial" charset="0"/>
                        </a:rPr>
                        <a:t>TOTALS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Shape 98"/>
          <p:cNvPicPr preferRelativeResize="0"/>
          <p:nvPr/>
        </p:nvPicPr>
        <p:blipFill>
          <a:blip r:embed="rId2" cstate="print"/>
          <a:stretch>
            <a:fillRect/>
          </a:stretch>
        </p:blipFill>
        <p:spPr>
          <a:xfrm>
            <a:off x="420076" y="492125"/>
            <a:ext cx="4659924" cy="2898775"/>
          </a:xfrm>
          <a:prstGeom prst="rect">
            <a:avLst/>
          </a:prstGeom>
        </p:spPr>
      </p:pic>
      <p:sp>
        <p:nvSpPr>
          <p:cNvPr id="5" name="Rectangle 2"/>
          <p:cNvSpPr txBox="1">
            <a:spLocks noChangeArrowheads="1"/>
          </p:cNvSpPr>
          <p:nvPr/>
        </p:nvSpPr>
        <p:spPr>
          <a:xfrm>
            <a:off x="0" y="4175124"/>
            <a:ext cx="4505896" cy="194627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smtClean="0"/>
              <a:t>Create a Venn Diagram on your poster that looks like this</a:t>
            </a:r>
            <a:endParaRPr lang="en-GB" dirty="0"/>
          </a:p>
        </p:txBody>
      </p:sp>
      <p:sp>
        <p:nvSpPr>
          <p:cNvPr id="2" name="Down Arrow 1"/>
          <p:cNvSpPr/>
          <p:nvPr/>
        </p:nvSpPr>
        <p:spPr>
          <a:xfrm>
            <a:off x="10261600" y="1541462"/>
            <a:ext cx="482600" cy="800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V="1">
            <a:off x="2374900" y="3390900"/>
            <a:ext cx="482600" cy="800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0" y="2583543"/>
            <a:ext cx="2540000" cy="584775"/>
          </a:xfrm>
          <a:prstGeom prst="rect">
            <a:avLst/>
          </a:prstGeom>
          <a:noFill/>
        </p:spPr>
        <p:txBody>
          <a:bodyPr wrap="square" rtlCol="0">
            <a:spAutoFit/>
          </a:bodyPr>
          <a:lstStyle/>
          <a:p>
            <a:pPr algn="ctr"/>
            <a:r>
              <a:rPr lang="en-US" sz="3200" dirty="0" smtClean="0"/>
              <a:t>Question 2</a:t>
            </a:r>
            <a:endParaRPr lang="en-US" sz="3200" dirty="0"/>
          </a:p>
        </p:txBody>
      </p:sp>
      <p:sp>
        <p:nvSpPr>
          <p:cNvPr id="9" name="TextBox 8"/>
          <p:cNvSpPr txBox="1"/>
          <p:nvPr/>
        </p:nvSpPr>
        <p:spPr>
          <a:xfrm>
            <a:off x="3040743" y="0"/>
            <a:ext cx="2540000" cy="584775"/>
          </a:xfrm>
          <a:prstGeom prst="rect">
            <a:avLst/>
          </a:prstGeom>
          <a:noFill/>
        </p:spPr>
        <p:txBody>
          <a:bodyPr wrap="square" rtlCol="0">
            <a:spAutoFit/>
          </a:bodyPr>
          <a:lstStyle/>
          <a:p>
            <a:pPr algn="ctr"/>
            <a:r>
              <a:rPr lang="en-US" sz="3200" dirty="0" smtClean="0"/>
              <a:t>Question 2</a:t>
            </a:r>
            <a:endParaRPr lang="en-US" sz="3200" dirty="0"/>
          </a:p>
        </p:txBody>
      </p:sp>
      <p:sp>
        <p:nvSpPr>
          <p:cNvPr id="10" name="TextBox 9"/>
          <p:cNvSpPr txBox="1"/>
          <p:nvPr/>
        </p:nvSpPr>
        <p:spPr>
          <a:xfrm>
            <a:off x="-188686" y="0"/>
            <a:ext cx="2540000" cy="584775"/>
          </a:xfrm>
          <a:prstGeom prst="rect">
            <a:avLst/>
          </a:prstGeom>
          <a:noFill/>
        </p:spPr>
        <p:txBody>
          <a:bodyPr wrap="square" rtlCol="0">
            <a:spAutoFit/>
          </a:bodyPr>
          <a:lstStyle/>
          <a:p>
            <a:pPr algn="ctr"/>
            <a:r>
              <a:rPr lang="en-US" sz="3200" dirty="0" smtClean="0"/>
              <a:t>Question 1</a:t>
            </a:r>
            <a:endParaRPr lang="en-US" sz="3200" dirty="0"/>
          </a:p>
        </p:txBody>
      </p:sp>
      <p:sp>
        <p:nvSpPr>
          <p:cNvPr id="11" name="TextBox 10"/>
          <p:cNvSpPr txBox="1"/>
          <p:nvPr/>
        </p:nvSpPr>
        <p:spPr>
          <a:xfrm>
            <a:off x="4586514" y="4114801"/>
            <a:ext cx="1799771" cy="1077218"/>
          </a:xfrm>
          <a:prstGeom prst="rect">
            <a:avLst/>
          </a:prstGeom>
          <a:noFill/>
        </p:spPr>
        <p:txBody>
          <a:bodyPr wrap="square" rtlCol="0">
            <a:spAutoFit/>
          </a:bodyPr>
          <a:lstStyle/>
          <a:p>
            <a:pPr algn="ctr"/>
            <a:r>
              <a:rPr lang="en-US" sz="3200" dirty="0" smtClean="0"/>
              <a:t>Question 1</a:t>
            </a:r>
            <a:endParaRPr lang="en-US" sz="3200" dirty="0"/>
          </a:p>
        </p:txBody>
      </p:sp>
      <p:sp>
        <p:nvSpPr>
          <p:cNvPr id="12" name="TextBox 11"/>
          <p:cNvSpPr txBox="1"/>
          <p:nvPr/>
        </p:nvSpPr>
        <p:spPr>
          <a:xfrm>
            <a:off x="1487713" y="181429"/>
            <a:ext cx="2540000" cy="584775"/>
          </a:xfrm>
          <a:prstGeom prst="rect">
            <a:avLst/>
          </a:prstGeom>
          <a:noFill/>
        </p:spPr>
        <p:txBody>
          <a:bodyPr wrap="square" rtlCol="0">
            <a:spAutoFit/>
          </a:bodyPr>
          <a:lstStyle/>
          <a:p>
            <a:pPr algn="ctr"/>
            <a:r>
              <a:rPr lang="en-US" sz="3200" dirty="0" smtClean="0"/>
              <a:t>Both</a:t>
            </a:r>
            <a:endParaRPr lang="en-US" sz="3200" dirty="0"/>
          </a:p>
        </p:txBody>
      </p:sp>
      <p:sp>
        <p:nvSpPr>
          <p:cNvPr id="13" name="TextBox 12"/>
          <p:cNvSpPr txBox="1"/>
          <p:nvPr/>
        </p:nvSpPr>
        <p:spPr>
          <a:xfrm>
            <a:off x="6357257" y="4107543"/>
            <a:ext cx="1161142" cy="584775"/>
          </a:xfrm>
          <a:prstGeom prst="rect">
            <a:avLst/>
          </a:prstGeom>
          <a:noFill/>
        </p:spPr>
        <p:txBody>
          <a:bodyPr wrap="square" rtlCol="0">
            <a:spAutoFit/>
          </a:bodyPr>
          <a:lstStyle/>
          <a:p>
            <a:pPr algn="ctr"/>
            <a:r>
              <a:rPr lang="en-US" sz="3200" dirty="0" smtClean="0"/>
              <a:t>Yes</a:t>
            </a:r>
            <a:endParaRPr lang="en-US" sz="3200" dirty="0"/>
          </a:p>
        </p:txBody>
      </p:sp>
      <p:sp>
        <p:nvSpPr>
          <p:cNvPr id="14" name="TextBox 13"/>
          <p:cNvSpPr txBox="1"/>
          <p:nvPr/>
        </p:nvSpPr>
        <p:spPr>
          <a:xfrm>
            <a:off x="7627257" y="3316515"/>
            <a:ext cx="1161142" cy="584775"/>
          </a:xfrm>
          <a:prstGeom prst="rect">
            <a:avLst/>
          </a:prstGeom>
          <a:noFill/>
        </p:spPr>
        <p:txBody>
          <a:bodyPr wrap="square" rtlCol="0">
            <a:spAutoFit/>
          </a:bodyPr>
          <a:lstStyle/>
          <a:p>
            <a:pPr algn="ctr"/>
            <a:r>
              <a:rPr lang="en-US" sz="3200" dirty="0" smtClean="0"/>
              <a:t>Yes</a:t>
            </a:r>
            <a:endParaRPr lang="en-US" sz="3200" dirty="0"/>
          </a:p>
        </p:txBody>
      </p:sp>
      <p:sp>
        <p:nvSpPr>
          <p:cNvPr id="15" name="TextBox 14"/>
          <p:cNvSpPr txBox="1"/>
          <p:nvPr/>
        </p:nvSpPr>
        <p:spPr>
          <a:xfrm>
            <a:off x="8911771" y="3338287"/>
            <a:ext cx="1161142" cy="584775"/>
          </a:xfrm>
          <a:prstGeom prst="rect">
            <a:avLst/>
          </a:prstGeom>
          <a:noFill/>
        </p:spPr>
        <p:txBody>
          <a:bodyPr wrap="square" rtlCol="0">
            <a:spAutoFit/>
          </a:bodyPr>
          <a:lstStyle/>
          <a:p>
            <a:pPr algn="ctr"/>
            <a:r>
              <a:rPr lang="en-US" sz="3200" dirty="0" smtClean="0"/>
              <a:t>No</a:t>
            </a:r>
            <a:endParaRPr lang="en-US" sz="3200" dirty="0"/>
          </a:p>
        </p:txBody>
      </p:sp>
      <p:sp>
        <p:nvSpPr>
          <p:cNvPr id="16" name="TextBox 15"/>
          <p:cNvSpPr txBox="1"/>
          <p:nvPr/>
        </p:nvSpPr>
        <p:spPr>
          <a:xfrm>
            <a:off x="6335485" y="4971145"/>
            <a:ext cx="1161142" cy="584775"/>
          </a:xfrm>
          <a:prstGeom prst="rect">
            <a:avLst/>
          </a:prstGeom>
          <a:noFill/>
        </p:spPr>
        <p:txBody>
          <a:bodyPr wrap="square" rtlCol="0">
            <a:spAutoFit/>
          </a:bodyPr>
          <a:lstStyle/>
          <a:p>
            <a:pPr algn="ctr"/>
            <a:r>
              <a:rPr lang="en-US" sz="3200" dirty="0" smtClean="0"/>
              <a:t>No</a:t>
            </a:r>
            <a:endParaRPr lang="en-US" sz="3200" dirty="0"/>
          </a:p>
        </p:txBody>
      </p:sp>
    </p:spTree>
    <p:extLst>
      <p:ext uri="{BB962C8B-B14F-4D97-AF65-F5344CB8AC3E}">
        <p14:creationId xmlns:p14="http://schemas.microsoft.com/office/powerpoint/2010/main" xmlns="" val="525692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(10 minutes)</a:t>
            </a:r>
            <a:endParaRPr lang="en-US" dirty="0"/>
          </a:p>
        </p:txBody>
      </p:sp>
      <p:sp>
        <p:nvSpPr>
          <p:cNvPr id="3" name="Content Placeholder 2"/>
          <p:cNvSpPr>
            <a:spLocks noGrp="1"/>
          </p:cNvSpPr>
          <p:nvPr>
            <p:ph idx="1"/>
          </p:nvPr>
        </p:nvSpPr>
        <p:spPr/>
        <p:txBody>
          <a:bodyPr/>
          <a:lstStyle/>
          <a:p>
            <a:r>
              <a:rPr lang="en-US" dirty="0" smtClean="0"/>
              <a:t>Each group will get a chance to conduct their survey to the rest of the class (do not forget to survey your own group members)</a:t>
            </a:r>
          </a:p>
          <a:p>
            <a:endParaRPr lang="en-US" dirty="0"/>
          </a:p>
          <a:p>
            <a:r>
              <a:rPr lang="en-US" dirty="0" smtClean="0"/>
              <a:t>A member of your group will go to another groups table with a pencil/pen and something to write on and will conduct the survey</a:t>
            </a:r>
          </a:p>
          <a:p>
            <a:endParaRPr lang="en-US" dirty="0"/>
          </a:p>
          <a:p>
            <a:r>
              <a:rPr lang="en-US" dirty="0" smtClean="0"/>
              <a:t>When the survey is completed, return to your desk and allow the next group to get started</a:t>
            </a:r>
            <a:endParaRPr lang="en-US" dirty="0"/>
          </a:p>
        </p:txBody>
      </p:sp>
    </p:spTree>
    <p:extLst>
      <p:ext uri="{BB962C8B-B14F-4D97-AF65-F5344CB8AC3E}">
        <p14:creationId xmlns:p14="http://schemas.microsoft.com/office/powerpoint/2010/main" xmlns="" val="590432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(3 minutes)</a:t>
            </a:r>
            <a:endParaRPr lang="en-US" dirty="0"/>
          </a:p>
        </p:txBody>
      </p:sp>
      <p:sp>
        <p:nvSpPr>
          <p:cNvPr id="3" name="Content Placeholder 2"/>
          <p:cNvSpPr>
            <a:spLocks noGrp="1"/>
          </p:cNvSpPr>
          <p:nvPr>
            <p:ph idx="1"/>
          </p:nvPr>
        </p:nvSpPr>
        <p:spPr/>
        <p:txBody>
          <a:bodyPr/>
          <a:lstStyle/>
          <a:p>
            <a:r>
              <a:rPr lang="en-US" dirty="0" smtClean="0"/>
              <a:t>Get all of the information you retrieved from the class and add all of the results of the survey together</a:t>
            </a:r>
            <a:endParaRPr lang="en-US" dirty="0"/>
          </a:p>
        </p:txBody>
      </p:sp>
    </p:spTree>
    <p:extLst>
      <p:ext uri="{BB962C8B-B14F-4D97-AF65-F5344CB8AC3E}">
        <p14:creationId xmlns:p14="http://schemas.microsoft.com/office/powerpoint/2010/main" xmlns="" val="3753873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(10 minutes)</a:t>
            </a:r>
            <a:endParaRPr lang="en-US" dirty="0"/>
          </a:p>
        </p:txBody>
      </p:sp>
      <p:sp>
        <p:nvSpPr>
          <p:cNvPr id="3" name="Content Placeholder 2"/>
          <p:cNvSpPr>
            <a:spLocks noGrp="1"/>
          </p:cNvSpPr>
          <p:nvPr>
            <p:ph idx="1"/>
          </p:nvPr>
        </p:nvSpPr>
        <p:spPr>
          <a:xfrm>
            <a:off x="838200" y="1690688"/>
            <a:ext cx="10515600" cy="4486275"/>
          </a:xfrm>
        </p:spPr>
        <p:txBody>
          <a:bodyPr>
            <a:normAutofit lnSpcReduction="10000"/>
          </a:bodyPr>
          <a:lstStyle/>
          <a:p>
            <a:pPr fontAlgn="base"/>
            <a:r>
              <a:rPr lang="en-US" dirty="0" smtClean="0"/>
              <a:t>Each group will be given a poster. Use the material in your Team Boxes for creativity (rulers, markers, etc.)!</a:t>
            </a:r>
            <a:endParaRPr lang="en-US" dirty="0"/>
          </a:p>
          <a:p>
            <a:pPr fontAlgn="base"/>
            <a:r>
              <a:rPr lang="en-US" dirty="0" smtClean="0"/>
              <a:t>Using the poster, make a presentation for the results of your survey in the form of a two-way table </a:t>
            </a:r>
            <a:r>
              <a:rPr lang="en-US" u="sng" dirty="0" smtClean="0"/>
              <a:t>and</a:t>
            </a:r>
            <a:r>
              <a:rPr lang="en-US" dirty="0" smtClean="0"/>
              <a:t> a Venn Diagram</a:t>
            </a:r>
          </a:p>
          <a:p>
            <a:pPr fontAlgn="base"/>
            <a:r>
              <a:rPr lang="en-US" dirty="0" smtClean="0"/>
              <a:t>On the back, create 5 test questions based off your diagram and table.</a:t>
            </a:r>
            <a:endParaRPr lang="en-US" dirty="0"/>
          </a:p>
          <a:p>
            <a:pPr fontAlgn="base"/>
            <a:r>
              <a:rPr lang="en-US" b="1" dirty="0" smtClean="0"/>
              <a:t>Each poster needs to include</a:t>
            </a:r>
          </a:p>
          <a:p>
            <a:pPr lvl="1" fontAlgn="base"/>
            <a:r>
              <a:rPr lang="en-US" b="1" dirty="0" smtClean="0"/>
              <a:t>The completely written out survey questions</a:t>
            </a:r>
          </a:p>
          <a:p>
            <a:pPr lvl="1" fontAlgn="base"/>
            <a:r>
              <a:rPr lang="en-US" b="1" dirty="0" smtClean="0"/>
              <a:t>A two-way table with the results of your survey</a:t>
            </a:r>
          </a:p>
          <a:p>
            <a:pPr lvl="1" fontAlgn="base"/>
            <a:r>
              <a:rPr lang="en-US" b="1" dirty="0" smtClean="0"/>
              <a:t>The Venn Diagram with students’ names</a:t>
            </a:r>
          </a:p>
          <a:p>
            <a:pPr lvl="1" fontAlgn="base"/>
            <a:r>
              <a:rPr lang="en-US" b="1" dirty="0" smtClean="0"/>
              <a:t>Your group members names</a:t>
            </a:r>
          </a:p>
          <a:p>
            <a:pPr marL="411480" lvl="1" indent="0" fontAlgn="base">
              <a:buNone/>
            </a:pPr>
            <a:endParaRPr lang="en-US" dirty="0" smtClean="0"/>
          </a:p>
          <a:p>
            <a:endParaRPr lang="en-US" dirty="0"/>
          </a:p>
          <a:p>
            <a:endParaRPr lang="en-US" dirty="0"/>
          </a:p>
        </p:txBody>
      </p:sp>
    </p:spTree>
    <p:extLst>
      <p:ext uri="{BB962C8B-B14F-4D97-AF65-F5344CB8AC3E}">
        <p14:creationId xmlns:p14="http://schemas.microsoft.com/office/powerpoint/2010/main" xmlns="" val="1981367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45200" y="331787"/>
            <a:ext cx="5672667" cy="1609725"/>
          </a:xfrm>
        </p:spPr>
        <p:txBody>
          <a:bodyPr>
            <a:normAutofit fontScale="90000"/>
          </a:bodyPr>
          <a:lstStyle/>
          <a:p>
            <a:pPr algn="ctr"/>
            <a:r>
              <a:rPr lang="en-NZ" dirty="0" smtClean="0"/>
              <a:t>Create a Two-Way Table on your poster that looks like this</a:t>
            </a:r>
            <a:endParaRPr lang="en-GB" dirty="0"/>
          </a:p>
        </p:txBody>
      </p:sp>
      <p:graphicFrame>
        <p:nvGraphicFramePr>
          <p:cNvPr id="38969" name="Group 57"/>
          <p:cNvGraphicFramePr>
            <a:graphicFrameLocks noGrp="1"/>
          </p:cNvGraphicFramePr>
          <p:nvPr>
            <p:ph idx="1"/>
            <p:extLst>
              <p:ext uri="{D42A27DB-BD31-4B8C-83A1-F6EECF244321}">
                <p14:modId xmlns:p14="http://schemas.microsoft.com/office/powerpoint/2010/main" xmlns="" val="411431043"/>
              </p:ext>
            </p:extLst>
          </p:nvPr>
        </p:nvGraphicFramePr>
        <p:xfrm>
          <a:off x="4673600" y="2527298"/>
          <a:ext cx="7035799" cy="3962401"/>
        </p:xfrm>
        <a:graphic>
          <a:graphicData uri="http://schemas.openxmlformats.org/drawingml/2006/table">
            <a:tbl>
              <a:tblPr/>
              <a:tblGrid>
                <a:gridCol w="1619179"/>
                <a:gridCol w="1234245"/>
                <a:gridCol w="1333532"/>
                <a:gridCol w="1333533"/>
                <a:gridCol w="1515310"/>
              </a:tblGrid>
              <a:tr h="735307">
                <a:tc rowSpan="2"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endParaRPr>
                    </a:p>
                  </a:txBody>
                  <a:tcPr anchor="ctr" horzOverflow="overflow">
                    <a:lnL cap="flat">
                      <a:noFill/>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Arial" charset="0"/>
                          <a:ea typeface="Times New Roman" charset="0"/>
                          <a:cs typeface="Arial" charset="0"/>
                        </a:rPr>
                        <a:t>TOTALS</a:t>
                      </a:r>
                    </a:p>
                  </a:txBody>
                  <a:tcPr vert="eaVert"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06262">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89123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84384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57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ea typeface="Times New Roman" charset="0"/>
                          <a:cs typeface="Arial" charset="0"/>
                        </a:rPr>
                        <a:t>TOTALS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Shape 98"/>
          <p:cNvPicPr preferRelativeResize="0"/>
          <p:nvPr/>
        </p:nvPicPr>
        <p:blipFill>
          <a:blip r:embed="rId2" cstate="print"/>
          <a:stretch>
            <a:fillRect/>
          </a:stretch>
        </p:blipFill>
        <p:spPr>
          <a:xfrm>
            <a:off x="420076" y="492125"/>
            <a:ext cx="4659924" cy="2898775"/>
          </a:xfrm>
          <a:prstGeom prst="rect">
            <a:avLst/>
          </a:prstGeom>
        </p:spPr>
      </p:pic>
      <p:sp>
        <p:nvSpPr>
          <p:cNvPr id="5" name="Rectangle 2"/>
          <p:cNvSpPr txBox="1">
            <a:spLocks noChangeArrowheads="1"/>
          </p:cNvSpPr>
          <p:nvPr/>
        </p:nvSpPr>
        <p:spPr>
          <a:xfrm>
            <a:off x="0" y="4175124"/>
            <a:ext cx="4505896" cy="194627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dirty="0" smtClean="0"/>
              <a:t>Create a Venn Diagram on your poster that looks like this</a:t>
            </a:r>
            <a:endParaRPr lang="en-GB" dirty="0"/>
          </a:p>
        </p:txBody>
      </p:sp>
      <p:sp>
        <p:nvSpPr>
          <p:cNvPr id="2" name="Down Arrow 1"/>
          <p:cNvSpPr/>
          <p:nvPr/>
        </p:nvSpPr>
        <p:spPr>
          <a:xfrm>
            <a:off x="10261600" y="1541462"/>
            <a:ext cx="482600" cy="800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V="1">
            <a:off x="2374900" y="3390900"/>
            <a:ext cx="482600" cy="800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0" y="2583543"/>
            <a:ext cx="2540000" cy="584775"/>
          </a:xfrm>
          <a:prstGeom prst="rect">
            <a:avLst/>
          </a:prstGeom>
          <a:noFill/>
        </p:spPr>
        <p:txBody>
          <a:bodyPr wrap="square" rtlCol="0">
            <a:spAutoFit/>
          </a:bodyPr>
          <a:lstStyle/>
          <a:p>
            <a:pPr algn="ctr"/>
            <a:r>
              <a:rPr lang="en-US" sz="3200" dirty="0" smtClean="0"/>
              <a:t>Question 2</a:t>
            </a:r>
            <a:endParaRPr lang="en-US" sz="3200" dirty="0"/>
          </a:p>
        </p:txBody>
      </p:sp>
      <p:sp>
        <p:nvSpPr>
          <p:cNvPr id="9" name="TextBox 8"/>
          <p:cNvSpPr txBox="1"/>
          <p:nvPr/>
        </p:nvSpPr>
        <p:spPr>
          <a:xfrm>
            <a:off x="3040743" y="0"/>
            <a:ext cx="2540000" cy="584775"/>
          </a:xfrm>
          <a:prstGeom prst="rect">
            <a:avLst/>
          </a:prstGeom>
          <a:noFill/>
        </p:spPr>
        <p:txBody>
          <a:bodyPr wrap="square" rtlCol="0">
            <a:spAutoFit/>
          </a:bodyPr>
          <a:lstStyle/>
          <a:p>
            <a:pPr algn="ctr"/>
            <a:r>
              <a:rPr lang="en-US" sz="3200" dirty="0" smtClean="0"/>
              <a:t>Question 2</a:t>
            </a:r>
            <a:endParaRPr lang="en-US" sz="3200" dirty="0"/>
          </a:p>
        </p:txBody>
      </p:sp>
      <p:sp>
        <p:nvSpPr>
          <p:cNvPr id="10" name="TextBox 9"/>
          <p:cNvSpPr txBox="1"/>
          <p:nvPr/>
        </p:nvSpPr>
        <p:spPr>
          <a:xfrm>
            <a:off x="-188686" y="0"/>
            <a:ext cx="2540000" cy="584775"/>
          </a:xfrm>
          <a:prstGeom prst="rect">
            <a:avLst/>
          </a:prstGeom>
          <a:noFill/>
        </p:spPr>
        <p:txBody>
          <a:bodyPr wrap="square" rtlCol="0">
            <a:spAutoFit/>
          </a:bodyPr>
          <a:lstStyle/>
          <a:p>
            <a:pPr algn="ctr"/>
            <a:r>
              <a:rPr lang="en-US" sz="3200" dirty="0" smtClean="0"/>
              <a:t>Question 1</a:t>
            </a:r>
            <a:endParaRPr lang="en-US" sz="3200" dirty="0"/>
          </a:p>
        </p:txBody>
      </p:sp>
      <p:sp>
        <p:nvSpPr>
          <p:cNvPr id="11" name="TextBox 10"/>
          <p:cNvSpPr txBox="1"/>
          <p:nvPr/>
        </p:nvSpPr>
        <p:spPr>
          <a:xfrm>
            <a:off x="4586514" y="4114801"/>
            <a:ext cx="1799771" cy="1077218"/>
          </a:xfrm>
          <a:prstGeom prst="rect">
            <a:avLst/>
          </a:prstGeom>
          <a:noFill/>
        </p:spPr>
        <p:txBody>
          <a:bodyPr wrap="square" rtlCol="0">
            <a:spAutoFit/>
          </a:bodyPr>
          <a:lstStyle/>
          <a:p>
            <a:pPr algn="ctr"/>
            <a:r>
              <a:rPr lang="en-US" sz="3200" dirty="0" smtClean="0"/>
              <a:t>Question 1</a:t>
            </a:r>
            <a:endParaRPr lang="en-US" sz="3200" dirty="0"/>
          </a:p>
        </p:txBody>
      </p:sp>
      <p:sp>
        <p:nvSpPr>
          <p:cNvPr id="12" name="TextBox 11"/>
          <p:cNvSpPr txBox="1"/>
          <p:nvPr/>
        </p:nvSpPr>
        <p:spPr>
          <a:xfrm>
            <a:off x="1487713" y="181429"/>
            <a:ext cx="2540000" cy="584775"/>
          </a:xfrm>
          <a:prstGeom prst="rect">
            <a:avLst/>
          </a:prstGeom>
          <a:noFill/>
        </p:spPr>
        <p:txBody>
          <a:bodyPr wrap="square" rtlCol="0">
            <a:spAutoFit/>
          </a:bodyPr>
          <a:lstStyle/>
          <a:p>
            <a:pPr algn="ctr"/>
            <a:r>
              <a:rPr lang="en-US" sz="3200" dirty="0" smtClean="0"/>
              <a:t>Both</a:t>
            </a:r>
            <a:endParaRPr lang="en-US" sz="3200" dirty="0"/>
          </a:p>
        </p:txBody>
      </p:sp>
      <p:sp>
        <p:nvSpPr>
          <p:cNvPr id="13" name="TextBox 12"/>
          <p:cNvSpPr txBox="1"/>
          <p:nvPr/>
        </p:nvSpPr>
        <p:spPr>
          <a:xfrm>
            <a:off x="6357257" y="4107543"/>
            <a:ext cx="1161142" cy="584775"/>
          </a:xfrm>
          <a:prstGeom prst="rect">
            <a:avLst/>
          </a:prstGeom>
          <a:noFill/>
        </p:spPr>
        <p:txBody>
          <a:bodyPr wrap="square" rtlCol="0">
            <a:spAutoFit/>
          </a:bodyPr>
          <a:lstStyle/>
          <a:p>
            <a:pPr algn="ctr"/>
            <a:r>
              <a:rPr lang="en-US" sz="3200" dirty="0" smtClean="0"/>
              <a:t>Yes</a:t>
            </a:r>
            <a:endParaRPr lang="en-US" sz="3200" dirty="0"/>
          </a:p>
        </p:txBody>
      </p:sp>
      <p:sp>
        <p:nvSpPr>
          <p:cNvPr id="14" name="TextBox 13"/>
          <p:cNvSpPr txBox="1"/>
          <p:nvPr/>
        </p:nvSpPr>
        <p:spPr>
          <a:xfrm>
            <a:off x="7627257" y="3316515"/>
            <a:ext cx="1161142" cy="584775"/>
          </a:xfrm>
          <a:prstGeom prst="rect">
            <a:avLst/>
          </a:prstGeom>
          <a:noFill/>
        </p:spPr>
        <p:txBody>
          <a:bodyPr wrap="square" rtlCol="0">
            <a:spAutoFit/>
          </a:bodyPr>
          <a:lstStyle/>
          <a:p>
            <a:pPr algn="ctr"/>
            <a:r>
              <a:rPr lang="en-US" sz="3200" dirty="0" smtClean="0"/>
              <a:t>Yes</a:t>
            </a:r>
            <a:endParaRPr lang="en-US" sz="3200" dirty="0"/>
          </a:p>
        </p:txBody>
      </p:sp>
      <p:sp>
        <p:nvSpPr>
          <p:cNvPr id="15" name="TextBox 14"/>
          <p:cNvSpPr txBox="1"/>
          <p:nvPr/>
        </p:nvSpPr>
        <p:spPr>
          <a:xfrm>
            <a:off x="8911771" y="3338287"/>
            <a:ext cx="1161142" cy="584775"/>
          </a:xfrm>
          <a:prstGeom prst="rect">
            <a:avLst/>
          </a:prstGeom>
          <a:noFill/>
        </p:spPr>
        <p:txBody>
          <a:bodyPr wrap="square" rtlCol="0">
            <a:spAutoFit/>
          </a:bodyPr>
          <a:lstStyle/>
          <a:p>
            <a:pPr algn="ctr"/>
            <a:r>
              <a:rPr lang="en-US" sz="3200" dirty="0" smtClean="0"/>
              <a:t>No</a:t>
            </a:r>
            <a:endParaRPr lang="en-US" sz="3200" dirty="0"/>
          </a:p>
        </p:txBody>
      </p:sp>
      <p:sp>
        <p:nvSpPr>
          <p:cNvPr id="16" name="TextBox 15"/>
          <p:cNvSpPr txBox="1"/>
          <p:nvPr/>
        </p:nvSpPr>
        <p:spPr>
          <a:xfrm>
            <a:off x="6335485" y="4971145"/>
            <a:ext cx="1161142" cy="584775"/>
          </a:xfrm>
          <a:prstGeom prst="rect">
            <a:avLst/>
          </a:prstGeom>
          <a:noFill/>
        </p:spPr>
        <p:txBody>
          <a:bodyPr wrap="square" rtlCol="0">
            <a:spAutoFit/>
          </a:bodyPr>
          <a:lstStyle/>
          <a:p>
            <a:pPr algn="ctr"/>
            <a:r>
              <a:rPr lang="en-US" sz="3200" dirty="0" smtClean="0"/>
              <a:t>No</a:t>
            </a:r>
            <a:endParaRPr lang="en-US" sz="3200" dirty="0"/>
          </a:p>
        </p:txBody>
      </p:sp>
    </p:spTree>
    <p:extLst>
      <p:ext uri="{BB962C8B-B14F-4D97-AF65-F5344CB8AC3E}">
        <p14:creationId xmlns:p14="http://schemas.microsoft.com/office/powerpoint/2010/main" xmlns="" val="525692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p:txBody>
          <a:bodyPr/>
          <a:lstStyle/>
          <a:p>
            <a:r>
              <a:rPr lang="en-US" dirty="0" smtClean="0"/>
              <a:t>#4 in HW Packet (bottom of pg. 2 and pg. 3 – all)</a:t>
            </a:r>
            <a:endParaRPr lang="en-US" i="1" dirty="0" smtClean="0"/>
          </a:p>
          <a:p>
            <a:endParaRPr lang="en-US" dirty="0"/>
          </a:p>
          <a:p>
            <a:r>
              <a:rPr lang="en-US" dirty="0" smtClean="0"/>
              <a:t>HW Packets due Friday, 12/19!</a:t>
            </a:r>
          </a:p>
          <a:p>
            <a:r>
              <a:rPr lang="en-US" i="1" dirty="0" smtClean="0"/>
              <a:t>Copy down the table for #5!</a:t>
            </a:r>
          </a:p>
        </p:txBody>
      </p:sp>
      <p:pic>
        <p:nvPicPr>
          <p:cNvPr id="4" name="Picture 3"/>
          <p:cNvPicPr/>
          <p:nvPr/>
        </p:nvPicPr>
        <p:blipFill rotWithShape="1">
          <a:blip r:embed="rId2" cstate="print"/>
          <a:srcRect l="17058" t="33737" r="54957" b="53622"/>
          <a:stretch/>
        </p:blipFill>
        <p:spPr bwMode="auto">
          <a:xfrm>
            <a:off x="3135086" y="3730171"/>
            <a:ext cx="9056914" cy="312782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41396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4992" y="8560"/>
            <a:ext cx="3067008" cy="2493340"/>
          </a:xfrm>
          <a:ln>
            <a:solidFill>
              <a:schemeClr val="accent1"/>
            </a:solidFill>
          </a:ln>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br>
              <a:rPr lang="en-US" sz="3000" dirty="0" smtClean="0">
                <a:solidFill>
                  <a:srgbClr val="0070C0"/>
                </a:solidFill>
              </a:rPr>
            </a:br>
            <a:r>
              <a:rPr lang="en-US" sz="3000" dirty="0" smtClean="0">
                <a:solidFill>
                  <a:srgbClr val="0070C0"/>
                </a:solidFill>
              </a:rPr>
              <a:t>-Take out HW to stamp</a:t>
            </a:r>
            <a:endParaRPr lang="en-US" sz="3000" b="1" i="1" dirty="0">
              <a:solidFill>
                <a:srgbClr val="00B050"/>
              </a:solidFill>
            </a:endParaRPr>
          </a:p>
        </p:txBody>
      </p:sp>
      <p:sp>
        <p:nvSpPr>
          <p:cNvPr id="7" name="TextBox 6"/>
          <p:cNvSpPr txBox="1"/>
          <p:nvPr/>
        </p:nvSpPr>
        <p:spPr>
          <a:xfrm>
            <a:off x="0" y="7340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sp>
        <p:nvSpPr>
          <p:cNvPr id="6" name="TextBox 5"/>
          <p:cNvSpPr txBox="1"/>
          <p:nvPr/>
        </p:nvSpPr>
        <p:spPr>
          <a:xfrm>
            <a:off x="29030" y="671691"/>
            <a:ext cx="12162970" cy="6124754"/>
          </a:xfrm>
          <a:prstGeom prst="rect">
            <a:avLst/>
          </a:prstGeom>
          <a:noFill/>
        </p:spPr>
        <p:txBody>
          <a:bodyPr wrap="square" rtlCol="0">
            <a:spAutoFit/>
          </a:bodyPr>
          <a:lstStyle/>
          <a:p>
            <a:r>
              <a:rPr lang="en-US" sz="2800" dirty="0" smtClean="0">
                <a:solidFill>
                  <a:srgbClr val="C00000"/>
                </a:solidFill>
              </a:rPr>
              <a:t>There are 10 students total who are running for office in our</a:t>
            </a:r>
            <a:br>
              <a:rPr lang="en-US" sz="2800" dirty="0" smtClean="0">
                <a:solidFill>
                  <a:srgbClr val="C00000"/>
                </a:solidFill>
              </a:rPr>
            </a:br>
            <a:r>
              <a:rPr lang="en-US" sz="2800" dirty="0" smtClean="0">
                <a:solidFill>
                  <a:srgbClr val="C00000"/>
                </a:solidFill>
              </a:rPr>
              <a:t>class elections. </a:t>
            </a:r>
            <a:r>
              <a:rPr lang="en-US" sz="2800" dirty="0" err="1" smtClean="0">
                <a:solidFill>
                  <a:srgbClr val="C00000"/>
                </a:solidFill>
              </a:rPr>
              <a:t>Armaan</a:t>
            </a:r>
            <a:r>
              <a:rPr lang="en-US" sz="2800" dirty="0" smtClean="0">
                <a:solidFill>
                  <a:srgbClr val="C00000"/>
                </a:solidFill>
              </a:rPr>
              <a:t>, Antonio, </a:t>
            </a:r>
            <a:r>
              <a:rPr lang="en-US" sz="2800" dirty="0" smtClean="0">
                <a:solidFill>
                  <a:srgbClr val="C00000"/>
                </a:solidFill>
              </a:rPr>
              <a:t>&amp; </a:t>
            </a:r>
            <a:r>
              <a:rPr lang="en-US" sz="2800" dirty="0" smtClean="0">
                <a:solidFill>
                  <a:srgbClr val="C00000"/>
                </a:solidFill>
              </a:rPr>
              <a:t>Abbey </a:t>
            </a:r>
            <a:r>
              <a:rPr lang="en-US" sz="2800" dirty="0" smtClean="0">
                <a:solidFill>
                  <a:srgbClr val="C00000"/>
                </a:solidFill>
              </a:rPr>
              <a:t>are running for</a:t>
            </a:r>
            <a:br>
              <a:rPr lang="en-US" sz="2800" dirty="0" smtClean="0">
                <a:solidFill>
                  <a:srgbClr val="C00000"/>
                </a:solidFill>
              </a:rPr>
            </a:br>
            <a:r>
              <a:rPr lang="en-US" sz="2800" dirty="0" smtClean="0">
                <a:solidFill>
                  <a:srgbClr val="C00000"/>
                </a:solidFill>
              </a:rPr>
              <a:t>Secretary. </a:t>
            </a:r>
            <a:r>
              <a:rPr lang="en-US" sz="2800" dirty="0" err="1" smtClean="0">
                <a:solidFill>
                  <a:srgbClr val="C00000"/>
                </a:solidFill>
              </a:rPr>
              <a:t>Zarriah</a:t>
            </a:r>
            <a:r>
              <a:rPr lang="en-US" sz="2800" dirty="0" smtClean="0">
                <a:solidFill>
                  <a:srgbClr val="C00000"/>
                </a:solidFill>
              </a:rPr>
              <a:t>, </a:t>
            </a:r>
            <a:r>
              <a:rPr lang="en-US" sz="2800" dirty="0" err="1" smtClean="0">
                <a:solidFill>
                  <a:srgbClr val="C00000"/>
                </a:solidFill>
              </a:rPr>
              <a:t>Tyra</a:t>
            </a:r>
            <a:r>
              <a:rPr lang="en-US" sz="2800" dirty="0" smtClean="0">
                <a:solidFill>
                  <a:srgbClr val="C00000"/>
                </a:solidFill>
              </a:rPr>
              <a:t>, Nigel, </a:t>
            </a:r>
            <a:r>
              <a:rPr lang="en-US" sz="2800" dirty="0" smtClean="0">
                <a:solidFill>
                  <a:srgbClr val="C00000"/>
                </a:solidFill>
              </a:rPr>
              <a:t>&amp; </a:t>
            </a:r>
            <a:r>
              <a:rPr lang="en-US" sz="2800" dirty="0" err="1" smtClean="0">
                <a:solidFill>
                  <a:srgbClr val="C00000"/>
                </a:solidFill>
              </a:rPr>
              <a:t>Tay</a:t>
            </a:r>
            <a:r>
              <a:rPr lang="en-US" sz="2800" dirty="0" smtClean="0">
                <a:solidFill>
                  <a:srgbClr val="C00000"/>
                </a:solidFill>
              </a:rPr>
              <a:t> </a:t>
            </a:r>
            <a:r>
              <a:rPr lang="en-US" sz="2800" dirty="0" smtClean="0">
                <a:solidFill>
                  <a:srgbClr val="C00000"/>
                </a:solidFill>
              </a:rPr>
              <a:t>are running for Treasurer.</a:t>
            </a:r>
            <a:br>
              <a:rPr lang="en-US" sz="2800" dirty="0" smtClean="0">
                <a:solidFill>
                  <a:srgbClr val="C00000"/>
                </a:solidFill>
              </a:rPr>
            </a:br>
            <a:r>
              <a:rPr lang="en-US" sz="2800" dirty="0" smtClean="0">
                <a:solidFill>
                  <a:srgbClr val="C00000"/>
                </a:solidFill>
              </a:rPr>
              <a:t>Justin, Madeline, </a:t>
            </a:r>
            <a:r>
              <a:rPr lang="en-US" sz="2800" dirty="0" smtClean="0">
                <a:solidFill>
                  <a:srgbClr val="C00000"/>
                </a:solidFill>
              </a:rPr>
              <a:t>&amp; </a:t>
            </a:r>
            <a:r>
              <a:rPr lang="en-US" sz="2800" dirty="0" smtClean="0">
                <a:solidFill>
                  <a:srgbClr val="C00000"/>
                </a:solidFill>
              </a:rPr>
              <a:t>Shannon are </a:t>
            </a:r>
            <a:r>
              <a:rPr lang="en-US" sz="2800" dirty="0" smtClean="0">
                <a:solidFill>
                  <a:srgbClr val="C00000"/>
                </a:solidFill>
              </a:rPr>
              <a:t>running for President. </a:t>
            </a:r>
            <a:r>
              <a:rPr lang="en-US" sz="2800" i="1" dirty="0" smtClean="0">
                <a:solidFill>
                  <a:srgbClr val="C00000"/>
                </a:solidFill>
              </a:rPr>
              <a:t>Write</a:t>
            </a:r>
            <a:br>
              <a:rPr lang="en-US" sz="2800" i="1" dirty="0" smtClean="0">
                <a:solidFill>
                  <a:srgbClr val="C00000"/>
                </a:solidFill>
              </a:rPr>
            </a:br>
            <a:r>
              <a:rPr lang="en-US" sz="2800" i="1" dirty="0" smtClean="0">
                <a:solidFill>
                  <a:srgbClr val="C00000"/>
                </a:solidFill>
              </a:rPr>
              <a:t>answers in percent form!</a:t>
            </a:r>
            <a:endParaRPr lang="en-US" sz="2800" dirty="0" smtClean="0">
              <a:solidFill>
                <a:srgbClr val="C00000"/>
              </a:solidFill>
            </a:endParaRPr>
          </a:p>
          <a:p>
            <a:pPr marL="641351" indent="-514350">
              <a:buFont typeface="+mj-lt"/>
              <a:buAutoNum type="arabicPeriod"/>
            </a:pPr>
            <a:r>
              <a:rPr lang="en-US" sz="2800" dirty="0" smtClean="0">
                <a:solidFill>
                  <a:srgbClr val="FF0000"/>
                </a:solidFill>
              </a:rPr>
              <a:t>What is the probability that a girl will be elected Secretary?</a:t>
            </a:r>
          </a:p>
          <a:p>
            <a:pPr marL="641351" indent="-514350">
              <a:buFont typeface="+mj-lt"/>
              <a:buAutoNum type="arabicPeriod"/>
            </a:pPr>
            <a:r>
              <a:rPr lang="en-US" sz="2800" dirty="0" smtClean="0">
                <a:solidFill>
                  <a:srgbClr val="FF0000"/>
                </a:solidFill>
              </a:rPr>
              <a:t>What is the probability that a boy will be elected Secretary and </a:t>
            </a:r>
            <a:r>
              <a:rPr lang="en-US" sz="2800" dirty="0" smtClean="0">
                <a:solidFill>
                  <a:srgbClr val="FF0000"/>
                </a:solidFill>
              </a:rPr>
              <a:t>Nigel will </a:t>
            </a:r>
            <a:r>
              <a:rPr lang="en-US" sz="2800" dirty="0" smtClean="0">
                <a:solidFill>
                  <a:srgbClr val="FF0000"/>
                </a:solidFill>
              </a:rPr>
              <a:t>beat out his opponents for the Treasurer position?</a:t>
            </a:r>
          </a:p>
          <a:p>
            <a:pPr marL="641351" indent="-514350">
              <a:buFont typeface="+mj-lt"/>
              <a:buAutoNum type="arabicPeriod"/>
            </a:pPr>
            <a:r>
              <a:rPr lang="en-US" sz="2800" dirty="0" smtClean="0">
                <a:solidFill>
                  <a:srgbClr val="FF0000"/>
                </a:solidFill>
              </a:rPr>
              <a:t>What is the probability that someone with at least 2 vowels in their name will be elected President?</a:t>
            </a:r>
          </a:p>
          <a:p>
            <a:pPr marL="641351" indent="-514350">
              <a:buFont typeface="+mj-lt"/>
              <a:buAutoNum type="arabicPeriod"/>
            </a:pPr>
            <a:r>
              <a:rPr lang="en-US" sz="2800" i="1" dirty="0" smtClean="0">
                <a:solidFill>
                  <a:srgbClr val="FF0000"/>
                </a:solidFill>
              </a:rPr>
              <a:t>Challenge: </a:t>
            </a:r>
            <a:r>
              <a:rPr lang="en-US" sz="2800" dirty="0" smtClean="0">
                <a:solidFill>
                  <a:srgbClr val="FF0000"/>
                </a:solidFill>
              </a:rPr>
              <a:t>What is the probability that a someone with an “</a:t>
            </a:r>
            <a:r>
              <a:rPr lang="en-US" sz="2800" dirty="0" err="1" smtClean="0">
                <a:solidFill>
                  <a:srgbClr val="FF0000"/>
                </a:solidFill>
              </a:rPr>
              <a:t>i</a:t>
            </a:r>
            <a:r>
              <a:rPr lang="en-US" sz="2800" dirty="0" smtClean="0">
                <a:solidFill>
                  <a:srgbClr val="FF0000"/>
                </a:solidFill>
              </a:rPr>
              <a:t>” in their name or whose name ends in a consonant will be elected for </a:t>
            </a:r>
            <a:r>
              <a:rPr lang="en-US" sz="2800" dirty="0" smtClean="0">
                <a:solidFill>
                  <a:srgbClr val="FF0000"/>
                </a:solidFill>
              </a:rPr>
              <a:t>Treasurer </a:t>
            </a:r>
            <a:r>
              <a:rPr lang="en-US" sz="2800" dirty="0" smtClean="0">
                <a:solidFill>
                  <a:srgbClr val="FF0000"/>
                </a:solidFill>
              </a:rPr>
              <a:t>and two girls will be elected for the other positions?</a:t>
            </a:r>
          </a:p>
          <a:p>
            <a:pPr marL="457200" indent="-457200">
              <a:buFont typeface="Arial" panose="020B0604020202020204" pitchFamily="34" charset="0"/>
              <a:buChar char="•"/>
            </a:pPr>
            <a:r>
              <a:rPr lang="en-US" sz="2800" dirty="0" smtClean="0">
                <a:solidFill>
                  <a:srgbClr val="C00000"/>
                </a:solidFill>
              </a:rPr>
              <a:t>Update your TOC. </a:t>
            </a:r>
            <a:endParaRPr lang="en-US" sz="2800" dirty="0">
              <a:solidFill>
                <a:srgbClr val="C00000"/>
              </a:solidFill>
            </a:endParaRPr>
          </a:p>
        </p:txBody>
      </p:sp>
      <p:sp>
        <p:nvSpPr>
          <p:cNvPr id="9" name="Content Placeholder 4"/>
          <p:cNvSpPr>
            <a:spLocks noGrp="1"/>
          </p:cNvSpPr>
          <p:nvPr>
            <p:ph idx="1"/>
          </p:nvPr>
        </p:nvSpPr>
        <p:spPr>
          <a:xfrm>
            <a:off x="0" y="0"/>
            <a:ext cx="9061938" cy="631415"/>
          </a:xfrm>
        </p:spPr>
        <p:txBody>
          <a:bodyPr>
            <a:noAutofit/>
          </a:bodyPr>
          <a:lstStyle/>
          <a:p>
            <a:pPr marL="0" indent="0" algn="ctr">
              <a:buNone/>
            </a:pPr>
            <a:r>
              <a:rPr lang="en-US" sz="4000" b="1" dirty="0" smtClean="0">
                <a:solidFill>
                  <a:srgbClr val="FF0000"/>
                </a:solidFill>
              </a:rPr>
              <a:t>4</a:t>
            </a:r>
            <a:r>
              <a:rPr lang="en-US" sz="4000" b="1" baseline="30000" dirty="0" smtClean="0">
                <a:solidFill>
                  <a:srgbClr val="FF0000"/>
                </a:solidFill>
              </a:rPr>
              <a:t>th</a:t>
            </a:r>
            <a:r>
              <a:rPr lang="en-US" sz="4000" b="1" dirty="0" smtClean="0">
                <a:solidFill>
                  <a:srgbClr val="FF0000"/>
                </a:solidFill>
              </a:rPr>
              <a:t> </a:t>
            </a:r>
            <a:r>
              <a:rPr lang="en-US" sz="4000" b="1" dirty="0" smtClean="0">
                <a:solidFill>
                  <a:srgbClr val="FF0000"/>
                </a:solidFill>
              </a:rPr>
              <a:t>Period - WARM </a:t>
            </a:r>
            <a:r>
              <a:rPr lang="en-US" sz="4000" b="1" dirty="0" smtClean="0">
                <a:solidFill>
                  <a:srgbClr val="FF0000"/>
                </a:solidFill>
              </a:rPr>
              <a:t>UP – on whiteboard!</a:t>
            </a:r>
            <a:endParaRPr lang="en-US" sz="4000" b="1" dirty="0">
              <a:solidFill>
                <a:srgbClr val="FF0000"/>
              </a:solidFill>
            </a:endParaRPr>
          </a:p>
        </p:txBody>
      </p:sp>
    </p:spTree>
    <p:extLst>
      <p:ext uri="{BB962C8B-B14F-4D97-AF65-F5344CB8AC3E}">
        <p14:creationId xmlns:p14="http://schemas.microsoft.com/office/powerpoint/2010/main" xmlns="" val="146344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77" y="1"/>
            <a:ext cx="10515600" cy="586154"/>
          </a:xfrm>
        </p:spPr>
        <p:txBody>
          <a:bodyPr>
            <a:normAutofit fontScale="90000"/>
          </a:bodyPr>
          <a:lstStyle/>
          <a:p>
            <a:pPr algn="ctr"/>
            <a:r>
              <a:rPr lang="en-US" sz="4000" b="1" u="sng" dirty="0" smtClean="0"/>
              <a:t>Homework Questions?</a:t>
            </a:r>
            <a:endParaRPr lang="en-US" sz="4000" b="1" u="sng" dirty="0"/>
          </a:p>
        </p:txBody>
      </p:sp>
      <p:pic>
        <p:nvPicPr>
          <p:cNvPr id="1026" name="Picture 2"/>
          <p:cNvPicPr>
            <a:picLocks noChangeAspect="1" noChangeArrowheads="1"/>
          </p:cNvPicPr>
          <p:nvPr/>
        </p:nvPicPr>
        <p:blipFill>
          <a:blip r:embed="rId2" cstate="print"/>
          <a:srcRect l="10000" t="20793" r="11731" b="19375"/>
          <a:stretch>
            <a:fillRect/>
          </a:stretch>
        </p:blipFill>
        <p:spPr bwMode="auto">
          <a:xfrm>
            <a:off x="973015" y="527538"/>
            <a:ext cx="10433538" cy="6330462"/>
          </a:xfrm>
          <a:prstGeom prst="rect">
            <a:avLst/>
          </a:prstGeom>
          <a:noFill/>
          <a:ln w="9525">
            <a:noFill/>
            <a:miter lim="800000"/>
            <a:headEnd/>
            <a:tailEnd/>
          </a:ln>
        </p:spPr>
      </p:pic>
    </p:spTree>
    <p:extLst>
      <p:ext uri="{BB962C8B-B14F-4D97-AF65-F5344CB8AC3E}">
        <p14:creationId xmlns:p14="http://schemas.microsoft.com/office/powerpoint/2010/main" xmlns="" val="1512752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
            <a:ext cx="10515600" cy="1054100"/>
          </a:xfrm>
        </p:spPr>
        <p:txBody>
          <a:bodyPr/>
          <a:lstStyle/>
          <a:p>
            <a:pPr algn="ctr"/>
            <a:r>
              <a:rPr lang="en-US" b="1" dirty="0" smtClean="0"/>
              <a:t>Vocab! (</a:t>
            </a:r>
            <a:r>
              <a:rPr lang="en-US" b="1" dirty="0" smtClean="0">
                <a:solidFill>
                  <a:srgbClr val="7030A0"/>
                </a:solidFill>
              </a:rPr>
              <a:t>Purple</a:t>
            </a:r>
            <a:r>
              <a:rPr lang="en-US" b="1" dirty="0" smtClean="0"/>
              <a:t> Tab)</a:t>
            </a:r>
            <a:endParaRPr lang="en-US" b="1" dirty="0"/>
          </a:p>
        </p:txBody>
      </p:sp>
      <p:sp>
        <p:nvSpPr>
          <p:cNvPr id="4" name="Content Placeholder 3"/>
          <p:cNvSpPr>
            <a:spLocks noGrp="1"/>
          </p:cNvSpPr>
          <p:nvPr>
            <p:ph idx="1"/>
          </p:nvPr>
        </p:nvSpPr>
        <p:spPr>
          <a:xfrm>
            <a:off x="838200" y="1320799"/>
            <a:ext cx="10515600" cy="4906963"/>
          </a:xfrm>
        </p:spPr>
        <p:txBody>
          <a:bodyPr>
            <a:normAutofit/>
          </a:bodyPr>
          <a:lstStyle/>
          <a:p>
            <a:pPr marL="514350" indent="-514350"/>
            <a:r>
              <a:rPr lang="en-US" sz="3600" b="1" dirty="0">
                <a:solidFill>
                  <a:srgbClr val="00B050"/>
                </a:solidFill>
              </a:rPr>
              <a:t>Set </a:t>
            </a:r>
            <a:r>
              <a:rPr lang="en-US" sz="3600" dirty="0"/>
              <a:t>– a collection of things</a:t>
            </a:r>
          </a:p>
          <a:p>
            <a:pPr marL="514350" indent="-514350"/>
            <a:r>
              <a:rPr lang="en-US" sz="3600" b="1" dirty="0">
                <a:solidFill>
                  <a:srgbClr val="00B050"/>
                </a:solidFill>
              </a:rPr>
              <a:t>Intersection </a:t>
            </a:r>
            <a:r>
              <a:rPr lang="en-US" sz="3600" dirty="0"/>
              <a:t>– everything in </a:t>
            </a:r>
            <a:r>
              <a:rPr lang="en-US" sz="3600" dirty="0" smtClean="0"/>
              <a:t>common; symbolic notation: </a:t>
            </a:r>
            <a:r>
              <a:rPr lang="en-US" sz="3600" dirty="0">
                <a:latin typeface="Cantarell"/>
                <a:ea typeface="Cantarell"/>
                <a:cs typeface="Cantarell"/>
                <a:sym typeface="Cantarell"/>
              </a:rPr>
              <a:t>∩</a:t>
            </a:r>
            <a:endParaRPr lang="en-US" sz="3600" b="1" dirty="0"/>
          </a:p>
          <a:p>
            <a:pPr marL="514350" indent="-514350"/>
            <a:r>
              <a:rPr lang="en-US" sz="3600" b="1" dirty="0">
                <a:solidFill>
                  <a:srgbClr val="00B050"/>
                </a:solidFill>
              </a:rPr>
              <a:t>Union </a:t>
            </a:r>
            <a:r>
              <a:rPr lang="en-US" sz="3600" dirty="0"/>
              <a:t>– e</a:t>
            </a:r>
            <a:r>
              <a:rPr lang="en-US" sz="3600" dirty="0">
                <a:latin typeface="Corbel" charset="0"/>
                <a:ea typeface="ＭＳ Ｐゴシック" charset="0"/>
              </a:rPr>
              <a:t>verything </a:t>
            </a:r>
            <a:r>
              <a:rPr lang="en-US" sz="3600" dirty="0" smtClean="0">
                <a:latin typeface="Corbel" charset="0"/>
                <a:ea typeface="ＭＳ Ｐゴシック" charset="0"/>
              </a:rPr>
              <a:t>included; symbolic notation: </a:t>
            </a:r>
            <a:r>
              <a:rPr lang="en-US" sz="3600" dirty="0">
                <a:latin typeface="Cantarell"/>
                <a:ea typeface="Cantarell"/>
                <a:cs typeface="Cantarell"/>
                <a:sym typeface="Cantarell"/>
              </a:rPr>
              <a:t>∪</a:t>
            </a:r>
            <a:r>
              <a:rPr lang="en-US" sz="3600" dirty="0" smtClean="0">
                <a:latin typeface="Corbel" charset="0"/>
                <a:ea typeface="ＭＳ Ｐゴシック" charset="0"/>
              </a:rPr>
              <a:t> </a:t>
            </a:r>
            <a:endParaRPr lang="en-US" sz="3600" dirty="0">
              <a:solidFill>
                <a:srgbClr val="FF0000"/>
              </a:solidFill>
            </a:endParaRPr>
          </a:p>
        </p:txBody>
      </p:sp>
    </p:spTree>
    <p:extLst>
      <p:ext uri="{BB962C8B-B14F-4D97-AF65-F5344CB8AC3E}">
        <p14:creationId xmlns:p14="http://schemas.microsoft.com/office/powerpoint/2010/main" xmlns="" val="3948888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Venn Diagrams &amp; Two-Way Frequency Tables</a:t>
            </a:r>
            <a:endParaRPr lang="en-US" dirty="0"/>
          </a:p>
        </p:txBody>
      </p:sp>
    </p:spTree>
    <p:extLst>
      <p:ext uri="{BB962C8B-B14F-4D97-AF65-F5344CB8AC3E}">
        <p14:creationId xmlns:p14="http://schemas.microsoft.com/office/powerpoint/2010/main" xmlns="" val="4115819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838200" y="1"/>
            <a:ext cx="10515600" cy="9398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FFFFFF"/>
              </a:buClr>
              <a:buSzPct val="25000"/>
              <a:buFont typeface="Cantarell"/>
              <a:buNone/>
            </a:pPr>
            <a:r>
              <a:rPr lang="en-US" sz="3600" b="1" i="0" u="none" strike="noStrike" cap="none" baseline="0" dirty="0" smtClean="0">
                <a:latin typeface="Cantarell"/>
                <a:ea typeface="Cantarell"/>
                <a:cs typeface="Cantarell"/>
                <a:sym typeface="Cantarell"/>
              </a:rPr>
              <a:t>Sets</a:t>
            </a:r>
            <a:endParaRPr lang="en-US" sz="3600" b="1" i="0" u="none" strike="noStrike" cap="none" baseline="0" dirty="0">
              <a:latin typeface="Cantarell"/>
              <a:ea typeface="Cantarell"/>
              <a:cs typeface="Cantarell"/>
              <a:sym typeface="Cantarell"/>
            </a:endParaRPr>
          </a:p>
        </p:txBody>
      </p:sp>
      <p:sp>
        <p:nvSpPr>
          <p:cNvPr id="3" name="Content Placeholder 2"/>
          <p:cNvSpPr>
            <a:spLocks noGrp="1"/>
          </p:cNvSpPr>
          <p:nvPr>
            <p:ph idx="1"/>
          </p:nvPr>
        </p:nvSpPr>
        <p:spPr>
          <a:xfrm>
            <a:off x="457200" y="1007664"/>
            <a:ext cx="11087100" cy="5020470"/>
          </a:xfrm>
        </p:spPr>
        <p:txBody>
          <a:bodyPr>
            <a:normAutofit/>
          </a:bodyPr>
          <a:lstStyle/>
          <a:p>
            <a:r>
              <a:rPr lang="en-US" dirty="0" smtClean="0"/>
              <a:t>A </a:t>
            </a:r>
            <a:r>
              <a:rPr lang="en-US" u="sng" dirty="0" smtClean="0">
                <a:solidFill>
                  <a:srgbClr val="FF0000"/>
                </a:solidFill>
              </a:rPr>
              <a:t>set</a:t>
            </a:r>
            <a:r>
              <a:rPr lang="en-US" dirty="0" smtClean="0">
                <a:solidFill>
                  <a:srgbClr val="FF0000"/>
                </a:solidFill>
              </a:rPr>
              <a:t> </a:t>
            </a:r>
            <a:r>
              <a:rPr lang="en-US" dirty="0" smtClean="0"/>
              <a:t>is a collection of things</a:t>
            </a:r>
          </a:p>
          <a:p>
            <a:r>
              <a:rPr lang="en-US" dirty="0" smtClean="0"/>
              <a:t>For example, the items you wear are in a set:</a:t>
            </a:r>
            <a:br>
              <a:rPr lang="en-US" dirty="0" smtClean="0"/>
            </a:br>
            <a:r>
              <a:rPr lang="en-US" dirty="0" smtClean="0"/>
              <a:t>these would include shoes, socks, hat, shirt, </a:t>
            </a:r>
            <a:br>
              <a:rPr lang="en-US" dirty="0" smtClean="0"/>
            </a:br>
            <a:r>
              <a:rPr lang="en-US" dirty="0" smtClean="0"/>
              <a:t>pants, and so on.</a:t>
            </a:r>
          </a:p>
          <a:p>
            <a:r>
              <a:rPr lang="en-US" dirty="0" smtClean="0"/>
              <a:t>You write sets inside </a:t>
            </a:r>
            <a:r>
              <a:rPr lang="en-US" b="1" dirty="0" smtClean="0"/>
              <a:t>curly brackets</a:t>
            </a:r>
            <a:r>
              <a:rPr lang="en-US" dirty="0" smtClean="0"/>
              <a:t> like this:</a:t>
            </a:r>
          </a:p>
          <a:p>
            <a:pPr marL="0" indent="0">
              <a:buNone/>
            </a:pPr>
            <a:r>
              <a:rPr lang="en-US" dirty="0"/>
              <a:t>	</a:t>
            </a:r>
            <a:r>
              <a:rPr lang="en-US" dirty="0" smtClean="0"/>
              <a:t>	{shoes, socks, hat, shirt, pants}</a:t>
            </a:r>
          </a:p>
          <a:p>
            <a:pPr marL="0" indent="0">
              <a:buNone/>
            </a:pPr>
            <a:endParaRPr lang="en-US" dirty="0" smtClean="0"/>
          </a:p>
          <a:p>
            <a:r>
              <a:rPr lang="en-US" dirty="0" smtClean="0"/>
              <a:t>You can also have sets of numbers</a:t>
            </a:r>
          </a:p>
          <a:p>
            <a:pPr lvl="1"/>
            <a:r>
              <a:rPr lang="en-US" sz="3200" dirty="0" smtClean="0"/>
              <a:t>The set of numbers between 1 and 5 would be:	</a:t>
            </a:r>
            <a:r>
              <a:rPr lang="en-US" sz="2400" dirty="0" smtClean="0"/>
              <a:t>{1, 2, 3, 4, 5}</a:t>
            </a:r>
            <a:endParaRPr lang="en-US" sz="2400" dirty="0"/>
          </a:p>
        </p:txBody>
      </p:sp>
      <p:pic>
        <p:nvPicPr>
          <p:cNvPr id="90" name="Shape 90"/>
          <p:cNvPicPr preferRelativeResize="0"/>
          <p:nvPr/>
        </p:nvPicPr>
        <p:blipFill rotWithShape="1">
          <a:blip r:embed="rId3" cstate="print"/>
          <a:srcRect l="70394" t="31944" r="1277" b="5555"/>
          <a:stretch/>
        </p:blipFill>
        <p:spPr>
          <a:xfrm>
            <a:off x="8013700" y="850900"/>
            <a:ext cx="3530600" cy="2666999"/>
          </a:xfrm>
          <a:prstGeom prst="rect">
            <a:avLst/>
          </a:prstGeom>
        </p:spPr>
      </p:pic>
      <p:sp>
        <p:nvSpPr>
          <p:cNvPr id="4" name="Rectangle 3"/>
          <p:cNvSpPr/>
          <p:nvPr/>
        </p:nvSpPr>
        <p:spPr>
          <a:xfrm>
            <a:off x="3771900" y="2806700"/>
            <a:ext cx="21209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505950" y="4778829"/>
            <a:ext cx="184785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05050" y="3270249"/>
            <a:ext cx="460375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222801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365125"/>
            <a:ext cx="11518232" cy="1325563"/>
          </a:xfrm>
        </p:spPr>
        <p:txBody>
          <a:bodyPr/>
          <a:lstStyle/>
          <a:p>
            <a:pPr algn="ctr"/>
            <a:r>
              <a:rPr lang="en-US" b="1" dirty="0" smtClean="0"/>
              <a:t>Two Way Tables – </a:t>
            </a:r>
            <a:r>
              <a:rPr lang="en-US" b="1" i="1" dirty="0" smtClean="0"/>
              <a:t>Conditional Probability Review</a:t>
            </a:r>
            <a:endParaRPr lang="en-US" b="1" i="1" dirty="0"/>
          </a:p>
        </p:txBody>
      </p:sp>
      <p:sp>
        <p:nvSpPr>
          <p:cNvPr id="3" name="Content Placeholder 2"/>
          <p:cNvSpPr>
            <a:spLocks noGrp="1"/>
          </p:cNvSpPr>
          <p:nvPr>
            <p:ph idx="1"/>
          </p:nvPr>
        </p:nvSpPr>
        <p:spPr/>
        <p:txBody>
          <a:bodyPr>
            <a:normAutofit/>
          </a:bodyPr>
          <a:lstStyle/>
          <a:p>
            <a:r>
              <a:rPr lang="en-US" dirty="0"/>
              <a:t>Two way tables </a:t>
            </a:r>
            <a:r>
              <a:rPr lang="en-US" dirty="0">
                <a:solidFill>
                  <a:srgbClr val="FF0000"/>
                </a:solidFill>
              </a:rPr>
              <a:t>compare</a:t>
            </a:r>
            <a:r>
              <a:rPr lang="en-US" dirty="0"/>
              <a:t> one thing with another. For example, the number of students taking Spanish lessons, and which of those students are girls or boys.</a:t>
            </a:r>
          </a:p>
          <a:p>
            <a:pPr marL="114300" indent="0">
              <a:buNone/>
            </a:pPr>
            <a:endParaRPr lang="en-US" dirty="0"/>
          </a:p>
          <a:p>
            <a:r>
              <a:rPr lang="en-US" dirty="0"/>
              <a:t>These tables can be used to work out the probability that a student selected at random would be a boy taking Spanish, for example.</a:t>
            </a:r>
          </a:p>
          <a:p>
            <a:endParaRPr lang="en-US" dirty="0"/>
          </a:p>
          <a:p>
            <a:pPr marL="114300" indent="0">
              <a:buNone/>
            </a:pPr>
            <a:endParaRPr lang="en-US" dirty="0"/>
          </a:p>
          <a:p>
            <a:endParaRPr lang="en-US" dirty="0"/>
          </a:p>
          <a:p>
            <a:endParaRPr lang="en-US" dirty="0"/>
          </a:p>
        </p:txBody>
      </p:sp>
    </p:spTree>
    <p:extLst>
      <p:ext uri="{BB962C8B-B14F-4D97-AF65-F5344CB8AC3E}">
        <p14:creationId xmlns:p14="http://schemas.microsoft.com/office/powerpoint/2010/main" xmlns="" val="1402980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r>
              <a:rPr lang="en-US" sz="6000" i="1" dirty="0">
                <a:solidFill>
                  <a:srgbClr val="FF0000"/>
                </a:solidFill>
              </a:rPr>
              <a:t>Let’s start with an example right from our class!</a:t>
            </a:r>
          </a:p>
        </p:txBody>
      </p:sp>
    </p:spTree>
    <p:extLst>
      <p:ext uri="{BB962C8B-B14F-4D97-AF65-F5344CB8AC3E}">
        <p14:creationId xmlns:p14="http://schemas.microsoft.com/office/powerpoint/2010/main" xmlns="" val="1449294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4669</TotalTime>
  <Words>1115</Words>
  <Application>Microsoft Office PowerPoint</Application>
  <PresentationFormat>Custom</PresentationFormat>
  <Paragraphs>191</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ANNOUNCEMENTS -Pick up your assigned calculator -Take out HW to stamp</vt:lpstr>
      <vt:lpstr>ANNOUNCEMENTS -Pick up your assigned calculator -Take out HW to stamp</vt:lpstr>
      <vt:lpstr>ANNOUNCEMENTS -Pick up your assigned calculator -Take out HW to stamp</vt:lpstr>
      <vt:lpstr>Homework Questions?</vt:lpstr>
      <vt:lpstr>Vocab! (Purple Tab)</vt:lpstr>
      <vt:lpstr>#5 Venn Diagrams &amp; Two-Way Frequency Tables</vt:lpstr>
      <vt:lpstr>Sets</vt:lpstr>
      <vt:lpstr>Two Way Tables – Conditional Probability Review</vt:lpstr>
      <vt:lpstr>Slide 9</vt:lpstr>
      <vt:lpstr>Example – Data Collection</vt:lpstr>
      <vt:lpstr>Venn Diagrams</vt:lpstr>
      <vt:lpstr>Example 1: Students who have been to Atlanta and students who own an iPod</vt:lpstr>
      <vt:lpstr>Unions Vs. Intersections</vt:lpstr>
      <vt:lpstr>Unions</vt:lpstr>
      <vt:lpstr>BRAIN BREAK #1</vt:lpstr>
      <vt:lpstr>Intersections</vt:lpstr>
      <vt:lpstr>Example 6: In a school of 320 students, 85 students are in the band, 200 students are on sports teams, and 60 students participate in both activities.  How many students are involved in either band or sports?</vt:lpstr>
      <vt:lpstr>State Final Example! Twenty-one students at a school have an allergy to peanuts, shellfish, or both.  □Fourteen students at the school are allergic to peanuts.  □Twelve students at the school are allergic to shellfish. How many of the students are allergic to both peanuts and shellfish?</vt:lpstr>
      <vt:lpstr>Slide 19</vt:lpstr>
      <vt:lpstr>Slide 20</vt:lpstr>
      <vt:lpstr>Create a Two-Way Table on your poster that looks like this</vt:lpstr>
      <vt:lpstr>STEP #1 (10 minutes)</vt:lpstr>
      <vt:lpstr>Step #2 (3 minutes)</vt:lpstr>
      <vt:lpstr>Step #3 (10 minutes)</vt:lpstr>
      <vt:lpstr>Create a Two-Way Table on your poster that looks like this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 -Pick up your assigned calculator -Take out HW to stamp</dc:title>
  <dc:creator>Santos, Francine C.</dc:creator>
  <cp:lastModifiedBy>francinec.santos</cp:lastModifiedBy>
  <cp:revision>37</cp:revision>
  <dcterms:created xsi:type="dcterms:W3CDTF">2014-12-11T21:52:21Z</dcterms:created>
  <dcterms:modified xsi:type="dcterms:W3CDTF">2015-05-20T19:10:28Z</dcterms:modified>
</cp:coreProperties>
</file>