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4" r:id="rId5"/>
    <p:sldId id="265" r:id="rId6"/>
    <p:sldId id="260" r:id="rId7"/>
    <p:sldId id="267" r:id="rId8"/>
    <p:sldId id="268" r:id="rId9"/>
    <p:sldId id="266" r:id="rId10"/>
    <p:sldId id="269" r:id="rId11"/>
    <p:sldId id="270" r:id="rId12"/>
    <p:sldId id="272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C495-3974-4D70-A157-95BBA3E51B5A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A943F-182B-4241-8BA6-D04B1625FB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64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C495-3974-4D70-A157-95BBA3E51B5A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A943F-182B-4241-8BA6-D04B1625FB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922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C495-3974-4D70-A157-95BBA3E51B5A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A943F-182B-4241-8BA6-D04B1625FB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80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C495-3974-4D70-A157-95BBA3E51B5A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A943F-182B-4241-8BA6-D04B1625FB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47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C495-3974-4D70-A157-95BBA3E51B5A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A943F-182B-4241-8BA6-D04B1625FB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00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C495-3974-4D70-A157-95BBA3E51B5A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A943F-182B-4241-8BA6-D04B1625FB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38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C495-3974-4D70-A157-95BBA3E51B5A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A943F-182B-4241-8BA6-D04B1625FB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874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C495-3974-4D70-A157-95BBA3E51B5A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A943F-182B-4241-8BA6-D04B1625FB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C495-3974-4D70-A157-95BBA3E51B5A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A943F-182B-4241-8BA6-D04B1625FB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C495-3974-4D70-A157-95BBA3E51B5A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A943F-182B-4241-8BA6-D04B1625FB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87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C495-3974-4D70-A157-95BBA3E51B5A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A943F-182B-4241-8BA6-D04B1625FB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464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0C495-3974-4D70-A157-95BBA3E51B5A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A943F-182B-4241-8BA6-D04B1625FB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23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781143" y="8561"/>
            <a:ext cx="3410857" cy="2709239"/>
          </a:xfrm>
        </p:spPr>
        <p:txBody>
          <a:bodyPr>
            <a:noAutofit/>
          </a:bodyPr>
          <a:lstStyle/>
          <a:p>
            <a:pPr algn="l"/>
            <a:r>
              <a:rPr lang="en-US" sz="3200" b="1" u="sng" dirty="0">
                <a:solidFill>
                  <a:srgbClr val="0070C0"/>
                </a:solidFill>
              </a:rPr>
              <a:t>ANNOUNCEMENTS</a:t>
            </a:r>
            <a:br>
              <a:rPr lang="en-US" sz="3200" b="1" u="sng" dirty="0">
                <a:solidFill>
                  <a:srgbClr val="0070C0"/>
                </a:solidFill>
              </a:rPr>
            </a:br>
            <a:r>
              <a:rPr lang="en-US" sz="3200" dirty="0">
                <a:solidFill>
                  <a:srgbClr val="0070C0"/>
                </a:solidFill>
              </a:rPr>
              <a:t>- Check file for your </a:t>
            </a:r>
            <a:br>
              <a:rPr lang="en-US" sz="3200" dirty="0">
                <a:solidFill>
                  <a:srgbClr val="0070C0"/>
                </a:solidFill>
              </a:rPr>
            </a:br>
            <a:r>
              <a:rPr lang="en-US" sz="3200" dirty="0">
                <a:solidFill>
                  <a:srgbClr val="0070C0"/>
                </a:solidFill>
              </a:rPr>
              <a:t>  warm up</a:t>
            </a:r>
            <a:r>
              <a:rPr lang="en-US" sz="3200" dirty="0" smtClean="0">
                <a:solidFill>
                  <a:srgbClr val="0070C0"/>
                </a:solidFill>
              </a:rPr>
              <a:t>!</a:t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- Pick up calculators</a:t>
            </a:r>
            <a:br>
              <a:rPr lang="en-US" sz="3200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B050"/>
                </a:solidFill>
              </a:rPr>
              <a:t>- Apply for a class </a:t>
            </a:r>
            <a:br>
              <a:rPr lang="en-US" sz="3200" dirty="0" smtClean="0">
                <a:solidFill>
                  <a:srgbClr val="00B050"/>
                </a:solidFill>
              </a:rPr>
            </a:b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smtClean="0">
                <a:solidFill>
                  <a:srgbClr val="00B050"/>
                </a:solidFill>
              </a:rPr>
              <a:t>  job!</a:t>
            </a:r>
            <a:endParaRPr lang="en-US" sz="3200" b="1" i="1" dirty="0">
              <a:solidFill>
                <a:srgbClr val="00B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1" y="8561"/>
            <a:ext cx="5667375" cy="8270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rgbClr val="FF0000"/>
                </a:solidFill>
              </a:rPr>
              <a:t>WARM UP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734042"/>
            <a:ext cx="12192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Factor to find the x-intercepts of x</a:t>
            </a:r>
            <a:r>
              <a:rPr lang="en-US" sz="2800" baseline="30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– 14x = –40.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Ms. Santos solved the quadratic equation 4g</a:t>
            </a:r>
            <a:r>
              <a:rPr lang="en-US" sz="2800" baseline="30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– 4g – 8 = 0 and got g = 4, -2, and 1. Find her error and explain to her how to arrive at the correct answer.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99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7075"/>
          </a:xfrm>
        </p:spPr>
        <p:txBody>
          <a:bodyPr/>
          <a:lstStyle/>
          <a:p>
            <a:pPr algn="ctr"/>
            <a:r>
              <a:rPr lang="en-US" b="1" dirty="0"/>
              <a:t>PARTNER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1193800"/>
            <a:ext cx="11861800" cy="4983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.) 5x</a:t>
            </a:r>
            <a:r>
              <a:rPr lang="en-US" baseline="30000" dirty="0"/>
              <a:t>2</a:t>
            </a:r>
            <a:r>
              <a:rPr lang="en-US" dirty="0"/>
              <a:t> – 8x + 3 = 0		</a:t>
            </a:r>
            <a:r>
              <a:rPr lang="en-US" dirty="0" smtClean="0"/>
              <a:t>         2.)  </a:t>
            </a:r>
            <a:r>
              <a:rPr lang="en-US" dirty="0"/>
              <a:t>0 = 2x</a:t>
            </a:r>
            <a:r>
              <a:rPr lang="en-US" baseline="30000" dirty="0"/>
              <a:t>2</a:t>
            </a:r>
            <a:r>
              <a:rPr lang="en-US" dirty="0"/>
              <a:t> + x – 1		</a:t>
            </a:r>
            <a:r>
              <a:rPr lang="en-US" dirty="0" smtClean="0"/>
              <a:t>    3</a:t>
            </a:r>
            <a:r>
              <a:rPr lang="en-US" dirty="0"/>
              <a:t>.)  3x</a:t>
            </a:r>
            <a:r>
              <a:rPr lang="en-US" baseline="30000" dirty="0"/>
              <a:t>2</a:t>
            </a:r>
            <a:r>
              <a:rPr lang="en-US" dirty="0"/>
              <a:t> + 16x + 20 = </a:t>
            </a:r>
            <a:r>
              <a:rPr lang="en-US" dirty="0" smtClean="0"/>
              <a:t>0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1600200"/>
                <a:ext cx="4029075" cy="44833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A = 5	     D = (-8)</a:t>
                </a:r>
                <a:r>
                  <a:rPr lang="en-US" sz="2400" baseline="30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 – 4(5)(3)</a:t>
                </a:r>
              </a:p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B = -8	             64 – 60 = 4</a:t>
                </a:r>
              </a:p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C = 3</a:t>
                </a:r>
              </a:p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D = 4	      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FF0000"/>
                            </a:solidFill>
                          </a:rPr>
                          <m:t>−(−8) </m:t>
                        </m:r>
                        <m:r>
                          <m:rPr>
                            <m:nor/>
                          </m:rPr>
                          <a:rPr lang="en-US" sz="2400" baseline="30000" dirty="0">
                            <a:solidFill>
                              <a:srgbClr val="FF0000"/>
                            </a:solidFill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FF0000"/>
                            </a:solidFill>
                          </a:rPr>
                          <m:t>/− </m:t>
                        </m:r>
                        <m:rad>
                          <m:radPr>
                            <m:degHide m:val="on"/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rad>
                      </m:num>
                      <m:den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2(5)</m:t>
                        </m:r>
                      </m:den>
                    </m:f>
                  </m:oMath>
                </a14:m>
                <a:endParaRPr lang="en-US" sz="2400" dirty="0" smtClean="0">
                  <a:solidFill>
                    <a:srgbClr val="FF0000"/>
                  </a:solidFill>
                </a:endParaRPr>
              </a:p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	      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FF0000"/>
                            </a:solidFill>
                          </a:rPr>
                          <m:t>8 </m:t>
                        </m:r>
                        <m:r>
                          <m:rPr>
                            <m:nor/>
                          </m:rPr>
                          <a:rPr lang="en-US" sz="2400" baseline="30000" dirty="0">
                            <a:solidFill>
                              <a:srgbClr val="FF0000"/>
                            </a:solidFill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FF0000"/>
                            </a:solidFill>
                          </a:rPr>
                          <m:t>/−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rgbClr val="FF0000"/>
                            </a:solidFill>
                          </a:rPr>
                          <m:t> 2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US" sz="2400" dirty="0" smtClean="0">
                  <a:solidFill>
                    <a:srgbClr val="FF0000"/>
                  </a:solidFill>
                </a:endParaRPr>
              </a:p>
              <a:p>
                <a:r>
                  <a:rPr lang="en-US" sz="2400" dirty="0">
                    <a:solidFill>
                      <a:srgbClr val="FF0000"/>
                    </a:solidFill>
                  </a:rPr>
                  <a:t>x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FF0000"/>
                            </a:solidFill>
                          </a:rPr>
                          <m:t>8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rgbClr val="FF0000"/>
                            </a:solidFill>
                          </a:rPr>
                          <m:t> + 2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400" dirty="0" smtClean="0">
                    <a:solidFill>
                      <a:srgbClr val="FF0000"/>
                    </a:solidFill>
                  </a:rPr>
                  <a:t>1     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FF0000"/>
                            </a:solidFill>
                          </a:rPr>
                          <m:t>8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rgbClr val="FF0000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FF0000"/>
                            </a:solidFill>
                          </a:rPr>
                          <m:t>–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rgbClr val="FF0000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FF0000"/>
                            </a:solidFill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US" sz="2400" b="0" i="1" dirty="0" smtClean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r>
                  <a:rPr lang="en-US" sz="2400" b="0" dirty="0" smtClean="0">
                    <a:solidFill>
                      <a:srgbClr val="FF0000"/>
                    </a:solidFill>
                  </a:rPr>
                  <a:t>		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rgbClr val="FF0000"/>
                    </a:solidFill>
                  </a:rPr>
                  <a:t> or .6</a:t>
                </a:r>
              </a:p>
              <a:p>
                <a:endParaRPr lang="en-US" sz="2400" dirty="0">
                  <a:solidFill>
                    <a:srgbClr val="FF0000"/>
                  </a:solidFill>
                </a:endParaRPr>
              </a:p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	x = 1,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600200"/>
                <a:ext cx="4029075" cy="4483343"/>
              </a:xfrm>
              <a:prstGeom prst="rect">
                <a:avLst/>
              </a:prstGeom>
              <a:blipFill rotWithShape="0">
                <a:blip r:embed="rId2"/>
                <a:stretch>
                  <a:fillRect l="-2269" t="-10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957263" y="5443537"/>
            <a:ext cx="1042988" cy="64000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206875" y="1600200"/>
                <a:ext cx="4029075" cy="4300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70C0"/>
                    </a:solidFill>
                  </a:rPr>
                  <a:t>A = 2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>	     D = 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>(1)</a:t>
                </a:r>
                <a:r>
                  <a:rPr lang="en-US" sz="2400" baseline="30000" dirty="0" smtClean="0">
                    <a:solidFill>
                      <a:srgbClr val="0070C0"/>
                    </a:solidFill>
                  </a:rPr>
                  <a:t>2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>– 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>4(2)(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>-1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>)</a:t>
                </a:r>
                <a:endParaRPr lang="en-US" sz="2400" dirty="0" smtClean="0">
                  <a:solidFill>
                    <a:srgbClr val="0070C0"/>
                  </a:solidFill>
                </a:endParaRPr>
              </a:p>
              <a:p>
                <a:r>
                  <a:rPr lang="en-US" sz="2400" dirty="0" smtClean="0">
                    <a:solidFill>
                      <a:srgbClr val="0070C0"/>
                    </a:solidFill>
                  </a:rPr>
                  <a:t>B = 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>	             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>1 + 8 = 9</a:t>
                </a:r>
                <a:endParaRPr lang="en-US" sz="2400" dirty="0" smtClean="0">
                  <a:solidFill>
                    <a:srgbClr val="0070C0"/>
                  </a:solidFill>
                </a:endParaRPr>
              </a:p>
              <a:p>
                <a:r>
                  <a:rPr lang="en-US" sz="2400" dirty="0" smtClean="0">
                    <a:solidFill>
                      <a:srgbClr val="0070C0"/>
                    </a:solidFill>
                  </a:rPr>
                  <a:t>C = 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>-1</a:t>
                </a:r>
                <a:endParaRPr lang="en-US" sz="2400" dirty="0" smtClean="0">
                  <a:solidFill>
                    <a:srgbClr val="0070C0"/>
                  </a:solidFill>
                </a:endParaRPr>
              </a:p>
              <a:p>
                <a:r>
                  <a:rPr lang="en-US" sz="2400" dirty="0" smtClean="0">
                    <a:solidFill>
                      <a:srgbClr val="0070C0"/>
                    </a:solidFill>
                  </a:rPr>
                  <a:t>D = 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>9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>	      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70C0"/>
                            </a:solidFill>
                          </a:rPr>
                          <m:t>−(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rgbClr val="0070C0"/>
                            </a:solidFill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70C0"/>
                            </a:solidFill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rgbClr val="0070C0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baseline="30000" dirty="0">
                            <a:solidFill>
                              <a:srgbClr val="0070C0"/>
                            </a:solidFill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70C0"/>
                            </a:solidFill>
                          </a:rPr>
                          <m:t>/− </m:t>
                        </m:r>
                        <m:rad>
                          <m:radPr>
                            <m:degHide m:val="on"/>
                            <m:ctrlPr>
                              <a:rPr lang="en-US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</m:e>
                        </m:rad>
                      </m:num>
                      <m:den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2(</m:t>
                        </m:r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2400" dirty="0" smtClean="0">
                  <a:solidFill>
                    <a:srgbClr val="0070C0"/>
                  </a:solidFill>
                </a:endParaRPr>
              </a:p>
              <a:p>
                <a:r>
                  <a:rPr lang="en-US" sz="2400" dirty="0" smtClean="0">
                    <a:solidFill>
                      <a:srgbClr val="0070C0"/>
                    </a:solidFill>
                  </a:rPr>
                  <a:t>	      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-1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70C0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baseline="30000" dirty="0">
                            <a:solidFill>
                              <a:srgbClr val="0070C0"/>
                            </a:solidFill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70C0"/>
                            </a:solidFill>
                          </a:rPr>
                          <m:t>/−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rgbClr val="0070C0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rgbClr val="0070C0"/>
                            </a:solidFill>
                          </a:rPr>
                          <m:t>3</m:t>
                        </m:r>
                      </m:num>
                      <m:den>
                        <m:r>
                          <a:rPr lang="en-US" sz="24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400" dirty="0" smtClean="0">
                  <a:solidFill>
                    <a:srgbClr val="0070C0"/>
                  </a:solidFill>
                </a:endParaRPr>
              </a:p>
              <a:p>
                <a:r>
                  <a:rPr lang="en-US" sz="2400" dirty="0">
                    <a:solidFill>
                      <a:srgbClr val="0070C0"/>
                    </a:solidFill>
                  </a:rPr>
                  <a:t>x 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-1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rgbClr val="0070C0"/>
                            </a:solidFill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rgbClr val="0070C0"/>
                            </a:solidFill>
                          </a:rPr>
                          <m:t>3</m:t>
                        </m:r>
                      </m:num>
                      <m:den>
                        <m:r>
                          <a:rPr lang="en-US" sz="24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24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rgbClr val="0070C0"/>
                    </a:solidFill>
                  </a:rPr>
                  <a:t>	x 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-1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rgbClr val="0070C0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70C0"/>
                            </a:solidFill>
                          </a:rPr>
                          <m:t>–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rgbClr val="0070C0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rgbClr val="0070C0"/>
                            </a:solidFill>
                          </a:rPr>
                          <m:t>3</m:t>
                        </m:r>
                      </m:num>
                      <m:den>
                        <m:r>
                          <a:rPr lang="en-US" sz="24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b="0" i="1" dirty="0" smtClean="0">
                    <a:solidFill>
                      <a:srgbClr val="0070C0"/>
                    </a:solidFill>
                    <a:latin typeface="Cambria Math" panose="02040503050406030204" pitchFamily="18" charset="0"/>
                  </a:rPr>
                  <a:t>-</a:t>
                </a:r>
                <a:r>
                  <a:rPr lang="en-US" sz="2400" b="0" dirty="0" smtClean="0">
                    <a:solidFill>
                      <a:srgbClr val="0070C0"/>
                    </a:solidFill>
                    <a:latin typeface="Cambria Math" panose="02040503050406030204" pitchFamily="18" charset="0"/>
                  </a:rPr>
                  <a:t>1</a:t>
                </a:r>
                <a:endParaRPr lang="en-US" sz="2400" b="0" dirty="0" smtClean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  <a:p>
                <a:r>
                  <a:rPr lang="en-US" sz="2400" b="0" dirty="0" smtClean="0">
                    <a:solidFill>
                      <a:srgbClr val="0070C0"/>
                    </a:solidFill>
                  </a:rPr>
                  <a:t>		</a:t>
                </a:r>
                <a:endParaRPr lang="en-US" sz="2400" b="0" dirty="0" smtClean="0">
                  <a:solidFill>
                    <a:srgbClr val="0070C0"/>
                  </a:solidFill>
                </a:endParaRPr>
              </a:p>
              <a:p>
                <a:endParaRPr lang="en-US" sz="2400" dirty="0">
                  <a:solidFill>
                    <a:srgbClr val="0070C0"/>
                  </a:solidFill>
                </a:endParaRPr>
              </a:p>
              <a:p>
                <a:r>
                  <a:rPr lang="en-US" sz="2400" dirty="0" smtClean="0">
                    <a:solidFill>
                      <a:srgbClr val="0070C0"/>
                    </a:solidFill>
                  </a:rPr>
                  <a:t>	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rgbClr val="0070C0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6875" y="1600200"/>
                <a:ext cx="4029075" cy="4300216"/>
              </a:xfrm>
              <a:prstGeom prst="rect">
                <a:avLst/>
              </a:prstGeom>
              <a:blipFill rotWithShape="0">
                <a:blip r:embed="rId3"/>
                <a:stretch>
                  <a:fillRect l="-2269" t="-1135" b="-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5191124" y="5260411"/>
            <a:ext cx="1158876" cy="64000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8024813" y="1737320"/>
                <a:ext cx="4225925" cy="42091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6600"/>
                    </a:solidFill>
                  </a:rPr>
                  <a:t>A = 3</a:t>
                </a:r>
                <a:r>
                  <a:rPr lang="en-US" sz="2400" dirty="0" smtClean="0">
                    <a:solidFill>
                      <a:srgbClr val="006600"/>
                    </a:solidFill>
                  </a:rPr>
                  <a:t>	     D = </a:t>
                </a:r>
                <a:r>
                  <a:rPr lang="en-US" sz="2400" dirty="0" smtClean="0">
                    <a:solidFill>
                      <a:srgbClr val="006600"/>
                    </a:solidFill>
                  </a:rPr>
                  <a:t>(16)</a:t>
                </a:r>
                <a:r>
                  <a:rPr lang="en-US" sz="2400" baseline="30000" dirty="0" smtClean="0">
                    <a:solidFill>
                      <a:srgbClr val="006600"/>
                    </a:solidFill>
                  </a:rPr>
                  <a:t>2</a:t>
                </a:r>
                <a:r>
                  <a:rPr lang="en-US" sz="2400" dirty="0" smtClean="0">
                    <a:solidFill>
                      <a:srgbClr val="006600"/>
                    </a:solidFill>
                  </a:rPr>
                  <a:t> </a:t>
                </a:r>
                <a:r>
                  <a:rPr lang="en-US" sz="2400" dirty="0" smtClean="0">
                    <a:solidFill>
                      <a:srgbClr val="006600"/>
                    </a:solidFill>
                  </a:rPr>
                  <a:t>– </a:t>
                </a:r>
                <a:r>
                  <a:rPr lang="en-US" sz="2400" dirty="0" smtClean="0">
                    <a:solidFill>
                      <a:srgbClr val="006600"/>
                    </a:solidFill>
                  </a:rPr>
                  <a:t>4(3)(20)</a:t>
                </a:r>
                <a:endParaRPr lang="en-US" sz="2400" dirty="0" smtClean="0">
                  <a:solidFill>
                    <a:srgbClr val="006600"/>
                  </a:solidFill>
                </a:endParaRPr>
              </a:p>
              <a:p>
                <a:r>
                  <a:rPr lang="en-US" sz="2400" dirty="0" smtClean="0">
                    <a:solidFill>
                      <a:srgbClr val="006600"/>
                    </a:solidFill>
                  </a:rPr>
                  <a:t>B = </a:t>
                </a:r>
                <a:r>
                  <a:rPr lang="en-US" sz="2400" dirty="0" smtClean="0">
                    <a:solidFill>
                      <a:srgbClr val="006600"/>
                    </a:solidFill>
                  </a:rPr>
                  <a:t>16</a:t>
                </a:r>
                <a:r>
                  <a:rPr lang="en-US" sz="2400" dirty="0" smtClean="0">
                    <a:solidFill>
                      <a:srgbClr val="006600"/>
                    </a:solidFill>
                  </a:rPr>
                  <a:t>	             </a:t>
                </a:r>
                <a:r>
                  <a:rPr lang="en-US" sz="2400" dirty="0" smtClean="0">
                    <a:solidFill>
                      <a:srgbClr val="006600"/>
                    </a:solidFill>
                  </a:rPr>
                  <a:t>256 – 240 = 16</a:t>
                </a:r>
                <a:endParaRPr lang="en-US" sz="2400" dirty="0" smtClean="0">
                  <a:solidFill>
                    <a:srgbClr val="006600"/>
                  </a:solidFill>
                </a:endParaRPr>
              </a:p>
              <a:p>
                <a:r>
                  <a:rPr lang="en-US" sz="2400" dirty="0" smtClean="0">
                    <a:solidFill>
                      <a:srgbClr val="006600"/>
                    </a:solidFill>
                  </a:rPr>
                  <a:t>C = </a:t>
                </a:r>
                <a:r>
                  <a:rPr lang="en-US" sz="2400" dirty="0" smtClean="0">
                    <a:solidFill>
                      <a:srgbClr val="006600"/>
                    </a:solidFill>
                  </a:rPr>
                  <a:t>20</a:t>
                </a:r>
                <a:endParaRPr lang="en-US" sz="2400" dirty="0" smtClean="0">
                  <a:solidFill>
                    <a:srgbClr val="006600"/>
                  </a:solidFill>
                </a:endParaRPr>
              </a:p>
              <a:p>
                <a:r>
                  <a:rPr lang="en-US" sz="2400" dirty="0" smtClean="0">
                    <a:solidFill>
                      <a:srgbClr val="006600"/>
                    </a:solidFill>
                  </a:rPr>
                  <a:t>D = </a:t>
                </a:r>
                <a:r>
                  <a:rPr lang="en-US" sz="2400" dirty="0" smtClean="0">
                    <a:solidFill>
                      <a:srgbClr val="006600"/>
                    </a:solidFill>
                  </a:rPr>
                  <a:t>16</a:t>
                </a:r>
                <a:r>
                  <a:rPr lang="en-US" sz="2400" dirty="0" smtClean="0">
                    <a:solidFill>
                      <a:srgbClr val="006600"/>
                    </a:solidFill>
                  </a:rPr>
                  <a:t>	      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6600"/>
                            </a:solidFill>
                          </a:rPr>
                          <m:t>−(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rgbClr val="006600"/>
                            </a:solidFill>
                          </a:rPr>
                          <m:t>16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6600"/>
                            </a:solidFill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rgbClr val="006600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baseline="30000" dirty="0">
                            <a:solidFill>
                              <a:srgbClr val="006600"/>
                            </a:solidFill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6600"/>
                            </a:solidFill>
                          </a:rPr>
                          <m:t>/− </m:t>
                        </m:r>
                        <m:rad>
                          <m:radPr>
                            <m:degHide m:val="on"/>
                            <m:ctrlPr>
                              <a:rPr lang="en-US" sz="2400" i="1">
                                <a:solidFill>
                                  <a:srgbClr val="0066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solidFill>
                                  <a:srgbClr val="006600"/>
                                </a:solidFill>
                                <a:latin typeface="Cambria Math" panose="02040503050406030204" pitchFamily="18" charset="0"/>
                              </a:rPr>
                              <m:t>16</m:t>
                            </m:r>
                          </m:e>
                        </m:rad>
                      </m:num>
                      <m:den>
                        <m:r>
                          <a:rPr lang="en-US" sz="2400" b="0" i="1" smtClean="0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</a:rPr>
                          <m:t>2(</m:t>
                        </m:r>
                        <m:r>
                          <a:rPr lang="en-US" sz="2400" b="0" i="1" smtClean="0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b="0" i="1" smtClean="0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2400" dirty="0" smtClean="0">
                  <a:solidFill>
                    <a:srgbClr val="006600"/>
                  </a:solidFill>
                </a:endParaRPr>
              </a:p>
              <a:p>
                <a:r>
                  <a:rPr lang="en-US" sz="2400" dirty="0" smtClean="0">
                    <a:solidFill>
                      <a:srgbClr val="006600"/>
                    </a:solidFill>
                  </a:rPr>
                  <a:t>	      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</a:rPr>
                          <m:t>-16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6600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baseline="30000" dirty="0">
                            <a:solidFill>
                              <a:srgbClr val="006600"/>
                            </a:solidFill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6600"/>
                            </a:solidFill>
                          </a:rPr>
                          <m:t>/−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rgbClr val="006600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rgbClr val="006600"/>
                            </a:solidFill>
                          </a:rPr>
                          <m:t>4</m:t>
                        </m:r>
                      </m:num>
                      <m:den>
                        <m:r>
                          <a:rPr lang="en-US" sz="2400" b="0" i="1" dirty="0" smtClean="0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US" sz="2400" dirty="0" smtClean="0">
                  <a:solidFill>
                    <a:srgbClr val="006600"/>
                  </a:solidFill>
                </a:endParaRPr>
              </a:p>
              <a:p>
                <a:r>
                  <a:rPr lang="en-US" sz="2000" dirty="0">
                    <a:solidFill>
                      <a:srgbClr val="006600"/>
                    </a:solidFill>
                  </a:rPr>
                  <a:t>x </a:t>
                </a:r>
                <a:r>
                  <a:rPr lang="en-US" sz="2000" dirty="0" smtClean="0">
                    <a:solidFill>
                      <a:srgbClr val="0066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</a:rPr>
                          <m:t>-16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solidFill>
                              <a:srgbClr val="006600"/>
                            </a:solidFill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solidFill>
                              <a:srgbClr val="006600"/>
                            </a:solidFill>
                          </a:rPr>
                          <m:t>4</m:t>
                        </m:r>
                      </m:num>
                      <m:den>
                        <m:r>
                          <a:rPr lang="en-US" sz="2000" b="0" i="1" dirty="0" smtClean="0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2000" b="0" i="0" smtClean="0">
                        <a:solidFill>
                          <a:srgbClr val="0066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0" smtClean="0">
                        <a:solidFill>
                          <a:srgbClr val="0066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 smtClean="0">
                    <a:solidFill>
                      <a:srgbClr val="006600"/>
                    </a:solidFill>
                  </a:rPr>
                  <a:t>-2 	     x </a:t>
                </a:r>
                <a:r>
                  <a:rPr lang="en-US" sz="2000" dirty="0" smtClean="0">
                    <a:solidFill>
                      <a:srgbClr val="0066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</a:rPr>
                          <m:t>-16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solidFill>
                              <a:srgbClr val="006600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rgbClr val="006600"/>
                            </a:solidFill>
                          </a:rPr>
                          <m:t>–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solidFill>
                              <a:srgbClr val="006600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solidFill>
                              <a:srgbClr val="006600"/>
                            </a:solidFill>
                          </a:rPr>
                          <m:t>4</m:t>
                        </m:r>
                      </m:num>
                      <m:den>
                        <m:r>
                          <a:rPr lang="en-US" sz="2000" b="0" i="1" dirty="0" smtClean="0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2000" b="0" i="1" smtClean="0">
                        <a:solidFill>
                          <a:srgbClr val="0066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i="1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000" i="1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400" b="0" dirty="0" smtClean="0">
                  <a:solidFill>
                    <a:srgbClr val="006600"/>
                  </a:solidFill>
                  <a:latin typeface="Cambria Math" panose="02040503050406030204" pitchFamily="18" charset="0"/>
                </a:endParaRPr>
              </a:p>
              <a:p>
                <a:r>
                  <a:rPr lang="en-US" sz="2400" b="0" dirty="0" smtClean="0">
                    <a:solidFill>
                      <a:srgbClr val="006600"/>
                    </a:solidFill>
                  </a:rPr>
                  <a:t>		</a:t>
                </a:r>
                <a:endParaRPr lang="en-US" sz="2400" b="0" dirty="0" smtClean="0">
                  <a:solidFill>
                    <a:srgbClr val="006600"/>
                  </a:solidFill>
                </a:endParaRPr>
              </a:p>
              <a:p>
                <a:endParaRPr lang="en-US" sz="2400" dirty="0">
                  <a:solidFill>
                    <a:srgbClr val="006600"/>
                  </a:solidFill>
                </a:endParaRPr>
              </a:p>
              <a:p>
                <a:r>
                  <a:rPr lang="en-US" sz="2400" dirty="0" smtClean="0">
                    <a:solidFill>
                      <a:srgbClr val="006600"/>
                    </a:solidFill>
                  </a:rPr>
                  <a:t>	x </a:t>
                </a:r>
                <a:r>
                  <a:rPr lang="en-US" sz="2400" dirty="0" smtClean="0">
                    <a:solidFill>
                      <a:srgbClr val="006600"/>
                    </a:solidFill>
                  </a:rPr>
                  <a:t>= -2,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400" dirty="0">
                  <a:solidFill>
                    <a:srgbClr val="006600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4813" y="1737320"/>
                <a:ext cx="4225925" cy="4209101"/>
              </a:xfrm>
              <a:prstGeom prst="rect">
                <a:avLst/>
              </a:prstGeom>
              <a:blipFill rotWithShape="0">
                <a:blip r:embed="rId4"/>
                <a:stretch>
                  <a:fillRect l="-2161" t="-1159" b="-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9023348" y="5207638"/>
            <a:ext cx="1314451" cy="738783"/>
          </a:xfrm>
          <a:prstGeom prst="rect">
            <a:avLst/>
          </a:prstGeom>
          <a:noFill/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1600199"/>
            <a:ext cx="957263" cy="11430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340643" y="1600199"/>
            <a:ext cx="437357" cy="4318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778000" y="1600199"/>
            <a:ext cx="1778000" cy="4318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866900" y="2032000"/>
            <a:ext cx="1193800" cy="4318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930921" y="2031999"/>
            <a:ext cx="437357" cy="4318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251743" y="2649537"/>
            <a:ext cx="2167734" cy="7667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429543" y="3409155"/>
            <a:ext cx="1351757" cy="6246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786" y="4033838"/>
            <a:ext cx="1140619" cy="6246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008981" y="4033837"/>
            <a:ext cx="1051720" cy="6246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176732" y="4151310"/>
            <a:ext cx="601268" cy="4079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160715" y="4057647"/>
            <a:ext cx="690562" cy="6008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118519" y="4559300"/>
            <a:ext cx="831058" cy="6008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927747" y="4675185"/>
            <a:ext cx="440531" cy="3897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87809" y="5393530"/>
            <a:ext cx="1230710" cy="7834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9133" y="2928936"/>
            <a:ext cx="779067" cy="3698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212033" y="1676398"/>
            <a:ext cx="957263" cy="11430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424685" y="1603372"/>
            <a:ext cx="2388989" cy="4318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703888" y="2031999"/>
            <a:ext cx="1707161" cy="3952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315715" y="2871785"/>
            <a:ext cx="778575" cy="3952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636817" y="2743199"/>
            <a:ext cx="1797049" cy="6659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636816" y="3339942"/>
            <a:ext cx="1797049" cy="6659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206875" y="3984460"/>
            <a:ext cx="1274364" cy="6659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063260" y="4022327"/>
            <a:ext cx="1274364" cy="6659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490368" y="4112252"/>
            <a:ext cx="572892" cy="447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336634" y="4122655"/>
            <a:ext cx="572892" cy="447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115916" y="5188696"/>
            <a:ext cx="1342034" cy="7834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8096845" y="1816099"/>
            <a:ext cx="957263" cy="11430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9312574" y="1676398"/>
            <a:ext cx="2474614" cy="4318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9802813" y="2139948"/>
            <a:ext cx="1988344" cy="4318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8053389" y="3021011"/>
            <a:ext cx="858839" cy="3952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9429755" y="2871785"/>
            <a:ext cx="2167927" cy="6659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9390857" y="3537740"/>
            <a:ext cx="1797049" cy="6135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970244" y="4119783"/>
            <a:ext cx="1274364" cy="6659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10059791" y="4126760"/>
            <a:ext cx="1274364" cy="6659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9244608" y="4177404"/>
            <a:ext cx="572892" cy="447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1381874" y="4112252"/>
            <a:ext cx="639469" cy="5640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8857551" y="5162988"/>
            <a:ext cx="1646043" cy="8622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6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365125"/>
            <a:ext cx="11214100" cy="1325563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What happened to the ghost who disappeared in a fog?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1825625"/>
            <a:ext cx="11214100" cy="4351338"/>
          </a:xfrm>
        </p:spPr>
        <p:txBody>
          <a:bodyPr>
            <a:noAutofit/>
          </a:bodyPr>
          <a:lstStyle/>
          <a:p>
            <a:r>
              <a:rPr lang="en-US" sz="4400" dirty="0" smtClean="0"/>
              <a:t>Partner Practice (#5 Discriminant &amp; Quadratic Formula in Homework Packet)</a:t>
            </a:r>
          </a:p>
          <a:p>
            <a:r>
              <a:rPr lang="en-US" sz="4400" dirty="0" smtClean="0"/>
              <a:t>Solve </a:t>
            </a:r>
            <a:r>
              <a:rPr lang="en-US" sz="4400" dirty="0"/>
              <a:t>the </a:t>
            </a:r>
            <a:r>
              <a:rPr lang="en-US" sz="4400" dirty="0" smtClean="0"/>
              <a:t>puzzle using the Quadratic Formula</a:t>
            </a:r>
            <a:r>
              <a:rPr lang="en-US" sz="4400" dirty="0" smtClean="0"/>
              <a:t>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6750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HOMEWORK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#5 Discriminant and Quadratic Formula (all)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61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6575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B050"/>
                </a:solidFill>
              </a:rPr>
              <a:t>EXIT TICKET</a:t>
            </a:r>
            <a:endParaRPr lang="en-US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079500"/>
            <a:ext cx="11620500" cy="50974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Alwyn found the discriminant of the quadratic equation 2x</a:t>
            </a:r>
            <a:r>
              <a:rPr lang="en-US" sz="3200" baseline="30000" dirty="0">
                <a:solidFill>
                  <a:srgbClr val="00B050"/>
                </a:solidFill>
              </a:rPr>
              <a:t>2</a:t>
            </a:r>
            <a:r>
              <a:rPr lang="en-US" sz="3200" dirty="0">
                <a:solidFill>
                  <a:srgbClr val="00B050"/>
                </a:solidFill>
              </a:rPr>
              <a:t> – 7x – 15 and got 71. Jackie solved it and got -71. Josef solved it and got the correct answer.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00B050"/>
                </a:solidFill>
              </a:rPr>
              <a:t>Why </a:t>
            </a:r>
            <a:r>
              <a:rPr lang="en-US" sz="3200" dirty="0">
                <a:solidFill>
                  <a:srgbClr val="00B050"/>
                </a:solidFill>
              </a:rPr>
              <a:t>is Alwyn’s answer incorrect?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00B050"/>
                </a:solidFill>
              </a:rPr>
              <a:t>What </a:t>
            </a:r>
            <a:r>
              <a:rPr lang="en-US" sz="3200" dirty="0">
                <a:solidFill>
                  <a:srgbClr val="00B050"/>
                </a:solidFill>
              </a:rPr>
              <a:t>was Jackie’s error?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00B050"/>
                </a:solidFill>
              </a:rPr>
              <a:t>What </a:t>
            </a:r>
            <a:r>
              <a:rPr lang="en-US" sz="3200" dirty="0">
                <a:solidFill>
                  <a:srgbClr val="00B050"/>
                </a:solidFill>
              </a:rPr>
              <a:t>did Josef find as the discriminant?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00B050"/>
                </a:solidFill>
              </a:rPr>
              <a:t>Based </a:t>
            </a:r>
            <a:r>
              <a:rPr lang="en-US" sz="3200" dirty="0">
                <a:solidFill>
                  <a:srgbClr val="00B050"/>
                </a:solidFill>
              </a:rPr>
              <a:t>on Josef’s answer, describe the number and type of roots of the equation.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00B050"/>
                </a:solidFill>
              </a:rPr>
              <a:t>Find </a:t>
            </a:r>
            <a:r>
              <a:rPr lang="en-US" sz="3200" dirty="0">
                <a:solidFill>
                  <a:srgbClr val="00B050"/>
                </a:solidFill>
              </a:rPr>
              <a:t>the x-intercepts of the </a:t>
            </a:r>
            <a:r>
              <a:rPr lang="en-US" sz="3200" dirty="0" smtClean="0">
                <a:solidFill>
                  <a:srgbClr val="00B050"/>
                </a:solidFill>
              </a:rPr>
              <a:t>equation (use the Quadratic Formula).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62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#6 The Discriminant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48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#6 The Discriminant</a:t>
            </a:r>
            <a:endParaRPr lang="en-US" b="1" dirty="0"/>
          </a:p>
        </p:txBody>
      </p:sp>
      <p:sp>
        <p:nvSpPr>
          <p:cNvPr id="1026" name="Cloud 17"/>
          <p:cNvSpPr>
            <a:spLocks/>
          </p:cNvSpPr>
          <p:nvPr/>
        </p:nvSpPr>
        <p:spPr bwMode="auto">
          <a:xfrm>
            <a:off x="2232513" y="1748203"/>
            <a:ext cx="7931395" cy="3972658"/>
          </a:xfrm>
          <a:custGeom>
            <a:avLst/>
            <a:gdLst>
              <a:gd name="T0" fmla="*/ 313527 w 43200"/>
              <a:gd name="T1" fmla="*/ 721458 h 43200"/>
              <a:gd name="T2" fmla="*/ 144304 w 43200"/>
              <a:gd name="T3" fmla="*/ 699492 h 43200"/>
              <a:gd name="T4" fmla="*/ 462841 w 43200"/>
              <a:gd name="T5" fmla="*/ 961843 h 43200"/>
              <a:gd name="T6" fmla="*/ 388818 w 43200"/>
              <a:gd name="T7" fmla="*/ 972344 h 43200"/>
              <a:gd name="T8" fmla="*/ 1100851 w 43200"/>
              <a:gd name="T9" fmla="*/ 1077350 h 43200"/>
              <a:gd name="T10" fmla="*/ 1056223 w 43200"/>
              <a:gd name="T11" fmla="*/ 1029395 h 43200"/>
              <a:gd name="T12" fmla="*/ 1925854 w 43200"/>
              <a:gd name="T13" fmla="*/ 957764 h 43200"/>
              <a:gd name="T14" fmla="*/ 1908016 w 43200"/>
              <a:gd name="T15" fmla="*/ 1010378 h 43200"/>
              <a:gd name="T16" fmla="*/ 2280066 w 43200"/>
              <a:gd name="T17" fmla="*/ 632630 h 43200"/>
              <a:gd name="T18" fmla="*/ 2497257 w 43200"/>
              <a:gd name="T19" fmla="*/ 829303 h 43200"/>
              <a:gd name="T20" fmla="*/ 2792411 w 43200"/>
              <a:gd name="T21" fmla="*/ 423168 h 43200"/>
              <a:gd name="T22" fmla="*/ 2695674 w 43200"/>
              <a:gd name="T23" fmla="*/ 496921 h 43200"/>
              <a:gd name="T24" fmla="*/ 2560323 w 43200"/>
              <a:gd name="T25" fmla="*/ 149545 h 43200"/>
              <a:gd name="T26" fmla="*/ 2565400 w 43200"/>
              <a:gd name="T27" fmla="*/ 184382 h 43200"/>
              <a:gd name="T28" fmla="*/ 1942622 w 43200"/>
              <a:gd name="T29" fmla="*/ 108920 h 43200"/>
              <a:gd name="T30" fmla="*/ 1992193 w 43200"/>
              <a:gd name="T31" fmla="*/ 64492 h 43200"/>
              <a:gd name="T32" fmla="*/ 1479180 w 43200"/>
              <a:gd name="T33" fmla="*/ 130087 h 43200"/>
              <a:gd name="T34" fmla="*/ 1503164 w 43200"/>
              <a:gd name="T35" fmla="*/ 91777 h 43200"/>
              <a:gd name="T36" fmla="*/ 935302 w 43200"/>
              <a:gd name="T37" fmla="*/ 143095 h 43200"/>
              <a:gd name="T38" fmla="*/ 1022152 w 43200"/>
              <a:gd name="T39" fmla="*/ 180247 h 43200"/>
              <a:gd name="T40" fmla="*/ 275714 w 43200"/>
              <a:gd name="T41" fmla="*/ 435157 h 43200"/>
              <a:gd name="T42" fmla="*/ 260548 w 43200"/>
              <a:gd name="T43" fmla="*/ 396048 h 432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3200" h="43200">
                <a:moveTo>
                  <a:pt x="3900" y="14370"/>
                </a:moveTo>
                <a:cubicBezTo>
                  <a:pt x="3629" y="11657"/>
                  <a:pt x="4261" y="8921"/>
                  <a:pt x="5623" y="6907"/>
                </a:cubicBezTo>
                <a:cubicBezTo>
                  <a:pt x="7775" y="3726"/>
                  <a:pt x="11264" y="3017"/>
                  <a:pt x="14005" y="5202"/>
                </a:cubicBezTo>
                <a:cubicBezTo>
                  <a:pt x="15678" y="909"/>
                  <a:pt x="19914" y="22"/>
                  <a:pt x="22456" y="3432"/>
                </a:cubicBezTo>
                <a:cubicBezTo>
                  <a:pt x="23097" y="1683"/>
                  <a:pt x="24328" y="474"/>
                  <a:pt x="25749" y="200"/>
                </a:cubicBezTo>
                <a:cubicBezTo>
                  <a:pt x="27313" y="-102"/>
                  <a:pt x="28875" y="770"/>
                  <a:pt x="29833" y="2481"/>
                </a:cubicBezTo>
                <a:cubicBezTo>
                  <a:pt x="31215" y="267"/>
                  <a:pt x="33501" y="-460"/>
                  <a:pt x="35463" y="690"/>
                </a:cubicBezTo>
                <a:cubicBezTo>
                  <a:pt x="36958" y="1566"/>
                  <a:pt x="38030" y="3400"/>
                  <a:pt x="38318" y="5576"/>
                </a:cubicBezTo>
                <a:cubicBezTo>
                  <a:pt x="40046" y="6218"/>
                  <a:pt x="41422" y="7998"/>
                  <a:pt x="41982" y="10318"/>
                </a:cubicBezTo>
                <a:cubicBezTo>
                  <a:pt x="42389" y="12002"/>
                  <a:pt x="42331" y="13831"/>
                  <a:pt x="41818" y="15460"/>
                </a:cubicBezTo>
                <a:cubicBezTo>
                  <a:pt x="43079" y="17694"/>
                  <a:pt x="43520" y="20590"/>
                  <a:pt x="43016" y="23322"/>
                </a:cubicBezTo>
                <a:cubicBezTo>
                  <a:pt x="42346" y="26954"/>
                  <a:pt x="40128" y="29674"/>
                  <a:pt x="37404" y="30204"/>
                </a:cubicBezTo>
                <a:cubicBezTo>
                  <a:pt x="37391" y="32471"/>
                  <a:pt x="36658" y="34621"/>
                  <a:pt x="35395" y="36101"/>
                </a:cubicBezTo>
                <a:cubicBezTo>
                  <a:pt x="33476" y="38350"/>
                  <a:pt x="30704" y="38639"/>
                  <a:pt x="28555" y="36815"/>
                </a:cubicBezTo>
                <a:cubicBezTo>
                  <a:pt x="27860" y="39948"/>
                  <a:pt x="25999" y="42343"/>
                  <a:pt x="23667" y="43106"/>
                </a:cubicBezTo>
                <a:cubicBezTo>
                  <a:pt x="20919" y="44005"/>
                  <a:pt x="18051" y="42473"/>
                  <a:pt x="16480" y="39266"/>
                </a:cubicBezTo>
                <a:cubicBezTo>
                  <a:pt x="12772" y="42310"/>
                  <a:pt x="7956" y="40599"/>
                  <a:pt x="5804" y="35472"/>
                </a:cubicBezTo>
                <a:cubicBezTo>
                  <a:pt x="3690" y="35809"/>
                  <a:pt x="1705" y="34024"/>
                  <a:pt x="1110" y="31250"/>
                </a:cubicBezTo>
                <a:cubicBezTo>
                  <a:pt x="679" y="29243"/>
                  <a:pt x="1060" y="27077"/>
                  <a:pt x="2113" y="25551"/>
                </a:cubicBezTo>
                <a:cubicBezTo>
                  <a:pt x="619" y="24354"/>
                  <a:pt x="-213" y="22057"/>
                  <a:pt x="-5" y="19704"/>
                </a:cubicBezTo>
                <a:cubicBezTo>
                  <a:pt x="239" y="16949"/>
                  <a:pt x="1845" y="14791"/>
                  <a:pt x="3863" y="14507"/>
                </a:cubicBezTo>
                <a:cubicBezTo>
                  <a:pt x="3875" y="14461"/>
                  <a:pt x="3888" y="14416"/>
                  <a:pt x="3900" y="14370"/>
                </a:cubicBezTo>
                <a:close/>
              </a:path>
              <a:path w="43200" h="43200" fill="none">
                <a:moveTo>
                  <a:pt x="4693" y="26177"/>
                </a:moveTo>
                <a:cubicBezTo>
                  <a:pt x="3809" y="26271"/>
                  <a:pt x="2925" y="25993"/>
                  <a:pt x="2160" y="25380"/>
                </a:cubicBezTo>
                <a:moveTo>
                  <a:pt x="6928" y="34899"/>
                </a:moveTo>
                <a:cubicBezTo>
                  <a:pt x="6573" y="35092"/>
                  <a:pt x="6200" y="35220"/>
                  <a:pt x="5820" y="35280"/>
                </a:cubicBezTo>
                <a:moveTo>
                  <a:pt x="16478" y="39090"/>
                </a:moveTo>
                <a:cubicBezTo>
                  <a:pt x="16211" y="38544"/>
                  <a:pt x="15987" y="37961"/>
                  <a:pt x="15810" y="37350"/>
                </a:cubicBezTo>
                <a:moveTo>
                  <a:pt x="28827" y="34751"/>
                </a:moveTo>
                <a:cubicBezTo>
                  <a:pt x="28788" y="35398"/>
                  <a:pt x="28698" y="36038"/>
                  <a:pt x="28560" y="36660"/>
                </a:cubicBezTo>
                <a:moveTo>
                  <a:pt x="34129" y="22954"/>
                </a:moveTo>
                <a:cubicBezTo>
                  <a:pt x="36133" y="24282"/>
                  <a:pt x="37398" y="27058"/>
                  <a:pt x="37380" y="30090"/>
                </a:cubicBezTo>
                <a:moveTo>
                  <a:pt x="41798" y="15354"/>
                </a:move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cubicBezTo>
                  <a:pt x="38379" y="5843"/>
                  <a:pt x="38405" y="6266"/>
                  <a:pt x="38400" y="6690"/>
                </a:cubicBezTo>
                <a:moveTo>
                  <a:pt x="29078" y="3952"/>
                </a:moveTo>
                <a:cubicBezTo>
                  <a:pt x="29267" y="3369"/>
                  <a:pt x="29516" y="2826"/>
                  <a:pt x="29820" y="2340"/>
                </a:cubicBezTo>
                <a:moveTo>
                  <a:pt x="22141" y="4720"/>
                </a:moveTo>
                <a:cubicBezTo>
                  <a:pt x="22218" y="4238"/>
                  <a:pt x="22339" y="3771"/>
                  <a:pt x="22500" y="3330"/>
                </a:cubicBezTo>
                <a:moveTo>
                  <a:pt x="14000" y="5192"/>
                </a:moveTo>
                <a:cubicBezTo>
                  <a:pt x="14472" y="5568"/>
                  <a:pt x="14908" y="6021"/>
                  <a:pt x="15300" y="6540"/>
                </a:cubicBezTo>
                <a:moveTo>
                  <a:pt x="4127" y="15789"/>
                </a:moveTo>
                <a:cubicBezTo>
                  <a:pt x="4024" y="15325"/>
                  <a:pt x="3948" y="14851"/>
                  <a:pt x="3900" y="14370"/>
                </a:cubicBezTo>
              </a:path>
            </a:pathLst>
          </a:cu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2719754"/>
            <a:ext cx="59787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</a:rPr>
              <a:t>D = b</a:t>
            </a:r>
            <a:r>
              <a:rPr lang="en-US" sz="8000" baseline="30000" dirty="0" smtClean="0">
                <a:solidFill>
                  <a:schemeClr val="bg1"/>
                </a:solidFill>
              </a:rPr>
              <a:t>2</a:t>
            </a:r>
            <a:r>
              <a:rPr lang="en-US" sz="8000" dirty="0" smtClean="0">
                <a:solidFill>
                  <a:schemeClr val="bg1"/>
                </a:solidFill>
              </a:rPr>
              <a:t> – 4ac</a:t>
            </a:r>
            <a:endParaRPr lang="en-US" sz="8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093" y="0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Discriminant Chart</a:t>
            </a:r>
            <a:endParaRPr lang="en-US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-1" y="656493"/>
          <a:ext cx="12192000" cy="5928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  <a:gridCol w="4064000"/>
              </a:tblGrid>
              <a:tr h="126767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Value of Discriminant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Type and Number of Roots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Sample Graph of Related Function</a:t>
                      </a:r>
                      <a:endParaRPr lang="en-US" sz="3200" dirty="0"/>
                    </a:p>
                  </a:txBody>
                  <a:tcPr anchor="ctr"/>
                </a:tc>
              </a:tr>
              <a:tr h="126767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 &gt; 0 (+) and D is a </a:t>
                      </a:r>
                    </a:p>
                    <a:p>
                      <a:pPr algn="ctr"/>
                      <a:r>
                        <a:rPr lang="en-US" sz="3200" dirty="0" smtClean="0">
                          <a:solidFill>
                            <a:schemeClr val="accent5"/>
                          </a:solidFill>
                        </a:rPr>
                        <a:t>perfect</a:t>
                      </a:r>
                      <a:r>
                        <a:rPr lang="en-US" sz="3200" baseline="0" dirty="0" smtClean="0">
                          <a:solidFill>
                            <a:schemeClr val="accent5"/>
                          </a:solidFill>
                        </a:rPr>
                        <a:t> square</a:t>
                      </a:r>
                      <a:endParaRPr lang="en-US" sz="3200" dirty="0">
                        <a:solidFill>
                          <a:schemeClr val="accent5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 real,</a:t>
                      </a:r>
                      <a:r>
                        <a:rPr lang="en-US" sz="3200" baseline="0" dirty="0" smtClean="0"/>
                        <a:t> rational</a:t>
                      </a:r>
                      <a:br>
                        <a:rPr lang="en-US" sz="3200" baseline="0" dirty="0" smtClean="0"/>
                      </a:br>
                      <a:r>
                        <a:rPr lang="en-US" sz="3200" baseline="0" dirty="0" smtClean="0"/>
                        <a:t>solutions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</a:tr>
              <a:tr h="1638185"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/>
                        <a:t>D &gt; 0 (+) and D is NOT a </a:t>
                      </a:r>
                    </a:p>
                    <a:p>
                      <a:pPr algn="ctr"/>
                      <a:r>
                        <a:rPr lang="en-US" sz="3200" dirty="0" smtClean="0">
                          <a:solidFill>
                            <a:schemeClr val="accent5"/>
                          </a:solidFill>
                        </a:rPr>
                        <a:t>perfect</a:t>
                      </a:r>
                      <a:r>
                        <a:rPr lang="en-US" sz="3200" baseline="0" dirty="0" smtClean="0">
                          <a:solidFill>
                            <a:schemeClr val="accent5"/>
                          </a:solidFill>
                        </a:rPr>
                        <a:t> square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2 real,</a:t>
                      </a:r>
                      <a:r>
                        <a:rPr lang="en-US" sz="3200" baseline="0" dirty="0" smtClean="0"/>
                        <a:t> irrational</a:t>
                      </a:r>
                      <a:br>
                        <a:rPr lang="en-US" sz="3200" baseline="0" dirty="0" smtClean="0"/>
                      </a:br>
                      <a:r>
                        <a:rPr lang="en-US" sz="3200" baseline="0" dirty="0" smtClean="0"/>
                        <a:t>solutions</a:t>
                      </a:r>
                      <a:endParaRPr lang="en-US" sz="3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</a:tr>
              <a:tr h="9846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 = 0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 real, rational</a:t>
                      </a:r>
                      <a:br>
                        <a:rPr lang="en-US" sz="3200" dirty="0" smtClean="0"/>
                      </a:br>
                      <a:r>
                        <a:rPr lang="en-US" sz="3200" dirty="0" smtClean="0"/>
                        <a:t>solution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</a:tr>
              <a:tr h="68816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 &lt; 0 (-)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no real solutions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0" name="Picture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96400" y="1855061"/>
            <a:ext cx="1969477" cy="1063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08123" y="3168047"/>
            <a:ext cx="1957754" cy="1099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72954" y="4609984"/>
            <a:ext cx="1969476" cy="105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14338" y="5814646"/>
            <a:ext cx="2051539" cy="1043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762000" y="2628900"/>
            <a:ext cx="2463800" cy="444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910993" y="1993352"/>
            <a:ext cx="2463800" cy="1080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62000" y="4044950"/>
            <a:ext cx="2463800" cy="444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758592" y="3409403"/>
            <a:ext cx="2785207" cy="1080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910994" y="4853481"/>
            <a:ext cx="2463800" cy="9611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750289" y="6071211"/>
            <a:ext cx="2785207" cy="530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Problems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5x – 14 = 0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3.   x</a:t>
            </a:r>
            <a:r>
              <a:rPr lang="en-US" baseline="30000" dirty="0" smtClean="0"/>
              <a:t>2</a:t>
            </a:r>
            <a:r>
              <a:rPr lang="en-US" dirty="0" smtClean="0"/>
              <a:t> – 10x + 25 = 0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AutoNum type="arabicPeriod" startAt="2"/>
            </a:pPr>
            <a:r>
              <a:rPr lang="en-US" dirty="0" smtClean="0"/>
              <a:t>2x</a:t>
            </a:r>
            <a:r>
              <a:rPr lang="en-US" baseline="30000" dirty="0" smtClean="0"/>
              <a:t>2</a:t>
            </a:r>
            <a:r>
              <a:rPr lang="en-US" dirty="0" smtClean="0"/>
              <a:t> + x – 5 = 0</a:t>
            </a:r>
          </a:p>
          <a:p>
            <a:pPr marL="514350" indent="-514350">
              <a:buAutoNum type="arabicPeriod" startAt="2"/>
            </a:pPr>
            <a:endParaRPr lang="en-US" dirty="0" smtClean="0"/>
          </a:p>
          <a:p>
            <a:pPr marL="514350" indent="-514350">
              <a:buAutoNum type="arabicPeriod" startAt="2"/>
            </a:pPr>
            <a:endParaRPr lang="en-US" dirty="0" smtClean="0"/>
          </a:p>
          <a:p>
            <a:pPr marL="514350" indent="-514350">
              <a:buAutoNum type="arabicPeriod" startAt="2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4.   4x</a:t>
            </a:r>
            <a:r>
              <a:rPr lang="en-US" baseline="30000" dirty="0" smtClean="0"/>
              <a:t>2</a:t>
            </a:r>
            <a:r>
              <a:rPr lang="en-US" dirty="0" smtClean="0"/>
              <a:t> – 9x + 7 = 0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78000" y="2748865"/>
            <a:ext cx="1651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81; </a:t>
            </a:r>
            <a:r>
              <a:rPr lang="en-US" sz="3600" dirty="0" smtClean="0">
                <a:solidFill>
                  <a:srgbClr val="6600CC"/>
                </a:solidFill>
              </a:rPr>
              <a:t>2RR</a:t>
            </a:r>
            <a:endParaRPr lang="en-US" sz="3600" dirty="0">
              <a:solidFill>
                <a:srgbClr val="6600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46200" y="2102534"/>
            <a:ext cx="306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(-5)</a:t>
            </a:r>
            <a:r>
              <a:rPr lang="en-US" sz="3600" baseline="30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– 4(1)(-14)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51600" y="2102534"/>
            <a:ext cx="306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(1)</a:t>
            </a:r>
            <a:r>
              <a:rPr lang="en-US" sz="3600" baseline="30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– 4(2)(-5)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3150" y="4139748"/>
            <a:ext cx="3333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(-10)</a:t>
            </a:r>
            <a:r>
              <a:rPr lang="en-US" sz="3600" baseline="30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– 4(1)(25)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15075" y="4139748"/>
            <a:ext cx="3333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(-9)</a:t>
            </a:r>
            <a:r>
              <a:rPr lang="en-US" sz="3600" baseline="30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 – 4(4)(7)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59600" y="2748864"/>
            <a:ext cx="1651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4</a:t>
            </a:r>
            <a:r>
              <a:rPr lang="en-US" sz="3600" dirty="0" smtClean="0">
                <a:solidFill>
                  <a:srgbClr val="FF0000"/>
                </a:solidFill>
              </a:rPr>
              <a:t>1; </a:t>
            </a:r>
            <a:r>
              <a:rPr lang="en-US" sz="3600" dirty="0" smtClean="0">
                <a:solidFill>
                  <a:srgbClr val="6600CC"/>
                </a:solidFill>
              </a:rPr>
              <a:t>2RI</a:t>
            </a:r>
            <a:endParaRPr lang="en-US" sz="3600" dirty="0">
              <a:solidFill>
                <a:srgbClr val="6600C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78000" y="4786079"/>
            <a:ext cx="145097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0; </a:t>
            </a:r>
            <a:r>
              <a:rPr lang="en-US" sz="3600" dirty="0" smtClean="0">
                <a:solidFill>
                  <a:srgbClr val="6600CC"/>
                </a:solidFill>
              </a:rPr>
              <a:t>1RR</a:t>
            </a:r>
            <a:endParaRPr lang="en-US" sz="3600" dirty="0">
              <a:solidFill>
                <a:srgbClr val="6600CC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59599" y="4786078"/>
            <a:ext cx="239871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-31; </a:t>
            </a:r>
            <a:r>
              <a:rPr lang="en-US" sz="3600" dirty="0" smtClean="0">
                <a:solidFill>
                  <a:srgbClr val="6600CC"/>
                </a:solidFill>
              </a:rPr>
              <a:t>no real</a:t>
            </a:r>
            <a:endParaRPr lang="en-US" sz="3600" dirty="0">
              <a:solidFill>
                <a:srgbClr val="6600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78000" y="2748864"/>
            <a:ext cx="722313" cy="6463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954043" y="2748863"/>
            <a:ext cx="722313" cy="6463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625600" y="4786078"/>
            <a:ext cx="722313" cy="6463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944518" y="4786078"/>
            <a:ext cx="885032" cy="6463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515393" y="2748862"/>
            <a:ext cx="924720" cy="6463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685880" y="2758405"/>
            <a:ext cx="924720" cy="6463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352673" y="4786078"/>
            <a:ext cx="924720" cy="6463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829549" y="4786077"/>
            <a:ext cx="1528763" cy="6463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4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Discriminant Discovery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your </a:t>
            </a:r>
            <a:r>
              <a:rPr lang="en-US" u="sng" dirty="0" smtClean="0"/>
              <a:t>team</a:t>
            </a:r>
            <a:r>
              <a:rPr lang="en-US" dirty="0" smtClean="0"/>
              <a:t>, work on the discovery.</a:t>
            </a:r>
          </a:p>
          <a:p>
            <a:r>
              <a:rPr lang="en-US" dirty="0" smtClean="0"/>
              <a:t>First team to finish and get them all correct gets 2 CCs!</a:t>
            </a:r>
          </a:p>
        </p:txBody>
      </p:sp>
    </p:spTree>
    <p:extLst>
      <p:ext uri="{BB962C8B-B14F-4D97-AF65-F5344CB8AC3E}">
        <p14:creationId xmlns:p14="http://schemas.microsoft.com/office/powerpoint/2010/main" val="96062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#7 The Quadratic Formula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06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#7 The Quadratic Formula</a:t>
            </a:r>
            <a:endParaRPr lang="en-US" b="1" dirty="0"/>
          </a:p>
        </p:txBody>
      </p:sp>
      <p:sp>
        <p:nvSpPr>
          <p:cNvPr id="1026" name="Cloud 17"/>
          <p:cNvSpPr>
            <a:spLocks/>
          </p:cNvSpPr>
          <p:nvPr/>
        </p:nvSpPr>
        <p:spPr bwMode="auto">
          <a:xfrm>
            <a:off x="2232513" y="1748203"/>
            <a:ext cx="7931395" cy="3972658"/>
          </a:xfrm>
          <a:custGeom>
            <a:avLst/>
            <a:gdLst>
              <a:gd name="T0" fmla="*/ 313527 w 43200"/>
              <a:gd name="T1" fmla="*/ 721458 h 43200"/>
              <a:gd name="T2" fmla="*/ 144304 w 43200"/>
              <a:gd name="T3" fmla="*/ 699492 h 43200"/>
              <a:gd name="T4" fmla="*/ 462841 w 43200"/>
              <a:gd name="T5" fmla="*/ 961843 h 43200"/>
              <a:gd name="T6" fmla="*/ 388818 w 43200"/>
              <a:gd name="T7" fmla="*/ 972344 h 43200"/>
              <a:gd name="T8" fmla="*/ 1100851 w 43200"/>
              <a:gd name="T9" fmla="*/ 1077350 h 43200"/>
              <a:gd name="T10" fmla="*/ 1056223 w 43200"/>
              <a:gd name="T11" fmla="*/ 1029395 h 43200"/>
              <a:gd name="T12" fmla="*/ 1925854 w 43200"/>
              <a:gd name="T13" fmla="*/ 957764 h 43200"/>
              <a:gd name="T14" fmla="*/ 1908016 w 43200"/>
              <a:gd name="T15" fmla="*/ 1010378 h 43200"/>
              <a:gd name="T16" fmla="*/ 2280066 w 43200"/>
              <a:gd name="T17" fmla="*/ 632630 h 43200"/>
              <a:gd name="T18" fmla="*/ 2497257 w 43200"/>
              <a:gd name="T19" fmla="*/ 829303 h 43200"/>
              <a:gd name="T20" fmla="*/ 2792411 w 43200"/>
              <a:gd name="T21" fmla="*/ 423168 h 43200"/>
              <a:gd name="T22" fmla="*/ 2695674 w 43200"/>
              <a:gd name="T23" fmla="*/ 496921 h 43200"/>
              <a:gd name="T24" fmla="*/ 2560323 w 43200"/>
              <a:gd name="T25" fmla="*/ 149545 h 43200"/>
              <a:gd name="T26" fmla="*/ 2565400 w 43200"/>
              <a:gd name="T27" fmla="*/ 184382 h 43200"/>
              <a:gd name="T28" fmla="*/ 1942622 w 43200"/>
              <a:gd name="T29" fmla="*/ 108920 h 43200"/>
              <a:gd name="T30" fmla="*/ 1992193 w 43200"/>
              <a:gd name="T31" fmla="*/ 64492 h 43200"/>
              <a:gd name="T32" fmla="*/ 1479180 w 43200"/>
              <a:gd name="T33" fmla="*/ 130087 h 43200"/>
              <a:gd name="T34" fmla="*/ 1503164 w 43200"/>
              <a:gd name="T35" fmla="*/ 91777 h 43200"/>
              <a:gd name="T36" fmla="*/ 935302 w 43200"/>
              <a:gd name="T37" fmla="*/ 143095 h 43200"/>
              <a:gd name="T38" fmla="*/ 1022152 w 43200"/>
              <a:gd name="T39" fmla="*/ 180247 h 43200"/>
              <a:gd name="T40" fmla="*/ 275714 w 43200"/>
              <a:gd name="T41" fmla="*/ 435157 h 43200"/>
              <a:gd name="T42" fmla="*/ 260548 w 43200"/>
              <a:gd name="T43" fmla="*/ 396048 h 432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3200" h="43200">
                <a:moveTo>
                  <a:pt x="3900" y="14370"/>
                </a:moveTo>
                <a:cubicBezTo>
                  <a:pt x="3629" y="11657"/>
                  <a:pt x="4261" y="8921"/>
                  <a:pt x="5623" y="6907"/>
                </a:cubicBezTo>
                <a:cubicBezTo>
                  <a:pt x="7775" y="3726"/>
                  <a:pt x="11264" y="3017"/>
                  <a:pt x="14005" y="5202"/>
                </a:cubicBezTo>
                <a:cubicBezTo>
                  <a:pt x="15678" y="909"/>
                  <a:pt x="19914" y="22"/>
                  <a:pt x="22456" y="3432"/>
                </a:cubicBezTo>
                <a:cubicBezTo>
                  <a:pt x="23097" y="1683"/>
                  <a:pt x="24328" y="474"/>
                  <a:pt x="25749" y="200"/>
                </a:cubicBezTo>
                <a:cubicBezTo>
                  <a:pt x="27313" y="-102"/>
                  <a:pt x="28875" y="770"/>
                  <a:pt x="29833" y="2481"/>
                </a:cubicBezTo>
                <a:cubicBezTo>
                  <a:pt x="31215" y="267"/>
                  <a:pt x="33501" y="-460"/>
                  <a:pt x="35463" y="690"/>
                </a:cubicBezTo>
                <a:cubicBezTo>
                  <a:pt x="36958" y="1566"/>
                  <a:pt x="38030" y="3400"/>
                  <a:pt x="38318" y="5576"/>
                </a:cubicBezTo>
                <a:cubicBezTo>
                  <a:pt x="40046" y="6218"/>
                  <a:pt x="41422" y="7998"/>
                  <a:pt x="41982" y="10318"/>
                </a:cubicBezTo>
                <a:cubicBezTo>
                  <a:pt x="42389" y="12002"/>
                  <a:pt x="42331" y="13831"/>
                  <a:pt x="41818" y="15460"/>
                </a:cubicBezTo>
                <a:cubicBezTo>
                  <a:pt x="43079" y="17694"/>
                  <a:pt x="43520" y="20590"/>
                  <a:pt x="43016" y="23322"/>
                </a:cubicBezTo>
                <a:cubicBezTo>
                  <a:pt x="42346" y="26954"/>
                  <a:pt x="40128" y="29674"/>
                  <a:pt x="37404" y="30204"/>
                </a:cubicBezTo>
                <a:cubicBezTo>
                  <a:pt x="37391" y="32471"/>
                  <a:pt x="36658" y="34621"/>
                  <a:pt x="35395" y="36101"/>
                </a:cubicBezTo>
                <a:cubicBezTo>
                  <a:pt x="33476" y="38350"/>
                  <a:pt x="30704" y="38639"/>
                  <a:pt x="28555" y="36815"/>
                </a:cubicBezTo>
                <a:cubicBezTo>
                  <a:pt x="27860" y="39948"/>
                  <a:pt x="25999" y="42343"/>
                  <a:pt x="23667" y="43106"/>
                </a:cubicBezTo>
                <a:cubicBezTo>
                  <a:pt x="20919" y="44005"/>
                  <a:pt x="18051" y="42473"/>
                  <a:pt x="16480" y="39266"/>
                </a:cubicBezTo>
                <a:cubicBezTo>
                  <a:pt x="12772" y="42310"/>
                  <a:pt x="7956" y="40599"/>
                  <a:pt x="5804" y="35472"/>
                </a:cubicBezTo>
                <a:cubicBezTo>
                  <a:pt x="3690" y="35809"/>
                  <a:pt x="1705" y="34024"/>
                  <a:pt x="1110" y="31250"/>
                </a:cubicBezTo>
                <a:cubicBezTo>
                  <a:pt x="679" y="29243"/>
                  <a:pt x="1060" y="27077"/>
                  <a:pt x="2113" y="25551"/>
                </a:cubicBezTo>
                <a:cubicBezTo>
                  <a:pt x="619" y="24354"/>
                  <a:pt x="-213" y="22057"/>
                  <a:pt x="-5" y="19704"/>
                </a:cubicBezTo>
                <a:cubicBezTo>
                  <a:pt x="239" y="16949"/>
                  <a:pt x="1845" y="14791"/>
                  <a:pt x="3863" y="14507"/>
                </a:cubicBezTo>
                <a:cubicBezTo>
                  <a:pt x="3875" y="14461"/>
                  <a:pt x="3888" y="14416"/>
                  <a:pt x="3900" y="14370"/>
                </a:cubicBezTo>
                <a:close/>
              </a:path>
              <a:path w="43200" h="43200" fill="none">
                <a:moveTo>
                  <a:pt x="4693" y="26177"/>
                </a:moveTo>
                <a:cubicBezTo>
                  <a:pt x="3809" y="26271"/>
                  <a:pt x="2925" y="25993"/>
                  <a:pt x="2160" y="25380"/>
                </a:cubicBezTo>
                <a:moveTo>
                  <a:pt x="6928" y="34899"/>
                </a:moveTo>
                <a:cubicBezTo>
                  <a:pt x="6573" y="35092"/>
                  <a:pt x="6200" y="35220"/>
                  <a:pt x="5820" y="35280"/>
                </a:cubicBezTo>
                <a:moveTo>
                  <a:pt x="16478" y="39090"/>
                </a:moveTo>
                <a:cubicBezTo>
                  <a:pt x="16211" y="38544"/>
                  <a:pt x="15987" y="37961"/>
                  <a:pt x="15810" y="37350"/>
                </a:cubicBezTo>
                <a:moveTo>
                  <a:pt x="28827" y="34751"/>
                </a:moveTo>
                <a:cubicBezTo>
                  <a:pt x="28788" y="35398"/>
                  <a:pt x="28698" y="36038"/>
                  <a:pt x="28560" y="36660"/>
                </a:cubicBezTo>
                <a:moveTo>
                  <a:pt x="34129" y="22954"/>
                </a:moveTo>
                <a:cubicBezTo>
                  <a:pt x="36133" y="24282"/>
                  <a:pt x="37398" y="27058"/>
                  <a:pt x="37380" y="30090"/>
                </a:cubicBezTo>
                <a:moveTo>
                  <a:pt x="41798" y="15354"/>
                </a:move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cubicBezTo>
                  <a:pt x="38379" y="5843"/>
                  <a:pt x="38405" y="6266"/>
                  <a:pt x="38400" y="6690"/>
                </a:cubicBezTo>
                <a:moveTo>
                  <a:pt x="29078" y="3952"/>
                </a:moveTo>
                <a:cubicBezTo>
                  <a:pt x="29267" y="3369"/>
                  <a:pt x="29516" y="2826"/>
                  <a:pt x="29820" y="2340"/>
                </a:cubicBezTo>
                <a:moveTo>
                  <a:pt x="22141" y="4720"/>
                </a:moveTo>
                <a:cubicBezTo>
                  <a:pt x="22218" y="4238"/>
                  <a:pt x="22339" y="3771"/>
                  <a:pt x="22500" y="3330"/>
                </a:cubicBezTo>
                <a:moveTo>
                  <a:pt x="14000" y="5192"/>
                </a:moveTo>
                <a:cubicBezTo>
                  <a:pt x="14472" y="5568"/>
                  <a:pt x="14908" y="6021"/>
                  <a:pt x="15300" y="6540"/>
                </a:cubicBezTo>
                <a:moveTo>
                  <a:pt x="4127" y="15789"/>
                </a:moveTo>
                <a:cubicBezTo>
                  <a:pt x="4024" y="15325"/>
                  <a:pt x="3948" y="14851"/>
                  <a:pt x="3900" y="14370"/>
                </a:cubicBezTo>
              </a:path>
            </a:pathLst>
          </a:cu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314700" y="2399294"/>
                <a:ext cx="5978770" cy="26704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0" dirty="0" smtClean="0">
                    <a:solidFill>
                      <a:schemeClr val="bg1"/>
                    </a:solidFill>
                  </a:rPr>
                  <a:t>x = </a:t>
                </a:r>
                <a:r>
                  <a:rPr lang="en-US" sz="8000" u="sng" dirty="0" smtClean="0">
                    <a:solidFill>
                      <a:schemeClr val="bg1"/>
                    </a:solidFill>
                  </a:rPr>
                  <a:t>-b </a:t>
                </a:r>
                <a:r>
                  <a:rPr lang="en-US" sz="8000" u="sng" baseline="30000" dirty="0" smtClean="0">
                    <a:solidFill>
                      <a:schemeClr val="bg1"/>
                    </a:solidFill>
                  </a:rPr>
                  <a:t>+</a:t>
                </a:r>
                <a:r>
                  <a:rPr lang="en-US" sz="8000" u="sng" dirty="0" smtClean="0">
                    <a:solidFill>
                      <a:schemeClr val="bg1"/>
                    </a:solidFill>
                  </a:rPr>
                  <a:t>/-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8000" i="1" u="sng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8000" b="0" i="1" u="sng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rad>
                  </m:oMath>
                </a14:m>
                <a:endParaRPr lang="en-US" sz="8000" u="sng" dirty="0" smtClean="0">
                  <a:solidFill>
                    <a:schemeClr val="bg1"/>
                  </a:solidFill>
                </a:endParaRPr>
              </a:p>
              <a:p>
                <a:pPr algn="ctr"/>
                <a:r>
                  <a:rPr lang="en-US" sz="8000" dirty="0" smtClean="0">
                    <a:solidFill>
                      <a:schemeClr val="bg1"/>
                    </a:solidFill>
                  </a:rPr>
                  <a:t>       2a</a:t>
                </a:r>
                <a:endParaRPr lang="en-US" sz="8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4700" y="2399294"/>
                <a:ext cx="5978770" cy="2670475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3466" t="-5251" b="-203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191726" y="5861741"/>
            <a:ext cx="812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http://wmhsmath2santos.weebly.com/</a:t>
            </a:r>
          </a:p>
        </p:txBody>
      </p:sp>
    </p:spTree>
    <p:extLst>
      <p:ext uri="{BB962C8B-B14F-4D97-AF65-F5344CB8AC3E}">
        <p14:creationId xmlns:p14="http://schemas.microsoft.com/office/powerpoint/2010/main" val="194209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54000" y="279400"/>
            <a:ext cx="5765800" cy="17907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/>
              <a:t>STEPS TO SOLVING QUADRATICS USING THE QUADRATIC FORMULA</a:t>
            </a:r>
            <a:r>
              <a:rPr lang="en-US" dirty="0"/>
              <a:t>: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a, b, and c.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477000" y="279400"/>
            <a:ext cx="5232400" cy="5897563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en-US" dirty="0"/>
              <a:t>Solve using the Quadratic </a:t>
            </a:r>
            <a:r>
              <a:rPr lang="en-US" dirty="0" smtClean="0"/>
              <a:t>Formula:</a:t>
            </a:r>
          </a:p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– 11x + 30 = 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4000" y="2104405"/>
            <a:ext cx="5524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800" dirty="0"/>
              <a:t>Solve the discriminant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54000" y="2689572"/>
            <a:ext cx="5041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2800" dirty="0"/>
              <a:t>Plug in all numbers into the quadratic formula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54000" y="3643679"/>
            <a:ext cx="50419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2800" dirty="0" smtClean="0"/>
              <a:t>Simplify </a:t>
            </a:r>
            <a:r>
              <a:rPr lang="en-US" sz="2800" dirty="0"/>
              <a:t>the quadratic formula TWICE, once with the + and once with the – .</a:t>
            </a:r>
          </a:p>
        </p:txBody>
      </p:sp>
    </p:spTree>
    <p:extLst>
      <p:ext uri="{BB962C8B-B14F-4D97-AF65-F5344CB8AC3E}">
        <p14:creationId xmlns:p14="http://schemas.microsoft.com/office/powerpoint/2010/main" val="343115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</TotalTime>
  <Words>450</Words>
  <Application>Microsoft Office PowerPoint</Application>
  <PresentationFormat>Widescreen</PresentationFormat>
  <Paragraphs>101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ANNOUNCEMENTS - Check file for your    warm up! - Pick up calculators - Apply for a class     job!</vt:lpstr>
      <vt:lpstr>#6 The Discriminant</vt:lpstr>
      <vt:lpstr>#6 The Discriminant</vt:lpstr>
      <vt:lpstr>Discriminant Chart</vt:lpstr>
      <vt:lpstr>Example Problems</vt:lpstr>
      <vt:lpstr>Discriminant Discovery</vt:lpstr>
      <vt:lpstr>#7 The Quadratic Formula</vt:lpstr>
      <vt:lpstr>#7 The Quadratic Formula</vt:lpstr>
      <vt:lpstr>PowerPoint Presentation</vt:lpstr>
      <vt:lpstr>PARTNER PRACTICE</vt:lpstr>
      <vt:lpstr>What happened to the ghost who disappeared in a fog?</vt:lpstr>
      <vt:lpstr>HOMEWORK</vt:lpstr>
      <vt:lpstr>EXIT TICKET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ANNOUNCEMENTS - Check file for your    warm up! -Turn in your pen pal    letter if you took it    home to finish -Tutoring this week:    today from 2:30-   3pm</dc:title>
  <dc:creator>Santos, Francine C.</dc:creator>
  <cp:lastModifiedBy>Fran</cp:lastModifiedBy>
  <cp:revision>52</cp:revision>
  <dcterms:created xsi:type="dcterms:W3CDTF">2014-09-04T12:11:58Z</dcterms:created>
  <dcterms:modified xsi:type="dcterms:W3CDTF">2015-02-03T02:38:19Z</dcterms:modified>
</cp:coreProperties>
</file>