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9" r:id="rId3"/>
    <p:sldId id="262" r:id="rId4"/>
    <p:sldId id="284" r:id="rId5"/>
    <p:sldId id="285" r:id="rId6"/>
    <p:sldId id="286" r:id="rId7"/>
    <p:sldId id="290" r:id="rId8"/>
    <p:sldId id="291" r:id="rId9"/>
    <p:sldId id="297" r:id="rId10"/>
    <p:sldId id="300" r:id="rId11"/>
    <p:sldId id="287" r:id="rId12"/>
    <p:sldId id="294" r:id="rId13"/>
    <p:sldId id="299" r:id="rId14"/>
    <p:sldId id="307" r:id="rId15"/>
    <p:sldId id="308" r:id="rId16"/>
    <p:sldId id="305" r:id="rId17"/>
    <p:sldId id="306" r:id="rId18"/>
    <p:sldId id="303" r:id="rId19"/>
    <p:sldId id="301" r:id="rId20"/>
    <p:sldId id="302" r:id="rId21"/>
    <p:sldId id="282" r:id="rId22"/>
    <p:sldId id="260" r:id="rId23"/>
    <p:sldId id="304" r:id="rId24"/>
    <p:sldId id="283" r:id="rId25"/>
    <p:sldId id="26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3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25831-DF7C-40E8-8C7C-407DDCDAFD2C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4ADA1-3A68-4969-B29A-5CC72366B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05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Quick</a:t>
            </a:r>
            <a:r>
              <a:rPr lang="en-US" baseline="0" dirty="0" smtClean="0"/>
              <a:t> Poll 1:  </a:t>
            </a:r>
            <a:r>
              <a:rPr lang="en-US" i="1" baseline="0" dirty="0" smtClean="0"/>
              <a:t>before solving</a:t>
            </a:r>
          </a:p>
          <a:p>
            <a:r>
              <a:rPr lang="en-US" i="0" baseline="0" dirty="0" smtClean="0"/>
              <a:t>Quick Poll 2: </a:t>
            </a:r>
            <a:r>
              <a:rPr lang="en-US" i="1" u="sng" baseline="0" dirty="0" smtClean="0"/>
              <a:t>individually</a:t>
            </a:r>
            <a:r>
              <a:rPr lang="en-US" i="1" u="none" baseline="0" dirty="0" smtClean="0"/>
              <a:t> work out on whiteboards and formalize ideas (3 min) – discuss with partner (3 min)</a:t>
            </a:r>
          </a:p>
          <a:p>
            <a:r>
              <a:rPr lang="en-US" i="0" u="none" baseline="0" dirty="0" smtClean="0"/>
              <a:t>Quick Poll 3: </a:t>
            </a:r>
            <a:r>
              <a:rPr lang="en-US" i="1" u="none" baseline="0" dirty="0" smtClean="0"/>
              <a:t>after whole class discussion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B15E2-572B-450D-8866-65BBD1B5710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56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Quick</a:t>
            </a:r>
            <a:r>
              <a:rPr lang="en-US" baseline="0" dirty="0" smtClean="0"/>
              <a:t> Poll 1:  </a:t>
            </a:r>
            <a:r>
              <a:rPr lang="en-US" i="1" baseline="0" dirty="0" smtClean="0"/>
              <a:t>before solving</a:t>
            </a:r>
          </a:p>
          <a:p>
            <a:r>
              <a:rPr lang="en-US" i="0" baseline="0" dirty="0" smtClean="0"/>
              <a:t>Quick Poll 2: </a:t>
            </a:r>
            <a:r>
              <a:rPr lang="en-US" i="1" u="sng" baseline="0" dirty="0" smtClean="0"/>
              <a:t>individually</a:t>
            </a:r>
            <a:r>
              <a:rPr lang="en-US" i="1" u="none" baseline="0" dirty="0" smtClean="0"/>
              <a:t> work out on whiteboards and formalize ideas (3 min) – discuss with partner (3 min)</a:t>
            </a:r>
          </a:p>
          <a:p>
            <a:r>
              <a:rPr lang="en-US" i="0" u="none" baseline="0" dirty="0" smtClean="0"/>
              <a:t>Quick Poll 3: </a:t>
            </a:r>
            <a:r>
              <a:rPr lang="en-US" i="1" u="none" baseline="0" dirty="0" smtClean="0"/>
              <a:t>after whole class discussion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B15E2-572B-450D-8866-65BBD1B5710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28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Exponent first, then</a:t>
            </a:r>
            <a:r>
              <a:rPr lang="en-US" baseline="0" dirty="0" smtClean="0"/>
              <a:t> multiply by initial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4ADA1-3A68-4969-B29A-5CC72366B4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9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2B21-C036-4074-A9B4-C85D1C0CCB3A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0624-6E9E-45A8-862E-329688588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05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2B21-C036-4074-A9B4-C85D1C0CCB3A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0624-6E9E-45A8-862E-329688588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74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2B21-C036-4074-A9B4-C85D1C0CCB3A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0624-6E9E-45A8-862E-329688588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36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2B21-C036-4074-A9B4-C85D1C0CCB3A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0624-6E9E-45A8-862E-329688588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4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2B21-C036-4074-A9B4-C85D1C0CCB3A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0624-6E9E-45A8-862E-329688588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79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2B21-C036-4074-A9B4-C85D1C0CCB3A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0624-6E9E-45A8-862E-329688588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76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2B21-C036-4074-A9B4-C85D1C0CCB3A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0624-6E9E-45A8-862E-329688588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9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2B21-C036-4074-A9B4-C85D1C0CCB3A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0624-6E9E-45A8-862E-329688588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09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2B21-C036-4074-A9B4-C85D1C0CCB3A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0624-6E9E-45A8-862E-329688588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5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2B21-C036-4074-A9B4-C85D1C0CCB3A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0624-6E9E-45A8-862E-329688588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8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2B21-C036-4074-A9B4-C85D1C0CCB3A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B0624-6E9E-45A8-862E-329688588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7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E2B21-C036-4074-A9B4-C85D1C0CCB3A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B0624-6E9E-45A8-862E-329688588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_pCtXRP1edo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17000" y="8561"/>
            <a:ext cx="3175000" cy="2500178"/>
          </a:xfrm>
        </p:spPr>
        <p:txBody>
          <a:bodyPr>
            <a:noAutofit/>
          </a:bodyPr>
          <a:lstStyle/>
          <a:p>
            <a:pPr algn="l"/>
            <a:r>
              <a:rPr lang="en-US" sz="3000" b="1" u="sng" dirty="0" smtClean="0">
                <a:solidFill>
                  <a:srgbClr val="0070C0"/>
                </a:solidFill>
              </a:rPr>
              <a:t>ANNOUNCEMENTS</a:t>
            </a:r>
            <a:br>
              <a:rPr lang="en-US" sz="3000" b="1" u="sng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-Pick up your assigned calculator</a:t>
            </a:r>
            <a:br>
              <a:rPr lang="en-US" sz="3000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-Take out HW to stamp</a:t>
            </a:r>
            <a:endParaRPr lang="en-US" sz="3000" b="1" i="1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1" y="8561"/>
            <a:ext cx="5667375" cy="827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FF0000"/>
                </a:solidFill>
              </a:rPr>
              <a:t>WARM 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734042"/>
            <a:ext cx="8665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0286" y="1045029"/>
            <a:ext cx="83747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Work on </a:t>
            </a:r>
            <a:r>
              <a:rPr lang="en-US" sz="4000" b="1" dirty="0" smtClean="0">
                <a:solidFill>
                  <a:srgbClr val="FF0000"/>
                </a:solidFill>
              </a:rPr>
              <a:t>#4 LITERAL EQUATIONS </a:t>
            </a:r>
            <a:r>
              <a:rPr lang="en-US" sz="4000" dirty="0" smtClean="0">
                <a:solidFill>
                  <a:srgbClr val="FF0000"/>
                </a:solidFill>
              </a:rPr>
              <a:t>from HW Packet. Choose any </a:t>
            </a:r>
            <a:r>
              <a:rPr lang="en-US" sz="4000" u="sng" dirty="0" smtClean="0">
                <a:solidFill>
                  <a:srgbClr val="FF0000"/>
                </a:solidFill>
              </a:rPr>
              <a:t>5 problems </a:t>
            </a:r>
            <a:r>
              <a:rPr lang="en-US" sz="4000" dirty="0" smtClean="0">
                <a:solidFill>
                  <a:srgbClr val="FF0000"/>
                </a:solidFill>
              </a:rPr>
              <a:t>to complete. You can write directly on your HW Packet (You don’t need to write on the Warm Up sheet.)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65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BRAIN BREAK</a:t>
            </a:r>
            <a:endParaRPr lang="en-US" b="1" dirty="0"/>
          </a:p>
        </p:txBody>
      </p:sp>
      <p:pic>
        <p:nvPicPr>
          <p:cNvPr id="3" name="Picture 2" descr="http://www.leeabbamonte.com/wp-content/uploads/2007/12/cellpho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868012"/>
            <a:ext cx="4492625" cy="484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estingengineering.com/wp-content/uploads/2014/02/1024px-Gray728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690688"/>
            <a:ext cx="6883401" cy="49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7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36525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Example 1: </a:t>
            </a:r>
            <a:r>
              <a:rPr lang="en-US" dirty="0"/>
              <a:t>A diamond ring was purchased in 1994 for $500. The value of the ring increased by 8% each year. What is the value of the ring today? </a:t>
            </a:r>
          </a:p>
        </p:txBody>
      </p:sp>
      <p:pic>
        <p:nvPicPr>
          <p:cNvPr id="3074" name="Picture 2" descr="http://pics.zoara.net/images/products/large/170470_3_4_ctw_luminous_diamond_ring_ang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2638424"/>
            <a:ext cx="4092575" cy="409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499" y="1853594"/>
            <a:ext cx="101600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 2015		8% = .08		y = a(1+r)</a:t>
            </a:r>
            <a:r>
              <a:rPr lang="en-US" sz="3200" baseline="30000" dirty="0" smtClean="0">
                <a:solidFill>
                  <a:srgbClr val="7030A0"/>
                </a:solidFill>
              </a:rPr>
              <a:t>t</a:t>
            </a:r>
            <a:endParaRPr lang="en-US" sz="3200" dirty="0" smtClean="0">
              <a:solidFill>
                <a:srgbClr val="7030A0"/>
              </a:solidFill>
            </a:endParaRPr>
          </a:p>
          <a:p>
            <a:r>
              <a:rPr lang="en-US" sz="3200" dirty="0">
                <a:solidFill>
                  <a:srgbClr val="7030A0"/>
                </a:solidFill>
              </a:rPr>
              <a:t>-</a:t>
            </a:r>
            <a:r>
              <a:rPr lang="en-US" sz="3200" u="sng" dirty="0" smtClean="0">
                <a:solidFill>
                  <a:srgbClr val="7030A0"/>
                </a:solidFill>
              </a:rPr>
              <a:t>1994</a:t>
            </a:r>
            <a:r>
              <a:rPr lang="en-US" sz="3200" dirty="0" smtClean="0">
                <a:solidFill>
                  <a:srgbClr val="7030A0"/>
                </a:solidFill>
              </a:rPr>
              <a:t>					y </a:t>
            </a:r>
            <a:r>
              <a:rPr lang="en-US" sz="3200" dirty="0">
                <a:solidFill>
                  <a:srgbClr val="7030A0"/>
                </a:solidFill>
              </a:rPr>
              <a:t>= </a:t>
            </a:r>
            <a:r>
              <a:rPr lang="en-US" sz="3200" dirty="0" smtClean="0">
                <a:solidFill>
                  <a:srgbClr val="7030A0"/>
                </a:solidFill>
              </a:rPr>
              <a:t>500(1+.08)</a:t>
            </a:r>
            <a:r>
              <a:rPr lang="en-US" sz="3200" baseline="30000" dirty="0" smtClean="0">
                <a:solidFill>
                  <a:srgbClr val="7030A0"/>
                </a:solidFill>
              </a:rPr>
              <a:t>21</a:t>
            </a:r>
            <a:endParaRPr lang="en-US" sz="3200" u="sng" dirty="0" smtClean="0">
              <a:solidFill>
                <a:srgbClr val="7030A0"/>
              </a:solidFill>
            </a:endParaRPr>
          </a:p>
          <a:p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smtClean="0">
                <a:solidFill>
                  <a:srgbClr val="7030A0"/>
                </a:solidFill>
              </a:rPr>
              <a:t>     21					y </a:t>
            </a:r>
            <a:r>
              <a:rPr lang="en-US" sz="3200" dirty="0">
                <a:solidFill>
                  <a:srgbClr val="7030A0"/>
                </a:solidFill>
              </a:rPr>
              <a:t>= </a:t>
            </a:r>
            <a:r>
              <a:rPr lang="en-US" sz="3200" dirty="0" smtClean="0">
                <a:solidFill>
                  <a:srgbClr val="7030A0"/>
                </a:solidFill>
              </a:rPr>
              <a:t>500(1.08)</a:t>
            </a:r>
            <a:r>
              <a:rPr lang="en-US" sz="3200" baseline="30000" dirty="0" smtClean="0">
                <a:solidFill>
                  <a:srgbClr val="7030A0"/>
                </a:solidFill>
              </a:rPr>
              <a:t>21</a:t>
            </a:r>
          </a:p>
          <a:p>
            <a:r>
              <a:rPr lang="en-US" sz="3200" baseline="30000" dirty="0">
                <a:solidFill>
                  <a:srgbClr val="7030A0"/>
                </a:solidFill>
              </a:rPr>
              <a:t>	</a:t>
            </a:r>
            <a:r>
              <a:rPr lang="en-US" sz="3200" baseline="30000" dirty="0" smtClean="0">
                <a:solidFill>
                  <a:srgbClr val="7030A0"/>
                </a:solidFill>
              </a:rPr>
              <a:t>					</a:t>
            </a:r>
            <a:r>
              <a:rPr lang="en-US" sz="3200" dirty="0" smtClean="0">
                <a:solidFill>
                  <a:srgbClr val="7030A0"/>
                </a:solidFill>
              </a:rPr>
              <a:t>y = $2,516.92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27700" y="3378200"/>
            <a:ext cx="2247900" cy="5374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0499" y="1993900"/>
            <a:ext cx="1193801" cy="927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7399" y="2921001"/>
            <a:ext cx="444501" cy="391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46399" y="1902200"/>
            <a:ext cx="1562101" cy="548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13399" y="1902200"/>
            <a:ext cx="1930401" cy="500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27700" y="2437794"/>
            <a:ext cx="2705100" cy="500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27700" y="2921000"/>
            <a:ext cx="2705100" cy="444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22372" y="3312506"/>
            <a:ext cx="2705100" cy="5991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2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herv.net/cm/emoticons/money/a-sack-of-coins-with-the-dollar-sign-smiley-emoticon.png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8"/>
          <a:stretch/>
        </p:blipFill>
        <p:spPr bwMode="auto">
          <a:xfrm>
            <a:off x="8128000" y="0"/>
            <a:ext cx="4356100" cy="686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29325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Example </a:t>
            </a:r>
            <a:r>
              <a:rPr lang="en-US" b="1" dirty="0" smtClean="0"/>
              <a:t>2:</a:t>
            </a:r>
            <a:r>
              <a:rPr lang="en-US" dirty="0" smtClean="0"/>
              <a:t> </a:t>
            </a:r>
            <a:r>
              <a:rPr lang="en-US" dirty="0"/>
              <a:t>This month, </a:t>
            </a:r>
            <a:r>
              <a:rPr lang="en-US" dirty="0" smtClean="0"/>
              <a:t>Kim deposits </a:t>
            </a:r>
            <a:r>
              <a:rPr lang="en-US" dirty="0"/>
              <a:t>$1000 into </a:t>
            </a:r>
            <a:r>
              <a:rPr lang="en-US" dirty="0" smtClean="0"/>
              <a:t>her </a:t>
            </a:r>
            <a:r>
              <a:rPr lang="en-US" dirty="0"/>
              <a:t>Hawk Metro Credit Union account at a rate of 6% interest compounded continuously. Find the amount in </a:t>
            </a:r>
            <a:r>
              <a:rPr lang="en-US" dirty="0" smtClean="0"/>
              <a:t>her </a:t>
            </a:r>
            <a:r>
              <a:rPr lang="en-US" dirty="0"/>
              <a:t>account when </a:t>
            </a:r>
            <a:r>
              <a:rPr lang="en-US" dirty="0" smtClean="0"/>
              <a:t>she </a:t>
            </a:r>
            <a:r>
              <a:rPr lang="en-US" dirty="0"/>
              <a:t>graduates.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507" y="2399218"/>
            <a:ext cx="101600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 t = 2 years		6% = .06		y = a(1+r)</a:t>
            </a:r>
            <a:r>
              <a:rPr lang="en-US" sz="3200" baseline="30000" dirty="0" smtClean="0">
                <a:solidFill>
                  <a:srgbClr val="7030A0"/>
                </a:solidFill>
              </a:rPr>
              <a:t>t</a:t>
            </a:r>
            <a:endParaRPr lang="en-US" sz="3200" dirty="0" smtClean="0">
              <a:solidFill>
                <a:srgbClr val="7030A0"/>
              </a:solidFill>
            </a:endParaRPr>
          </a:p>
          <a:p>
            <a:r>
              <a:rPr lang="en-US" sz="3200" dirty="0" smtClean="0">
                <a:solidFill>
                  <a:srgbClr val="7030A0"/>
                </a:solidFill>
              </a:rPr>
              <a:t>						y </a:t>
            </a:r>
            <a:r>
              <a:rPr lang="en-US" sz="3200" dirty="0">
                <a:solidFill>
                  <a:srgbClr val="7030A0"/>
                </a:solidFill>
              </a:rPr>
              <a:t>= </a:t>
            </a:r>
            <a:r>
              <a:rPr lang="en-US" sz="3200" dirty="0" smtClean="0">
                <a:solidFill>
                  <a:srgbClr val="7030A0"/>
                </a:solidFill>
              </a:rPr>
              <a:t>1000(1+.06)</a:t>
            </a:r>
            <a:r>
              <a:rPr lang="en-US" sz="3200" baseline="30000" dirty="0" smtClean="0">
                <a:solidFill>
                  <a:srgbClr val="7030A0"/>
                </a:solidFill>
              </a:rPr>
              <a:t>2</a:t>
            </a:r>
            <a:endParaRPr lang="en-US" sz="3200" u="sng" dirty="0" smtClean="0">
              <a:solidFill>
                <a:srgbClr val="7030A0"/>
              </a:solidFill>
            </a:endParaRPr>
          </a:p>
          <a:p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smtClean="0">
                <a:solidFill>
                  <a:srgbClr val="7030A0"/>
                </a:solidFill>
              </a:rPr>
              <a:t>     						y </a:t>
            </a:r>
            <a:r>
              <a:rPr lang="en-US" sz="3200" dirty="0">
                <a:solidFill>
                  <a:srgbClr val="7030A0"/>
                </a:solidFill>
              </a:rPr>
              <a:t>= </a:t>
            </a:r>
            <a:r>
              <a:rPr lang="en-US" sz="3200" dirty="0" smtClean="0">
                <a:solidFill>
                  <a:srgbClr val="7030A0"/>
                </a:solidFill>
              </a:rPr>
              <a:t>1000(1.06)</a:t>
            </a:r>
            <a:r>
              <a:rPr lang="en-US" sz="3200" baseline="30000" dirty="0" smtClean="0">
                <a:solidFill>
                  <a:srgbClr val="7030A0"/>
                </a:solidFill>
              </a:rPr>
              <a:t>2</a:t>
            </a:r>
          </a:p>
          <a:p>
            <a:r>
              <a:rPr lang="en-US" sz="3200" baseline="30000" dirty="0">
                <a:solidFill>
                  <a:srgbClr val="7030A0"/>
                </a:solidFill>
              </a:rPr>
              <a:t>	</a:t>
            </a:r>
            <a:r>
              <a:rPr lang="en-US" sz="3200" baseline="30000" dirty="0" smtClean="0">
                <a:solidFill>
                  <a:srgbClr val="7030A0"/>
                </a:solidFill>
              </a:rPr>
              <a:t>					</a:t>
            </a:r>
            <a:r>
              <a:rPr lang="en-US" sz="3200" dirty="0" smtClean="0">
                <a:solidFill>
                  <a:srgbClr val="7030A0"/>
                </a:solidFill>
              </a:rPr>
              <a:t>y = $1,123.60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54204" y="3923824"/>
            <a:ext cx="2373796" cy="5374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3507" y="2399218"/>
            <a:ext cx="1996110" cy="548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07802" y="2399218"/>
            <a:ext cx="1996110" cy="548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54204" y="2517913"/>
            <a:ext cx="1996110" cy="396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754204" y="2948118"/>
            <a:ext cx="2780196" cy="471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5551004" y="3463452"/>
            <a:ext cx="2780196" cy="426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5658677" y="3885021"/>
            <a:ext cx="2483679" cy="6822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6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herv.net/cm/emoticons/money/a-sack-of-coins-with-the-dollar-sign-smiley-emoticon.png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8"/>
          <a:stretch/>
        </p:blipFill>
        <p:spPr bwMode="auto">
          <a:xfrm>
            <a:off x="8128000" y="0"/>
            <a:ext cx="4356100" cy="686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74319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Example </a:t>
            </a:r>
            <a:r>
              <a:rPr lang="en-US" b="1" dirty="0" smtClean="0"/>
              <a:t>3:</a:t>
            </a:r>
            <a:r>
              <a:rPr lang="en-US" dirty="0" smtClean="0"/>
              <a:t> This month, </a:t>
            </a:r>
            <a:r>
              <a:rPr lang="en-US" dirty="0" smtClean="0"/>
              <a:t>Bree also </a:t>
            </a:r>
            <a:r>
              <a:rPr lang="en-US" dirty="0" smtClean="0"/>
              <a:t>deposits </a:t>
            </a:r>
            <a:r>
              <a:rPr lang="en-US" dirty="0"/>
              <a:t>$</a:t>
            </a:r>
            <a:r>
              <a:rPr lang="en-US" dirty="0" smtClean="0"/>
              <a:t>1000 </a:t>
            </a:r>
            <a:r>
              <a:rPr lang="en-US" dirty="0"/>
              <a:t>into </a:t>
            </a:r>
            <a:r>
              <a:rPr lang="en-US" dirty="0" smtClean="0"/>
              <a:t>her bank account. Her bank has an interest </a:t>
            </a:r>
            <a:r>
              <a:rPr lang="en-US" dirty="0"/>
              <a:t>rate of </a:t>
            </a:r>
            <a:r>
              <a:rPr lang="en-US" dirty="0" smtClean="0"/>
              <a:t>6% </a:t>
            </a:r>
            <a:r>
              <a:rPr lang="en-US" dirty="0" smtClean="0"/>
              <a:t>compounded </a:t>
            </a:r>
            <a:r>
              <a:rPr lang="en-US" u="sng" dirty="0" smtClean="0"/>
              <a:t>quarterly</a:t>
            </a:r>
            <a:r>
              <a:rPr lang="en-US" dirty="0" smtClean="0"/>
              <a:t>. </a:t>
            </a:r>
            <a:r>
              <a:rPr lang="en-US" dirty="0"/>
              <a:t>Find the amount in </a:t>
            </a:r>
            <a:r>
              <a:rPr lang="en-US" dirty="0" smtClean="0"/>
              <a:t>her </a:t>
            </a:r>
            <a:r>
              <a:rPr lang="en-US" dirty="0"/>
              <a:t>account when </a:t>
            </a:r>
            <a:r>
              <a:rPr lang="en-US" dirty="0" smtClean="0"/>
              <a:t>she </a:t>
            </a:r>
            <a:r>
              <a:rPr lang="en-US" dirty="0"/>
              <a:t>graduates</a:t>
            </a:r>
            <a:r>
              <a:rPr lang="en-US" dirty="0" smtClean="0"/>
              <a:t>. Who has more money, </a:t>
            </a:r>
            <a:r>
              <a:rPr lang="en-US" dirty="0" smtClean="0"/>
              <a:t>Kim or Bree?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43507" y="2739766"/>
                <a:ext cx="10160001" cy="2758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</a:rPr>
                  <a:t> t = 2 years		6% = .06		y = a(1+r)</a:t>
                </a:r>
                <a:r>
                  <a:rPr lang="en-US" sz="3200" baseline="30000" dirty="0" smtClean="0">
                    <a:solidFill>
                      <a:srgbClr val="7030A0"/>
                    </a:solidFill>
                  </a:rPr>
                  <a:t>t</a:t>
                </a:r>
                <a:endParaRPr lang="en-US" sz="3200" dirty="0" smtClean="0">
                  <a:solidFill>
                    <a:srgbClr val="7030A0"/>
                  </a:solidFill>
                </a:endParaRPr>
              </a:p>
              <a:p>
                <a:r>
                  <a:rPr lang="en-US" sz="3200" dirty="0" smtClean="0">
                    <a:solidFill>
                      <a:srgbClr val="7030A0"/>
                    </a:solidFill>
                  </a:rPr>
                  <a:t>						y </a:t>
                </a:r>
                <a:r>
                  <a:rPr lang="en-US" sz="3200" dirty="0">
                    <a:solidFill>
                      <a:srgbClr val="7030A0"/>
                    </a:solidFill>
                  </a:rPr>
                  <a:t>= 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1000(1+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.06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)</a:t>
                </a:r>
                <a:r>
                  <a:rPr lang="en-US" sz="3200" baseline="30000" dirty="0" smtClean="0">
                    <a:solidFill>
                      <a:srgbClr val="7030A0"/>
                    </a:solidFill>
                  </a:rPr>
                  <a:t>2(4)</a:t>
                </a:r>
                <a:endParaRPr lang="en-US" sz="3200" u="sng" dirty="0" smtClean="0">
                  <a:solidFill>
                    <a:srgbClr val="7030A0"/>
                  </a:solidFill>
                </a:endParaRPr>
              </a:p>
              <a:p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    						y </a:t>
                </a:r>
                <a:r>
                  <a:rPr lang="en-US" sz="3200" dirty="0">
                    <a:solidFill>
                      <a:srgbClr val="7030A0"/>
                    </a:solidFill>
                  </a:rPr>
                  <a:t>= 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1000(1.015)</a:t>
                </a:r>
                <a:r>
                  <a:rPr lang="en-US" sz="3200" baseline="30000" dirty="0" smtClean="0">
                    <a:solidFill>
                      <a:srgbClr val="7030A0"/>
                    </a:solidFill>
                  </a:rPr>
                  <a:t>8</a:t>
                </a:r>
              </a:p>
              <a:p>
                <a:r>
                  <a:rPr lang="en-US" sz="3200" baseline="30000" dirty="0">
                    <a:solidFill>
                      <a:srgbClr val="7030A0"/>
                    </a:solidFill>
                  </a:rPr>
                  <a:t>	</a:t>
                </a:r>
                <a:r>
                  <a:rPr lang="en-US" sz="3200" baseline="30000" dirty="0" smtClean="0">
                    <a:solidFill>
                      <a:srgbClr val="7030A0"/>
                    </a:solidFill>
                  </a:rPr>
                  <a:t>					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y = $1,126.49</a:t>
                </a:r>
              </a:p>
              <a:p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Bree has more money!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07" y="2739766"/>
                <a:ext cx="10160001" cy="2758512"/>
              </a:xfrm>
              <a:prstGeom prst="rect">
                <a:avLst/>
              </a:prstGeom>
              <a:blipFill rotWithShape="0">
                <a:blip r:embed="rId3"/>
                <a:stretch>
                  <a:fillRect l="-660" t="-2870" b="-6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754204" y="4468339"/>
            <a:ext cx="2373796" cy="5374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9524" y="2719693"/>
            <a:ext cx="1996110" cy="548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13819" y="2719693"/>
            <a:ext cx="1996110" cy="548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64694" y="2843233"/>
            <a:ext cx="1996110" cy="396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764693" y="3321756"/>
            <a:ext cx="3039719" cy="6239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5683799" y="3993601"/>
            <a:ext cx="2903610" cy="426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5754204" y="4468339"/>
            <a:ext cx="2483679" cy="6822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V="1">
            <a:off x="353666" y="4894440"/>
            <a:ext cx="3983936" cy="6239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7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herv.net/cm/emoticons/money/a-sack-of-coins-with-the-dollar-sign-smiley-emoticon.png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8"/>
          <a:stretch/>
        </p:blipFill>
        <p:spPr bwMode="auto">
          <a:xfrm>
            <a:off x="8128000" y="0"/>
            <a:ext cx="4356100" cy="686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29325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Example </a:t>
            </a:r>
            <a:r>
              <a:rPr lang="en-US" b="1" dirty="0" smtClean="0"/>
              <a:t>2:</a:t>
            </a:r>
            <a:r>
              <a:rPr lang="en-US" dirty="0" smtClean="0"/>
              <a:t> </a:t>
            </a:r>
            <a:r>
              <a:rPr lang="en-US" dirty="0"/>
              <a:t>This month, </a:t>
            </a:r>
            <a:r>
              <a:rPr lang="en-US" dirty="0" err="1" smtClean="0"/>
              <a:t>Sha’Myia</a:t>
            </a:r>
            <a:r>
              <a:rPr lang="en-US" dirty="0" smtClean="0"/>
              <a:t> </a:t>
            </a:r>
            <a:r>
              <a:rPr lang="en-US" dirty="0"/>
              <a:t>deposits $1000 into </a:t>
            </a:r>
            <a:r>
              <a:rPr lang="en-US" dirty="0" smtClean="0"/>
              <a:t>her </a:t>
            </a:r>
            <a:r>
              <a:rPr lang="en-US" dirty="0"/>
              <a:t>Hawk Metro Credit Union account at a rate of 6% interest compounded continuously. Find the amount in </a:t>
            </a:r>
            <a:r>
              <a:rPr lang="en-US" dirty="0" smtClean="0"/>
              <a:t>her </a:t>
            </a:r>
            <a:r>
              <a:rPr lang="en-US" dirty="0"/>
              <a:t>account when </a:t>
            </a:r>
            <a:r>
              <a:rPr lang="en-US" dirty="0" smtClean="0"/>
              <a:t>she </a:t>
            </a:r>
            <a:r>
              <a:rPr lang="en-US" dirty="0"/>
              <a:t>graduates.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507" y="2399218"/>
            <a:ext cx="101600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 t = 2 years		6% = .06		y = a(1+r)</a:t>
            </a:r>
            <a:r>
              <a:rPr lang="en-US" sz="3200" baseline="30000" dirty="0" smtClean="0">
                <a:solidFill>
                  <a:srgbClr val="7030A0"/>
                </a:solidFill>
              </a:rPr>
              <a:t>t</a:t>
            </a:r>
            <a:endParaRPr lang="en-US" sz="3200" dirty="0" smtClean="0">
              <a:solidFill>
                <a:srgbClr val="7030A0"/>
              </a:solidFill>
            </a:endParaRPr>
          </a:p>
          <a:p>
            <a:r>
              <a:rPr lang="en-US" sz="3200" dirty="0" smtClean="0">
                <a:solidFill>
                  <a:srgbClr val="7030A0"/>
                </a:solidFill>
              </a:rPr>
              <a:t>						y </a:t>
            </a:r>
            <a:r>
              <a:rPr lang="en-US" sz="3200" dirty="0">
                <a:solidFill>
                  <a:srgbClr val="7030A0"/>
                </a:solidFill>
              </a:rPr>
              <a:t>= </a:t>
            </a:r>
            <a:r>
              <a:rPr lang="en-US" sz="3200" dirty="0" smtClean="0">
                <a:solidFill>
                  <a:srgbClr val="7030A0"/>
                </a:solidFill>
              </a:rPr>
              <a:t>1000(1+.06)</a:t>
            </a:r>
            <a:r>
              <a:rPr lang="en-US" sz="3200" baseline="30000" dirty="0" smtClean="0">
                <a:solidFill>
                  <a:srgbClr val="7030A0"/>
                </a:solidFill>
              </a:rPr>
              <a:t>2</a:t>
            </a:r>
            <a:endParaRPr lang="en-US" sz="3200" u="sng" dirty="0" smtClean="0">
              <a:solidFill>
                <a:srgbClr val="7030A0"/>
              </a:solidFill>
            </a:endParaRPr>
          </a:p>
          <a:p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smtClean="0">
                <a:solidFill>
                  <a:srgbClr val="7030A0"/>
                </a:solidFill>
              </a:rPr>
              <a:t>     						y </a:t>
            </a:r>
            <a:r>
              <a:rPr lang="en-US" sz="3200" dirty="0">
                <a:solidFill>
                  <a:srgbClr val="7030A0"/>
                </a:solidFill>
              </a:rPr>
              <a:t>= </a:t>
            </a:r>
            <a:r>
              <a:rPr lang="en-US" sz="3200" dirty="0" smtClean="0">
                <a:solidFill>
                  <a:srgbClr val="7030A0"/>
                </a:solidFill>
              </a:rPr>
              <a:t>1000(1.06)</a:t>
            </a:r>
            <a:r>
              <a:rPr lang="en-US" sz="3200" baseline="30000" dirty="0" smtClean="0">
                <a:solidFill>
                  <a:srgbClr val="7030A0"/>
                </a:solidFill>
              </a:rPr>
              <a:t>2</a:t>
            </a:r>
          </a:p>
          <a:p>
            <a:r>
              <a:rPr lang="en-US" sz="3200" baseline="30000" dirty="0">
                <a:solidFill>
                  <a:srgbClr val="7030A0"/>
                </a:solidFill>
              </a:rPr>
              <a:t>	</a:t>
            </a:r>
            <a:r>
              <a:rPr lang="en-US" sz="3200" baseline="30000" dirty="0" smtClean="0">
                <a:solidFill>
                  <a:srgbClr val="7030A0"/>
                </a:solidFill>
              </a:rPr>
              <a:t>					</a:t>
            </a:r>
            <a:r>
              <a:rPr lang="en-US" sz="3200" dirty="0" smtClean="0">
                <a:solidFill>
                  <a:srgbClr val="7030A0"/>
                </a:solidFill>
              </a:rPr>
              <a:t>y = $1,123.60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54204" y="3923824"/>
            <a:ext cx="2373796" cy="5374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3507" y="2399218"/>
            <a:ext cx="1996110" cy="548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07802" y="2399218"/>
            <a:ext cx="1996110" cy="548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54204" y="2517913"/>
            <a:ext cx="1996110" cy="396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754204" y="2948118"/>
            <a:ext cx="2780196" cy="471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5551004" y="3463452"/>
            <a:ext cx="2780196" cy="426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5658677" y="3885021"/>
            <a:ext cx="2483679" cy="6822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herv.net/cm/emoticons/money/a-sack-of-coins-with-the-dollar-sign-smiley-emoticon.png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8"/>
          <a:stretch/>
        </p:blipFill>
        <p:spPr bwMode="auto">
          <a:xfrm>
            <a:off x="8128000" y="0"/>
            <a:ext cx="4356100" cy="686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74319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Example </a:t>
            </a:r>
            <a:r>
              <a:rPr lang="en-US" b="1" dirty="0" smtClean="0"/>
              <a:t>3:</a:t>
            </a:r>
            <a:r>
              <a:rPr lang="en-US" dirty="0" smtClean="0"/>
              <a:t> This month, Dari also deposits </a:t>
            </a:r>
            <a:r>
              <a:rPr lang="en-US" dirty="0"/>
              <a:t>$</a:t>
            </a:r>
            <a:r>
              <a:rPr lang="en-US" dirty="0" smtClean="0"/>
              <a:t>1000 </a:t>
            </a:r>
            <a:r>
              <a:rPr lang="en-US" dirty="0"/>
              <a:t>into </a:t>
            </a:r>
            <a:r>
              <a:rPr lang="en-US" dirty="0" smtClean="0"/>
              <a:t>her bank account. Her bank has an interest </a:t>
            </a:r>
            <a:r>
              <a:rPr lang="en-US" dirty="0"/>
              <a:t>rate of </a:t>
            </a:r>
            <a:r>
              <a:rPr lang="en-US" dirty="0" smtClean="0"/>
              <a:t>6% </a:t>
            </a:r>
            <a:r>
              <a:rPr lang="en-US" dirty="0" smtClean="0"/>
              <a:t>compounded </a:t>
            </a:r>
            <a:r>
              <a:rPr lang="en-US" u="sng" dirty="0" smtClean="0"/>
              <a:t>quarterly</a:t>
            </a:r>
            <a:r>
              <a:rPr lang="en-US" dirty="0" smtClean="0"/>
              <a:t>. </a:t>
            </a:r>
            <a:r>
              <a:rPr lang="en-US" dirty="0"/>
              <a:t>Find the amount in </a:t>
            </a:r>
            <a:r>
              <a:rPr lang="en-US" dirty="0" smtClean="0"/>
              <a:t>her </a:t>
            </a:r>
            <a:r>
              <a:rPr lang="en-US" dirty="0"/>
              <a:t>account when </a:t>
            </a:r>
            <a:r>
              <a:rPr lang="en-US" dirty="0" smtClean="0"/>
              <a:t>she </a:t>
            </a:r>
            <a:r>
              <a:rPr lang="en-US" dirty="0"/>
              <a:t>graduates</a:t>
            </a:r>
            <a:r>
              <a:rPr lang="en-US" dirty="0" smtClean="0"/>
              <a:t>. Who has more money, </a:t>
            </a:r>
            <a:r>
              <a:rPr lang="en-US" dirty="0" err="1" smtClean="0"/>
              <a:t>Sha’Myia</a:t>
            </a:r>
            <a:r>
              <a:rPr lang="en-US" dirty="0" smtClean="0"/>
              <a:t> or Dari?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43507" y="2739766"/>
                <a:ext cx="10160001" cy="2758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</a:rPr>
                  <a:t> t = 2 years		6% = .06		y = a(1+r)</a:t>
                </a:r>
                <a:r>
                  <a:rPr lang="en-US" sz="3200" baseline="30000" dirty="0" smtClean="0">
                    <a:solidFill>
                      <a:srgbClr val="7030A0"/>
                    </a:solidFill>
                  </a:rPr>
                  <a:t>t</a:t>
                </a:r>
                <a:endParaRPr lang="en-US" sz="3200" dirty="0" smtClean="0">
                  <a:solidFill>
                    <a:srgbClr val="7030A0"/>
                  </a:solidFill>
                </a:endParaRPr>
              </a:p>
              <a:p>
                <a:r>
                  <a:rPr lang="en-US" sz="3200" dirty="0" smtClean="0">
                    <a:solidFill>
                      <a:srgbClr val="7030A0"/>
                    </a:solidFill>
                  </a:rPr>
                  <a:t>						y </a:t>
                </a:r>
                <a:r>
                  <a:rPr lang="en-US" sz="3200" dirty="0">
                    <a:solidFill>
                      <a:srgbClr val="7030A0"/>
                    </a:solidFill>
                  </a:rPr>
                  <a:t>= 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1000(1+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.06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)</a:t>
                </a:r>
                <a:r>
                  <a:rPr lang="en-US" sz="3200" baseline="30000" dirty="0" smtClean="0">
                    <a:solidFill>
                      <a:srgbClr val="7030A0"/>
                    </a:solidFill>
                  </a:rPr>
                  <a:t>2(4)</a:t>
                </a:r>
                <a:endParaRPr lang="en-US" sz="3200" u="sng" dirty="0" smtClean="0">
                  <a:solidFill>
                    <a:srgbClr val="7030A0"/>
                  </a:solidFill>
                </a:endParaRPr>
              </a:p>
              <a:p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    						y </a:t>
                </a:r>
                <a:r>
                  <a:rPr lang="en-US" sz="3200" dirty="0">
                    <a:solidFill>
                      <a:srgbClr val="7030A0"/>
                    </a:solidFill>
                  </a:rPr>
                  <a:t>= 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1000(1.015)</a:t>
                </a:r>
                <a:r>
                  <a:rPr lang="en-US" sz="3200" baseline="30000" dirty="0" smtClean="0">
                    <a:solidFill>
                      <a:srgbClr val="7030A0"/>
                    </a:solidFill>
                  </a:rPr>
                  <a:t>8</a:t>
                </a:r>
              </a:p>
              <a:p>
                <a:r>
                  <a:rPr lang="en-US" sz="3200" baseline="30000" dirty="0">
                    <a:solidFill>
                      <a:srgbClr val="7030A0"/>
                    </a:solidFill>
                  </a:rPr>
                  <a:t>	</a:t>
                </a:r>
                <a:r>
                  <a:rPr lang="en-US" sz="3200" baseline="30000" dirty="0" smtClean="0">
                    <a:solidFill>
                      <a:srgbClr val="7030A0"/>
                    </a:solidFill>
                  </a:rPr>
                  <a:t>					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y = $1,126.49</a:t>
                </a:r>
              </a:p>
              <a:p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Dari has more money!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07" y="2739766"/>
                <a:ext cx="10160001" cy="2758512"/>
              </a:xfrm>
              <a:prstGeom prst="rect">
                <a:avLst/>
              </a:prstGeom>
              <a:blipFill rotWithShape="0">
                <a:blip r:embed="rId3"/>
                <a:stretch>
                  <a:fillRect l="-660" t="-2870" b="-6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754204" y="4468339"/>
            <a:ext cx="2373796" cy="5374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9524" y="2719693"/>
            <a:ext cx="1996110" cy="548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13819" y="2719693"/>
            <a:ext cx="1996110" cy="548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64694" y="2843233"/>
            <a:ext cx="1996110" cy="396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764693" y="3321756"/>
            <a:ext cx="3039719" cy="6239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5683799" y="3993601"/>
            <a:ext cx="2903610" cy="426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5754204" y="4468339"/>
            <a:ext cx="2483679" cy="6822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V="1">
            <a:off x="243507" y="4894439"/>
            <a:ext cx="3983936" cy="6239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8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herv.net/cm/emoticons/money/a-sack-of-coins-with-the-dollar-sign-smiley-emoticon.png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8"/>
          <a:stretch/>
        </p:blipFill>
        <p:spPr bwMode="auto">
          <a:xfrm>
            <a:off x="8128000" y="0"/>
            <a:ext cx="4356100" cy="686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29325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Example </a:t>
            </a:r>
            <a:r>
              <a:rPr lang="en-US" b="1" dirty="0" smtClean="0"/>
              <a:t>2:</a:t>
            </a:r>
            <a:r>
              <a:rPr lang="en-US" dirty="0" smtClean="0"/>
              <a:t> </a:t>
            </a:r>
            <a:r>
              <a:rPr lang="en-US" dirty="0"/>
              <a:t>This month, </a:t>
            </a:r>
            <a:r>
              <a:rPr lang="en-US" dirty="0" smtClean="0"/>
              <a:t>Evelin deposits </a:t>
            </a:r>
            <a:r>
              <a:rPr lang="en-US" dirty="0"/>
              <a:t>$1000 into </a:t>
            </a:r>
            <a:r>
              <a:rPr lang="en-US" dirty="0" smtClean="0"/>
              <a:t>her </a:t>
            </a:r>
            <a:r>
              <a:rPr lang="en-US" dirty="0"/>
              <a:t>Hawk Metro Credit Union account at a rate of 6% interest compounded continuously. Find the amount in </a:t>
            </a:r>
            <a:r>
              <a:rPr lang="en-US" dirty="0" smtClean="0"/>
              <a:t>her </a:t>
            </a:r>
            <a:r>
              <a:rPr lang="en-US" dirty="0"/>
              <a:t>account when </a:t>
            </a:r>
            <a:r>
              <a:rPr lang="en-US" dirty="0" smtClean="0"/>
              <a:t>she </a:t>
            </a:r>
            <a:r>
              <a:rPr lang="en-US" dirty="0"/>
              <a:t>graduates.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507" y="2399218"/>
            <a:ext cx="101600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 t = 2 years		6% = .06		y = a(1+r)</a:t>
            </a:r>
            <a:r>
              <a:rPr lang="en-US" sz="3200" baseline="30000" dirty="0" smtClean="0">
                <a:solidFill>
                  <a:srgbClr val="7030A0"/>
                </a:solidFill>
              </a:rPr>
              <a:t>t</a:t>
            </a:r>
            <a:endParaRPr lang="en-US" sz="3200" dirty="0" smtClean="0">
              <a:solidFill>
                <a:srgbClr val="7030A0"/>
              </a:solidFill>
            </a:endParaRPr>
          </a:p>
          <a:p>
            <a:r>
              <a:rPr lang="en-US" sz="3200" dirty="0" smtClean="0">
                <a:solidFill>
                  <a:srgbClr val="7030A0"/>
                </a:solidFill>
              </a:rPr>
              <a:t>						y </a:t>
            </a:r>
            <a:r>
              <a:rPr lang="en-US" sz="3200" dirty="0">
                <a:solidFill>
                  <a:srgbClr val="7030A0"/>
                </a:solidFill>
              </a:rPr>
              <a:t>= </a:t>
            </a:r>
            <a:r>
              <a:rPr lang="en-US" sz="3200" dirty="0" smtClean="0">
                <a:solidFill>
                  <a:srgbClr val="7030A0"/>
                </a:solidFill>
              </a:rPr>
              <a:t>1000(1+.06)</a:t>
            </a:r>
            <a:r>
              <a:rPr lang="en-US" sz="3200" baseline="30000" dirty="0" smtClean="0">
                <a:solidFill>
                  <a:srgbClr val="7030A0"/>
                </a:solidFill>
              </a:rPr>
              <a:t>2</a:t>
            </a:r>
            <a:endParaRPr lang="en-US" sz="3200" u="sng" dirty="0" smtClean="0">
              <a:solidFill>
                <a:srgbClr val="7030A0"/>
              </a:solidFill>
            </a:endParaRPr>
          </a:p>
          <a:p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smtClean="0">
                <a:solidFill>
                  <a:srgbClr val="7030A0"/>
                </a:solidFill>
              </a:rPr>
              <a:t>     						y </a:t>
            </a:r>
            <a:r>
              <a:rPr lang="en-US" sz="3200" dirty="0">
                <a:solidFill>
                  <a:srgbClr val="7030A0"/>
                </a:solidFill>
              </a:rPr>
              <a:t>= </a:t>
            </a:r>
            <a:r>
              <a:rPr lang="en-US" sz="3200" dirty="0" smtClean="0">
                <a:solidFill>
                  <a:srgbClr val="7030A0"/>
                </a:solidFill>
              </a:rPr>
              <a:t>1000(1.06)</a:t>
            </a:r>
            <a:r>
              <a:rPr lang="en-US" sz="3200" baseline="30000" dirty="0" smtClean="0">
                <a:solidFill>
                  <a:srgbClr val="7030A0"/>
                </a:solidFill>
              </a:rPr>
              <a:t>2</a:t>
            </a:r>
          </a:p>
          <a:p>
            <a:r>
              <a:rPr lang="en-US" sz="3200" baseline="30000" dirty="0">
                <a:solidFill>
                  <a:srgbClr val="7030A0"/>
                </a:solidFill>
              </a:rPr>
              <a:t>	</a:t>
            </a:r>
            <a:r>
              <a:rPr lang="en-US" sz="3200" baseline="30000" dirty="0" smtClean="0">
                <a:solidFill>
                  <a:srgbClr val="7030A0"/>
                </a:solidFill>
              </a:rPr>
              <a:t>					</a:t>
            </a:r>
            <a:r>
              <a:rPr lang="en-US" sz="3200" dirty="0" smtClean="0">
                <a:solidFill>
                  <a:srgbClr val="7030A0"/>
                </a:solidFill>
              </a:rPr>
              <a:t>y = $1,123.60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54204" y="3923824"/>
            <a:ext cx="2373796" cy="5374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3507" y="2399218"/>
            <a:ext cx="1996110" cy="548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07802" y="2399218"/>
            <a:ext cx="1996110" cy="548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54204" y="2517913"/>
            <a:ext cx="1996110" cy="396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754204" y="2948118"/>
            <a:ext cx="2780196" cy="471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5551004" y="3463452"/>
            <a:ext cx="2780196" cy="426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5658677" y="3885021"/>
            <a:ext cx="2483679" cy="6822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5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herv.net/cm/emoticons/money/a-sack-of-coins-with-the-dollar-sign-smiley-emoticon.png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8"/>
          <a:stretch/>
        </p:blipFill>
        <p:spPr bwMode="auto">
          <a:xfrm>
            <a:off x="8128000" y="0"/>
            <a:ext cx="4356100" cy="686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74319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Example </a:t>
            </a:r>
            <a:r>
              <a:rPr lang="en-US" b="1" dirty="0" smtClean="0"/>
              <a:t>3:</a:t>
            </a:r>
            <a:r>
              <a:rPr lang="en-US" dirty="0" smtClean="0"/>
              <a:t> This month, </a:t>
            </a:r>
            <a:r>
              <a:rPr lang="en-US" dirty="0" smtClean="0"/>
              <a:t>Minnie also </a:t>
            </a:r>
            <a:r>
              <a:rPr lang="en-US" dirty="0" smtClean="0"/>
              <a:t>deposits </a:t>
            </a:r>
            <a:r>
              <a:rPr lang="en-US" dirty="0"/>
              <a:t>$</a:t>
            </a:r>
            <a:r>
              <a:rPr lang="en-US" dirty="0" smtClean="0"/>
              <a:t>1000 </a:t>
            </a:r>
            <a:r>
              <a:rPr lang="en-US" dirty="0"/>
              <a:t>into </a:t>
            </a:r>
            <a:r>
              <a:rPr lang="en-US" dirty="0" smtClean="0"/>
              <a:t>her bank account. Her bank has an interest </a:t>
            </a:r>
            <a:r>
              <a:rPr lang="en-US" dirty="0"/>
              <a:t>rate of </a:t>
            </a:r>
            <a:r>
              <a:rPr lang="en-US" dirty="0" smtClean="0"/>
              <a:t>6% </a:t>
            </a:r>
            <a:r>
              <a:rPr lang="en-US" dirty="0" smtClean="0"/>
              <a:t>compounded </a:t>
            </a:r>
            <a:r>
              <a:rPr lang="en-US" u="sng" dirty="0" smtClean="0"/>
              <a:t>quarterly</a:t>
            </a:r>
            <a:r>
              <a:rPr lang="en-US" dirty="0" smtClean="0"/>
              <a:t>. </a:t>
            </a:r>
            <a:r>
              <a:rPr lang="en-US" dirty="0"/>
              <a:t>Find the amount in </a:t>
            </a:r>
            <a:r>
              <a:rPr lang="en-US" dirty="0" smtClean="0"/>
              <a:t>her </a:t>
            </a:r>
            <a:r>
              <a:rPr lang="en-US" dirty="0"/>
              <a:t>account when </a:t>
            </a:r>
            <a:r>
              <a:rPr lang="en-US" dirty="0" smtClean="0"/>
              <a:t>she </a:t>
            </a:r>
            <a:r>
              <a:rPr lang="en-US" dirty="0"/>
              <a:t>graduates</a:t>
            </a:r>
            <a:r>
              <a:rPr lang="en-US" dirty="0" smtClean="0"/>
              <a:t>. Who has more money, </a:t>
            </a:r>
            <a:r>
              <a:rPr lang="en-US" dirty="0" smtClean="0"/>
              <a:t>Evelin or Minnie?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43507" y="2739766"/>
                <a:ext cx="10160001" cy="2758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</a:rPr>
                  <a:t> t = 2 years		6% = .06		y = a(1+r)</a:t>
                </a:r>
                <a:r>
                  <a:rPr lang="en-US" sz="3200" baseline="30000" dirty="0" smtClean="0">
                    <a:solidFill>
                      <a:srgbClr val="7030A0"/>
                    </a:solidFill>
                  </a:rPr>
                  <a:t>t</a:t>
                </a:r>
                <a:endParaRPr lang="en-US" sz="3200" dirty="0" smtClean="0">
                  <a:solidFill>
                    <a:srgbClr val="7030A0"/>
                  </a:solidFill>
                </a:endParaRPr>
              </a:p>
              <a:p>
                <a:r>
                  <a:rPr lang="en-US" sz="3200" dirty="0" smtClean="0">
                    <a:solidFill>
                      <a:srgbClr val="7030A0"/>
                    </a:solidFill>
                  </a:rPr>
                  <a:t>						y </a:t>
                </a:r>
                <a:r>
                  <a:rPr lang="en-US" sz="3200" dirty="0">
                    <a:solidFill>
                      <a:srgbClr val="7030A0"/>
                    </a:solidFill>
                  </a:rPr>
                  <a:t>= 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1000(1+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.06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)</a:t>
                </a:r>
                <a:r>
                  <a:rPr lang="en-US" sz="3200" baseline="30000" dirty="0" smtClean="0">
                    <a:solidFill>
                      <a:srgbClr val="7030A0"/>
                    </a:solidFill>
                  </a:rPr>
                  <a:t>2(4)</a:t>
                </a:r>
                <a:endParaRPr lang="en-US" sz="3200" u="sng" dirty="0" smtClean="0">
                  <a:solidFill>
                    <a:srgbClr val="7030A0"/>
                  </a:solidFill>
                </a:endParaRPr>
              </a:p>
              <a:p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    						y </a:t>
                </a:r>
                <a:r>
                  <a:rPr lang="en-US" sz="3200" dirty="0">
                    <a:solidFill>
                      <a:srgbClr val="7030A0"/>
                    </a:solidFill>
                  </a:rPr>
                  <a:t>= 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1000(1.015)</a:t>
                </a:r>
                <a:r>
                  <a:rPr lang="en-US" sz="3200" baseline="30000" dirty="0" smtClean="0">
                    <a:solidFill>
                      <a:srgbClr val="7030A0"/>
                    </a:solidFill>
                  </a:rPr>
                  <a:t>8</a:t>
                </a:r>
              </a:p>
              <a:p>
                <a:r>
                  <a:rPr lang="en-US" sz="3200" baseline="30000" dirty="0">
                    <a:solidFill>
                      <a:srgbClr val="7030A0"/>
                    </a:solidFill>
                  </a:rPr>
                  <a:t>	</a:t>
                </a:r>
                <a:r>
                  <a:rPr lang="en-US" sz="3200" baseline="30000" dirty="0" smtClean="0">
                    <a:solidFill>
                      <a:srgbClr val="7030A0"/>
                    </a:solidFill>
                  </a:rPr>
                  <a:t>					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y = $1,126.49</a:t>
                </a:r>
              </a:p>
              <a:p>
                <a:r>
                  <a:rPr lang="en-US" sz="3200" dirty="0" smtClean="0">
                    <a:solidFill>
                      <a:srgbClr val="7030A0"/>
                    </a:solidFill>
                  </a:rPr>
                  <a:t>Minnie has more money!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07" y="2739766"/>
                <a:ext cx="10160001" cy="2758512"/>
              </a:xfrm>
              <a:prstGeom prst="rect">
                <a:avLst/>
              </a:prstGeom>
              <a:blipFill rotWithShape="0">
                <a:blip r:embed="rId3"/>
                <a:stretch>
                  <a:fillRect l="-1560" t="-2870" b="-6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754204" y="4468339"/>
            <a:ext cx="2373796" cy="5374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9524" y="2719693"/>
            <a:ext cx="1996110" cy="548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13819" y="2719693"/>
            <a:ext cx="1996110" cy="548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64694" y="2843233"/>
            <a:ext cx="1996110" cy="396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764693" y="3321756"/>
            <a:ext cx="3039719" cy="6239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5683799" y="3993601"/>
            <a:ext cx="2903610" cy="426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5754204" y="4468339"/>
            <a:ext cx="2483679" cy="6822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V="1">
            <a:off x="353666" y="4859053"/>
            <a:ext cx="4244838" cy="6239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28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PULSE CHECK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1543" y="4615543"/>
            <a:ext cx="33673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“I’m good with this, Ms. Santos. Let me work on my own!”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0915" y="4615542"/>
            <a:ext cx="33673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“I’ll be good, but can I get one more example please?”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86486" y="4615541"/>
            <a:ext cx="33673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“No </a:t>
            </a:r>
            <a:r>
              <a:rPr lang="en-US" sz="2800" dirty="0" err="1" smtClean="0">
                <a:solidFill>
                  <a:srgbClr val="FF0000"/>
                </a:solidFill>
              </a:rPr>
              <a:t>no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no</a:t>
            </a:r>
            <a:r>
              <a:rPr lang="en-US" sz="2800" dirty="0" smtClean="0">
                <a:solidFill>
                  <a:srgbClr val="FF0000"/>
                </a:solidFill>
              </a:rPr>
              <a:t>! Ms. Santos don’t leave me! Come help!”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30" name="Picture 6" descr="http://slodive.com/wp-content/uploads/2012/03/thumbs-up-symbol-pictures/ba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798111"/>
            <a:ext cx="3853089" cy="271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raziestgadgets.com/shop/wp-content/uploads/like-it-thumbs-down-bab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089" y="1200447"/>
            <a:ext cx="3341080" cy="330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backpackerdeals.com/uploads/deal/thumb_fd9dc7aaecb705d4e760b3f02cc8e77e0b4c539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782" y="2160316"/>
            <a:ext cx="3668436" cy="23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30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uteofryanne.files.wordpress.com/2013/11/money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272868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Example </a:t>
            </a:r>
            <a:r>
              <a:rPr lang="en-US" b="1" dirty="0"/>
              <a:t>4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 smtClean="0"/>
              <a:t>When Coach Lawing was a freshman at West </a:t>
            </a:r>
            <a:r>
              <a:rPr lang="en-US" dirty="0" err="1" smtClean="0"/>
              <a:t>Meck</a:t>
            </a:r>
            <a:r>
              <a:rPr lang="en-US" dirty="0" smtClean="0"/>
              <a:t> in 1975, he deposited </a:t>
            </a:r>
            <a:r>
              <a:rPr lang="en-US" dirty="0"/>
              <a:t>$2,340.00 into his Hawk Metro Credit Union account. The account </a:t>
            </a:r>
            <a:r>
              <a:rPr lang="en-US" dirty="0" smtClean="0"/>
              <a:t>pays </a:t>
            </a:r>
            <a:r>
              <a:rPr lang="en-US" dirty="0"/>
              <a:t>interest at a rate of 3% compounded continuously. </a:t>
            </a:r>
            <a:r>
              <a:rPr lang="en-US" dirty="0" smtClean="0"/>
              <a:t>How much money is in his account today?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43507" y="2739766"/>
                <a:ext cx="10160001" cy="2758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</a:rPr>
                  <a:t> 2015		3% = .03		y = a(1+r)</a:t>
                </a:r>
                <a:r>
                  <a:rPr lang="en-US" sz="3200" baseline="30000" dirty="0" smtClean="0">
                    <a:solidFill>
                      <a:srgbClr val="7030A0"/>
                    </a:solidFill>
                  </a:rPr>
                  <a:t>t</a:t>
                </a:r>
                <a:endParaRPr lang="en-US" sz="3200" dirty="0" smtClean="0">
                  <a:solidFill>
                    <a:srgbClr val="7030A0"/>
                  </a:solidFill>
                </a:endParaRPr>
              </a:p>
              <a:p>
                <a:r>
                  <a:rPr lang="en-US" sz="3200" dirty="0" smtClean="0">
                    <a:solidFill>
                      <a:srgbClr val="7030A0"/>
                    </a:solidFill>
                  </a:rPr>
                  <a:t>-</a:t>
                </a:r>
                <a:r>
                  <a:rPr lang="en-US" sz="3200" u="sng" dirty="0" smtClean="0">
                    <a:solidFill>
                      <a:srgbClr val="7030A0"/>
                    </a:solidFill>
                  </a:rPr>
                  <a:t>1975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					y </a:t>
                </a:r>
                <a:r>
                  <a:rPr lang="en-US" sz="3200" dirty="0">
                    <a:solidFill>
                      <a:srgbClr val="7030A0"/>
                    </a:solidFill>
                  </a:rPr>
                  <a:t>= 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1000(1+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.03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)</a:t>
                </a:r>
                <a:r>
                  <a:rPr lang="en-US" sz="3200" baseline="30000" dirty="0" smtClean="0">
                    <a:solidFill>
                      <a:srgbClr val="7030A0"/>
                    </a:solidFill>
                  </a:rPr>
                  <a:t>40(12)</a:t>
                </a:r>
              </a:p>
              <a:p>
                <a:r>
                  <a:rPr lang="en-US" sz="3200" dirty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    40					y </a:t>
                </a:r>
                <a:r>
                  <a:rPr lang="en-US" sz="3200" dirty="0">
                    <a:solidFill>
                      <a:srgbClr val="7030A0"/>
                    </a:solidFill>
                  </a:rPr>
                  <a:t>= 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1000(1.0025)</a:t>
                </a:r>
                <a:r>
                  <a:rPr lang="en-US" sz="3200" baseline="30000" dirty="0" smtClean="0">
                    <a:solidFill>
                      <a:srgbClr val="7030A0"/>
                    </a:solidFill>
                  </a:rPr>
                  <a:t>480</a:t>
                </a:r>
              </a:p>
              <a:p>
                <a:r>
                  <a:rPr lang="en-US" sz="3200" baseline="30000" dirty="0">
                    <a:solidFill>
                      <a:srgbClr val="7030A0"/>
                    </a:solidFill>
                  </a:rPr>
                  <a:t>	</a:t>
                </a:r>
                <a:r>
                  <a:rPr lang="en-US" sz="3200" baseline="30000" dirty="0" smtClean="0">
                    <a:solidFill>
                      <a:srgbClr val="7030A0"/>
                    </a:solidFill>
                  </a:rPr>
                  <a:t>					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y = $7,757.45</a:t>
                </a:r>
              </a:p>
              <a:p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07" y="2739766"/>
                <a:ext cx="10160001" cy="2758512"/>
              </a:xfrm>
              <a:prstGeom prst="rect">
                <a:avLst/>
              </a:prstGeom>
              <a:blipFill rotWithShape="0">
                <a:blip r:embed="rId3"/>
                <a:stretch>
                  <a:fillRect l="-1560" t="-2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754204" y="4468339"/>
            <a:ext cx="2373796" cy="5374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3506" y="2739765"/>
            <a:ext cx="1193801" cy="1169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0406" y="4004440"/>
            <a:ext cx="596901" cy="463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80632" y="2768626"/>
            <a:ext cx="1604620" cy="463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54203" y="2860387"/>
            <a:ext cx="1812787" cy="463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54202" y="3324287"/>
            <a:ext cx="3297033" cy="680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54203" y="3989999"/>
            <a:ext cx="3297032" cy="463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628308" y="4437909"/>
            <a:ext cx="2614544" cy="681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8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9296400" cy="2387600"/>
          </a:xfrm>
        </p:spPr>
        <p:txBody>
          <a:bodyPr/>
          <a:lstStyle/>
          <a:p>
            <a:r>
              <a:rPr lang="en-US" dirty="0" smtClean="0"/>
              <a:t>#6 Exponential Growth &amp; Decay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02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49225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Example </a:t>
            </a:r>
            <a:r>
              <a:rPr lang="en-US" b="1" dirty="0" smtClean="0"/>
              <a:t>5: </a:t>
            </a:r>
            <a:r>
              <a:rPr lang="en-US" dirty="0"/>
              <a:t>A man purchased a brand new Outlander 800 ATV for $13,000. It depreciates at a rate of 15% per year. What is the value of the Outlander after 5 years?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2000" y="3734191"/>
            <a:ext cx="5000000" cy="31238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985" y="1838618"/>
            <a:ext cx="101600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15% = .15		y = a(1 – r)</a:t>
            </a:r>
            <a:r>
              <a:rPr lang="en-US" sz="3200" baseline="30000" dirty="0" smtClean="0">
                <a:solidFill>
                  <a:srgbClr val="7030A0"/>
                </a:solidFill>
              </a:rPr>
              <a:t>t</a:t>
            </a:r>
            <a:endParaRPr lang="en-US" sz="3200" dirty="0" smtClean="0">
              <a:solidFill>
                <a:srgbClr val="7030A0"/>
              </a:solidFill>
            </a:endParaRPr>
          </a:p>
          <a:p>
            <a:r>
              <a:rPr lang="en-US" sz="3200" dirty="0" smtClean="0">
                <a:solidFill>
                  <a:srgbClr val="7030A0"/>
                </a:solidFill>
              </a:rPr>
              <a:t>			y </a:t>
            </a:r>
            <a:r>
              <a:rPr lang="en-US" sz="3200" dirty="0">
                <a:solidFill>
                  <a:srgbClr val="7030A0"/>
                </a:solidFill>
              </a:rPr>
              <a:t>= </a:t>
            </a:r>
            <a:r>
              <a:rPr lang="en-US" sz="3200" dirty="0" smtClean="0">
                <a:solidFill>
                  <a:srgbClr val="7030A0"/>
                </a:solidFill>
              </a:rPr>
              <a:t>13,000(1 – .15)</a:t>
            </a:r>
            <a:r>
              <a:rPr lang="en-US" sz="3200" baseline="30000" dirty="0" smtClean="0">
                <a:solidFill>
                  <a:srgbClr val="7030A0"/>
                </a:solidFill>
              </a:rPr>
              <a:t>5</a:t>
            </a:r>
            <a:endParaRPr lang="en-US" sz="3200" u="sng" dirty="0" smtClean="0">
              <a:solidFill>
                <a:srgbClr val="7030A0"/>
              </a:solidFill>
            </a:endParaRPr>
          </a:p>
          <a:p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smtClean="0">
                <a:solidFill>
                  <a:srgbClr val="7030A0"/>
                </a:solidFill>
              </a:rPr>
              <a:t>     			y </a:t>
            </a:r>
            <a:r>
              <a:rPr lang="en-US" sz="3200" dirty="0">
                <a:solidFill>
                  <a:srgbClr val="7030A0"/>
                </a:solidFill>
              </a:rPr>
              <a:t>= </a:t>
            </a:r>
            <a:r>
              <a:rPr lang="en-US" sz="3200" dirty="0" smtClean="0">
                <a:solidFill>
                  <a:srgbClr val="7030A0"/>
                </a:solidFill>
              </a:rPr>
              <a:t>13,000(1.015)</a:t>
            </a:r>
            <a:r>
              <a:rPr lang="en-US" sz="3200" baseline="30000" dirty="0" smtClean="0">
                <a:solidFill>
                  <a:srgbClr val="7030A0"/>
                </a:solidFill>
              </a:rPr>
              <a:t>8</a:t>
            </a:r>
          </a:p>
          <a:p>
            <a:r>
              <a:rPr lang="en-US" sz="3200" baseline="30000" dirty="0">
                <a:solidFill>
                  <a:srgbClr val="7030A0"/>
                </a:solidFill>
              </a:rPr>
              <a:t>	</a:t>
            </a:r>
            <a:r>
              <a:rPr lang="en-US" sz="3200" baseline="30000" dirty="0" smtClean="0">
                <a:solidFill>
                  <a:srgbClr val="7030A0"/>
                </a:solidFill>
              </a:rPr>
              <a:t>		</a:t>
            </a:r>
            <a:r>
              <a:rPr lang="en-US" sz="3200" dirty="0" smtClean="0">
                <a:solidFill>
                  <a:srgbClr val="7030A0"/>
                </a:solidFill>
              </a:rPr>
              <a:t>y = $5,768.17</a:t>
            </a:r>
          </a:p>
          <a:p>
            <a:r>
              <a:rPr lang="en-US" sz="320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897190" y="3368408"/>
            <a:ext cx="2373796" cy="5374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0985" y="1838618"/>
            <a:ext cx="1731067" cy="463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09019" y="1907663"/>
            <a:ext cx="2320790" cy="463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70194" y="2435947"/>
            <a:ext cx="3345075" cy="463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97190" y="2904508"/>
            <a:ext cx="3345075" cy="463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70193" y="3289788"/>
            <a:ext cx="3345075" cy="791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0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BRAIN BREAK</a:t>
            </a:r>
            <a:endParaRPr lang="en-US" b="1" dirty="0"/>
          </a:p>
        </p:txBody>
      </p:sp>
      <p:pic>
        <p:nvPicPr>
          <p:cNvPr id="3" name="Picture 2" descr="http://www.leeabbamonte.com/wp-content/uploads/2007/12/cellpho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868012"/>
            <a:ext cx="4492625" cy="484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estingengineering.com/wp-content/uploads/2014/02/1024px-Gray728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690688"/>
            <a:ext cx="6883401" cy="49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80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Homework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#6 in HW Packet (all)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99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049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</a:rPr>
              <a:t>Exit Ticket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4900"/>
            <a:ext cx="10515600" cy="50720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rgbClr val="00B050"/>
                </a:solidFill>
              </a:rPr>
              <a:t>A </a:t>
            </a:r>
            <a:r>
              <a:rPr lang="en-US" sz="4400" dirty="0">
                <a:solidFill>
                  <a:srgbClr val="00B050"/>
                </a:solidFill>
              </a:rPr>
              <a:t>man purchased a brand new Outlander 800 ATV for $13,000. It depreciates at a rate of </a:t>
            </a:r>
            <a:r>
              <a:rPr lang="en-US" sz="4400" dirty="0" smtClean="0">
                <a:solidFill>
                  <a:srgbClr val="00B050"/>
                </a:solidFill>
              </a:rPr>
              <a:t>11% </a:t>
            </a:r>
            <a:r>
              <a:rPr lang="en-US" sz="4400" dirty="0">
                <a:solidFill>
                  <a:srgbClr val="00B050"/>
                </a:solidFill>
              </a:rPr>
              <a:t>per year. What is the value of the Outlander after </a:t>
            </a:r>
            <a:r>
              <a:rPr lang="en-US" sz="4400" dirty="0" smtClean="0">
                <a:solidFill>
                  <a:srgbClr val="00B050"/>
                </a:solidFill>
              </a:rPr>
              <a:t>6 </a:t>
            </a:r>
            <a:r>
              <a:rPr lang="en-US" sz="4400" dirty="0">
                <a:solidFill>
                  <a:srgbClr val="00B050"/>
                </a:solidFill>
              </a:rPr>
              <a:t>years? </a:t>
            </a:r>
            <a:endParaRPr lang="en-US" sz="4400" dirty="0" smtClean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381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651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Exponential Growth in Real Life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130300"/>
            <a:ext cx="10515600" cy="5046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i="1" dirty="0" smtClean="0">
                <a:solidFill>
                  <a:srgbClr val="92D050"/>
                </a:solidFill>
              </a:rPr>
              <a:t>Pay It Forward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92D050"/>
                </a:solidFill>
              </a:rPr>
              <a:t>Can one idea change the world?</a:t>
            </a:r>
            <a:endParaRPr lang="en-US" sz="4000" dirty="0">
              <a:solidFill>
                <a:srgbClr val="92D050"/>
              </a:solidFill>
            </a:endParaRP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8857" y="2621518"/>
            <a:ext cx="5714286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1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049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6600"/>
                </a:solidFill>
              </a:rPr>
              <a:t>Exit Ticket</a:t>
            </a:r>
            <a:endParaRPr lang="en-US" sz="5400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4900"/>
            <a:ext cx="10515600" cy="50720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rgbClr val="006600"/>
                </a:solidFill>
                <a:latin typeface="+mj-lt"/>
              </a:rPr>
              <a:t>Is it possible for one idea to change the world?</a:t>
            </a:r>
            <a:r>
              <a:rPr lang="en-US" sz="4400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US" sz="4400" dirty="0" smtClean="0">
                <a:solidFill>
                  <a:srgbClr val="006600"/>
                </a:solidFill>
                <a:latin typeface="+mj-lt"/>
              </a:rPr>
              <a:t>Use your mathematical findings from investigating Trevor’s idea in </a:t>
            </a:r>
            <a:r>
              <a:rPr lang="en-US" sz="4400" i="1" dirty="0" smtClean="0">
                <a:solidFill>
                  <a:srgbClr val="006600"/>
                </a:solidFill>
                <a:latin typeface="+mj-lt"/>
              </a:rPr>
              <a:t>Pay It Forward</a:t>
            </a:r>
            <a:r>
              <a:rPr lang="en-US" sz="4400" dirty="0" smtClean="0">
                <a:solidFill>
                  <a:srgbClr val="006600"/>
                </a:solidFill>
                <a:latin typeface="+mj-lt"/>
              </a:rPr>
              <a:t> to support your answer.</a:t>
            </a:r>
          </a:p>
        </p:txBody>
      </p:sp>
    </p:spTree>
    <p:extLst>
      <p:ext uri="{BB962C8B-B14F-4D97-AF65-F5344CB8AC3E}">
        <p14:creationId xmlns:p14="http://schemas.microsoft.com/office/powerpoint/2010/main" val="187727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6222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Vocabulary!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7957"/>
            <a:ext cx="10515600" cy="4939006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Exponential Growth: </a:t>
            </a:r>
            <a:r>
              <a:rPr lang="en-US" sz="3600" dirty="0" smtClean="0"/>
              <a:t>any quantity that grows by a fixed percent or regular intervals</a:t>
            </a:r>
          </a:p>
          <a:p>
            <a:endParaRPr lang="en-US" sz="3600" dirty="0" smtClean="0"/>
          </a:p>
          <a:p>
            <a:r>
              <a:rPr lang="en-US" sz="3600" dirty="0" smtClean="0">
                <a:solidFill>
                  <a:srgbClr val="00B050"/>
                </a:solidFill>
              </a:rPr>
              <a:t>Exponential Decay: </a:t>
            </a:r>
            <a:r>
              <a:rPr lang="en-US" sz="3600" dirty="0" smtClean="0"/>
              <a:t>any quantity that decays by a fixed percent or regular intervals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146628" y="1248228"/>
            <a:ext cx="9318171" cy="10740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53885" y="3026228"/>
            <a:ext cx="10109201" cy="10740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1"/>
            <a:ext cx="10515600" cy="6858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Quantitative Comparison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0200" y="787400"/>
            <a:ext cx="11480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ACT will ask you more rigorous questions that require you to conceptualize answers without actually solving a problem.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These types of problems will give you to </a:t>
            </a:r>
            <a:r>
              <a:rPr lang="en-US" sz="2800" u="sng" dirty="0" smtClean="0"/>
              <a:t>quantities</a:t>
            </a:r>
            <a:r>
              <a:rPr lang="en-US" sz="2800" dirty="0" smtClean="0"/>
              <a:t> and determine whether A) Quantity A is bigger, B) Quantity B is bigger, C) They are equal, or D) Not enough information to decide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To prepare for this, we are going to practice one now to introduce the last topic in our Trig Unit.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-101600" y="4572000"/>
            <a:ext cx="1148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Let’s do a quick practice round before the real thing!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9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541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A: Quantity A is bigger</a:t>
            </a:r>
            <a:br>
              <a:rPr lang="en-US" dirty="0" smtClean="0"/>
            </a:br>
            <a:r>
              <a:rPr lang="en-US" dirty="0" smtClean="0"/>
              <a:t>B: Quantity B is bigger</a:t>
            </a:r>
            <a:br>
              <a:rPr lang="en-US" dirty="0" smtClean="0"/>
            </a:br>
            <a:r>
              <a:rPr lang="en-US" dirty="0" smtClean="0"/>
              <a:t>C: They are the equal</a:t>
            </a:r>
            <a:br>
              <a:rPr lang="en-US" dirty="0" smtClean="0"/>
            </a:br>
            <a:r>
              <a:rPr lang="en-US" dirty="0" smtClean="0"/>
              <a:t>D: Not enough information to decide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514600"/>
            <a:ext cx="5181600" cy="36623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rgbClr val="FF0000"/>
                </a:solidFill>
              </a:rPr>
              <a:t>QUANTITY A</a:t>
            </a:r>
          </a:p>
          <a:p>
            <a:pPr marL="0" indent="0" algn="ctr">
              <a:buNone/>
            </a:pPr>
            <a:r>
              <a:rPr lang="en-US" sz="5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514599"/>
            <a:ext cx="5181600" cy="3662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rgbClr val="0070C0"/>
                </a:solidFill>
              </a:rPr>
              <a:t>QUANTITY B</a:t>
            </a:r>
          </a:p>
          <a:p>
            <a:pPr marL="0" indent="0" algn="ctr">
              <a:buNone/>
            </a:pPr>
            <a:r>
              <a:rPr lang="en-US" sz="54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30500" y="4648200"/>
            <a:ext cx="706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Take 10 seconds to decide on your answer and write the letter on your whiteboard.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519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51459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Which is bigger – Quantity A or Quantity B?</a:t>
            </a:r>
            <a:r>
              <a:rPr lang="en-US" sz="3600" dirty="0" smtClean="0">
                <a:solidFill>
                  <a:srgbClr val="7030A0"/>
                </a:solidFill>
              </a:rPr>
              <a:t/>
            </a:r>
            <a:br>
              <a:rPr lang="en-US" sz="3600" dirty="0" smtClean="0">
                <a:solidFill>
                  <a:srgbClr val="7030A0"/>
                </a:solidFill>
              </a:rPr>
            </a:br>
            <a:r>
              <a:rPr lang="en-US" sz="3600" dirty="0" smtClean="0"/>
              <a:t>A: Quantity A is bigger</a:t>
            </a:r>
            <a:br>
              <a:rPr lang="en-US" sz="3600" dirty="0" smtClean="0"/>
            </a:br>
            <a:r>
              <a:rPr lang="en-US" sz="3600" dirty="0" smtClean="0"/>
              <a:t>B: Quantity B is bigger</a:t>
            </a:r>
            <a:br>
              <a:rPr lang="en-US" sz="3600" dirty="0" smtClean="0"/>
            </a:br>
            <a:r>
              <a:rPr lang="en-US" sz="3600" dirty="0" smtClean="0"/>
              <a:t>C: They are the equal</a:t>
            </a:r>
            <a:br>
              <a:rPr lang="en-US" sz="3600" dirty="0" smtClean="0"/>
            </a:br>
            <a:r>
              <a:rPr lang="en-US" sz="3600" dirty="0" smtClean="0"/>
              <a:t>D: Not enough information to decide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2086" y="2775857"/>
            <a:ext cx="5181600" cy="366236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rgbClr val="FF0000"/>
                </a:solidFill>
              </a:rPr>
              <a:t>QUANTITY A</a:t>
            </a:r>
          </a:p>
          <a:p>
            <a:pPr marL="0" indent="0" algn="ctr">
              <a:buNone/>
            </a:pPr>
            <a:r>
              <a:rPr lang="en-US" sz="3600" dirty="0" smtClean="0"/>
              <a:t>The value of a car afte</a:t>
            </a:r>
            <a:r>
              <a:rPr lang="en-US" sz="3200" dirty="0" smtClean="0"/>
              <a:t>r </a:t>
            </a:r>
            <a:r>
              <a:rPr lang="en-US" sz="3200" i="1" dirty="0" smtClean="0"/>
              <a:t>t</a:t>
            </a:r>
            <a:r>
              <a:rPr lang="en-US" sz="3200" dirty="0" smtClean="0"/>
              <a:t> years as given by the equation: 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= 24,000(0.55)</a:t>
            </a:r>
            <a:r>
              <a:rPr lang="en-US" sz="3200" baseline="30000" dirty="0" smtClean="0"/>
              <a:t>2t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The value of a car that initially costs $24,000, after </a:t>
            </a:r>
            <a:r>
              <a:rPr lang="en-US" sz="3200" i="1" dirty="0" smtClean="0"/>
              <a:t>t</a:t>
            </a:r>
            <a:r>
              <a:rPr lang="en-US" sz="3200" dirty="0"/>
              <a:t> </a:t>
            </a:r>
            <a:r>
              <a:rPr lang="en-US" sz="3200" dirty="0" smtClean="0"/>
              <a:t>years, that depreciates in value at a rate of 45% every 2 years.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9285" y="2775856"/>
            <a:ext cx="5181600" cy="36623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rgbClr val="0070C0"/>
                </a:solidFill>
              </a:rPr>
              <a:t>QUANTITY B</a:t>
            </a:r>
          </a:p>
          <a:p>
            <a:pPr marL="0" indent="0" algn="ctr">
              <a:buNone/>
            </a:pPr>
            <a:r>
              <a:rPr lang="en-US" sz="3600" dirty="0"/>
              <a:t>The </a:t>
            </a:r>
            <a:r>
              <a:rPr lang="en-US" sz="3600" dirty="0" smtClean="0"/>
              <a:t>value </a:t>
            </a:r>
            <a:r>
              <a:rPr lang="en-US" sz="3600" dirty="0"/>
              <a:t>of a car afte</a:t>
            </a:r>
            <a:r>
              <a:rPr lang="en-US" sz="3200" dirty="0"/>
              <a:t>r </a:t>
            </a:r>
            <a:r>
              <a:rPr lang="en-US" sz="3200" i="1" dirty="0"/>
              <a:t>t</a:t>
            </a:r>
            <a:r>
              <a:rPr lang="en-US" sz="3200" dirty="0"/>
              <a:t> years as given by the equation: 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</a:t>
            </a:r>
            <a:r>
              <a:rPr lang="en-US" sz="3200" dirty="0"/>
              <a:t>= </a:t>
            </a:r>
            <a:r>
              <a:rPr lang="en-US" sz="3200" dirty="0" smtClean="0"/>
              <a:t>24,000(0.42)</a:t>
            </a:r>
            <a:r>
              <a:rPr lang="en-US" sz="3200" baseline="30000" dirty="0" smtClean="0"/>
              <a:t>t</a:t>
            </a:r>
          </a:p>
          <a:p>
            <a:pPr marL="0" indent="0" algn="ctr">
              <a:buNone/>
            </a:pPr>
            <a:endParaRPr lang="en-US" sz="3200" b="1" baseline="300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3200" dirty="0"/>
              <a:t>The value of a car that initially costs $24,000, after </a:t>
            </a:r>
            <a:r>
              <a:rPr lang="en-US" sz="3200" i="1" dirty="0"/>
              <a:t>t</a:t>
            </a:r>
            <a:r>
              <a:rPr lang="en-US" sz="3200" dirty="0"/>
              <a:t> years, that depreciates in value at a rate of </a:t>
            </a:r>
            <a:r>
              <a:rPr lang="en-US" sz="3200" dirty="0" smtClean="0"/>
              <a:t>58% every year.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086" y="4862286"/>
            <a:ext cx="10718799" cy="1575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7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l="59913" t="27238" r="19172" b="31423"/>
          <a:stretch/>
        </p:blipFill>
        <p:spPr>
          <a:xfrm>
            <a:off x="1889397" y="603431"/>
            <a:ext cx="3540035" cy="39338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32516" t="27238" r="47032" b="31423"/>
          <a:stretch/>
        </p:blipFill>
        <p:spPr>
          <a:xfrm>
            <a:off x="7318828" y="603432"/>
            <a:ext cx="3461657" cy="39338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6957" y="416687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growth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5756" y="416687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decay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5499" y="0"/>
            <a:ext cx="10515600" cy="6676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EXPONENTIAL GRAPHS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473085"/>
            <a:ext cx="121919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Now graph </a:t>
            </a:r>
            <a:r>
              <a:rPr lang="en-US" sz="3000" dirty="0" smtClean="0">
                <a:solidFill>
                  <a:srgbClr val="FF0000"/>
                </a:solidFill>
              </a:rPr>
              <a:t>Quantity A: </a:t>
            </a:r>
            <a:r>
              <a:rPr lang="en-US" sz="3000" dirty="0">
                <a:solidFill>
                  <a:srgbClr val="FF0000"/>
                </a:solidFill>
              </a:rPr>
              <a:t>V</a:t>
            </a:r>
            <a:r>
              <a:rPr lang="en-US" sz="3000" baseline="-25000" dirty="0">
                <a:solidFill>
                  <a:srgbClr val="FF0000"/>
                </a:solidFill>
              </a:rPr>
              <a:t>1</a:t>
            </a:r>
            <a:r>
              <a:rPr lang="en-US" sz="3000" dirty="0">
                <a:solidFill>
                  <a:srgbClr val="FF0000"/>
                </a:solidFill>
              </a:rPr>
              <a:t> = </a:t>
            </a:r>
            <a:r>
              <a:rPr lang="en-US" sz="3000" dirty="0" smtClean="0">
                <a:solidFill>
                  <a:srgbClr val="FF0000"/>
                </a:solidFill>
              </a:rPr>
              <a:t>24,000(0.55)</a:t>
            </a:r>
            <a:r>
              <a:rPr lang="en-US" sz="3000" baseline="30000" dirty="0" smtClean="0">
                <a:solidFill>
                  <a:srgbClr val="FF0000"/>
                </a:solidFill>
              </a:rPr>
              <a:t>2t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/>
              <a:t>or </a:t>
            </a:r>
            <a:r>
              <a:rPr lang="en-US" sz="3000" dirty="0" smtClean="0">
                <a:solidFill>
                  <a:srgbClr val="0070C0"/>
                </a:solidFill>
              </a:rPr>
              <a:t>Quantity B: V</a:t>
            </a:r>
            <a:r>
              <a:rPr lang="en-US" sz="3000" baseline="-25000" dirty="0" smtClean="0">
                <a:solidFill>
                  <a:srgbClr val="0070C0"/>
                </a:solidFill>
              </a:rPr>
              <a:t>1</a:t>
            </a:r>
            <a:r>
              <a:rPr lang="en-US" sz="3000" dirty="0" smtClean="0">
                <a:solidFill>
                  <a:srgbClr val="0070C0"/>
                </a:solidFill>
              </a:rPr>
              <a:t> </a:t>
            </a:r>
            <a:r>
              <a:rPr lang="en-US" sz="3000" dirty="0">
                <a:solidFill>
                  <a:srgbClr val="0070C0"/>
                </a:solidFill>
              </a:rPr>
              <a:t>= </a:t>
            </a:r>
            <a:r>
              <a:rPr lang="en-US" sz="3000" dirty="0" smtClean="0">
                <a:solidFill>
                  <a:srgbClr val="0070C0"/>
                </a:solidFill>
              </a:rPr>
              <a:t>24,000(0.42)</a:t>
            </a:r>
            <a:r>
              <a:rPr lang="en-US" sz="3000" baseline="30000" dirty="0" smtClean="0">
                <a:solidFill>
                  <a:srgbClr val="0070C0"/>
                </a:solidFill>
              </a:rPr>
              <a:t>t </a:t>
            </a:r>
            <a:r>
              <a:rPr lang="en-US" sz="3000" dirty="0" smtClean="0"/>
              <a:t>in your calculator! Use Y for V and X for t.</a:t>
            </a:r>
          </a:p>
          <a:p>
            <a:pPr algn="ctr"/>
            <a:r>
              <a:rPr lang="en-US" sz="3000" dirty="0" smtClean="0"/>
              <a:t>After you put it in Y=, hit </a:t>
            </a:r>
            <a:r>
              <a:rPr lang="en-US" sz="3000" b="1" dirty="0" smtClean="0"/>
              <a:t>ZOOM 0</a:t>
            </a:r>
            <a:r>
              <a:rPr lang="en-US" sz="3000" dirty="0" smtClean="0"/>
              <a:t> </a:t>
            </a:r>
            <a:r>
              <a:rPr lang="en-US" sz="3000" b="1" dirty="0" smtClean="0"/>
              <a:t>(</a:t>
            </a:r>
            <a:r>
              <a:rPr lang="en-US" sz="3000" b="1" dirty="0" err="1" smtClean="0"/>
              <a:t>ZoomFit</a:t>
            </a:r>
            <a:r>
              <a:rPr lang="en-US" sz="3000" b="1" dirty="0" smtClean="0"/>
              <a:t>) </a:t>
            </a:r>
            <a:r>
              <a:rPr lang="en-US" sz="3000" dirty="0" smtClean="0"/>
              <a:t>so you can see the whole thing!</a:t>
            </a:r>
          </a:p>
          <a:p>
            <a:pPr algn="ctr"/>
            <a:r>
              <a:rPr lang="en-US" sz="3000" b="1" dirty="0" smtClean="0">
                <a:solidFill>
                  <a:srgbClr val="7030A0"/>
                </a:solidFill>
              </a:rPr>
              <a:t>Are the values of the cars increasing or decreasing? Exponential growth or decay?</a:t>
            </a:r>
          </a:p>
        </p:txBody>
      </p:sp>
    </p:spTree>
    <p:extLst>
      <p:ext uri="{BB962C8B-B14F-4D97-AF65-F5344CB8AC3E}">
        <p14:creationId xmlns:p14="http://schemas.microsoft.com/office/powerpoint/2010/main" val="375139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72571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EXPONENTIAL FORMULAS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9787" y="725713"/>
            <a:ext cx="5157787" cy="823912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 smtClean="0">
                <a:solidFill>
                  <a:srgbClr val="C00000"/>
                </a:solidFill>
              </a:rPr>
              <a:t>EXPONENTIAL GROWTH</a:t>
            </a:r>
            <a:endParaRPr lang="en-US" sz="3600" u="sng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9788" y="1549625"/>
            <a:ext cx="5157787" cy="14844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C00000"/>
                </a:solidFill>
              </a:rPr>
              <a:t>Y = a(1 + r)</a:t>
            </a:r>
            <a:r>
              <a:rPr lang="en-US" sz="4400" b="1" baseline="30000" dirty="0" smtClean="0">
                <a:solidFill>
                  <a:srgbClr val="C00000"/>
                </a:solidFill>
              </a:rPr>
              <a:t>t</a:t>
            </a:r>
          </a:p>
          <a:p>
            <a:pPr marL="0" indent="0" algn="ctr">
              <a:buNone/>
            </a:pPr>
            <a:endParaRPr lang="en-US" sz="4400" b="1" baseline="30000" dirty="0" smtClean="0">
              <a:solidFill>
                <a:srgbClr val="C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0" y="725713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>
                <a:solidFill>
                  <a:srgbClr val="00B050"/>
                </a:solidFill>
              </a:rPr>
              <a:t>EXPONENTIAL </a:t>
            </a:r>
            <a:r>
              <a:rPr lang="en-US" sz="3600" u="sng" dirty="0" smtClean="0">
                <a:solidFill>
                  <a:srgbClr val="00B050"/>
                </a:solidFill>
              </a:rPr>
              <a:t>DECAY</a:t>
            </a:r>
            <a:endParaRPr lang="en-US" sz="3600" u="sng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1371" y="1549625"/>
            <a:ext cx="2989943" cy="671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71702" y="4868091"/>
            <a:ext cx="1145177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is the growth rate of the value of </a:t>
            </a:r>
            <a:r>
              <a:rPr lang="en-US" sz="3600" dirty="0" smtClean="0">
                <a:solidFill>
                  <a:srgbClr val="FF0000"/>
                </a:solidFill>
              </a:rPr>
              <a:t>Quantity </a:t>
            </a:r>
            <a:r>
              <a:rPr lang="en-US" sz="3600" dirty="0">
                <a:solidFill>
                  <a:srgbClr val="FF0000"/>
                </a:solidFill>
              </a:rPr>
              <a:t>A: V</a:t>
            </a:r>
            <a:r>
              <a:rPr lang="en-US" sz="3600" baseline="-25000" dirty="0">
                <a:solidFill>
                  <a:srgbClr val="FF0000"/>
                </a:solidFill>
              </a:rPr>
              <a:t>1</a:t>
            </a:r>
            <a:r>
              <a:rPr lang="en-US" sz="3600" dirty="0">
                <a:solidFill>
                  <a:srgbClr val="FF0000"/>
                </a:solidFill>
              </a:rPr>
              <a:t> = 24,000(0.55)</a:t>
            </a:r>
            <a:r>
              <a:rPr lang="en-US" sz="3600" baseline="30000" dirty="0">
                <a:solidFill>
                  <a:srgbClr val="FF0000"/>
                </a:solidFill>
              </a:rPr>
              <a:t>2t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or the value of </a:t>
            </a:r>
            <a:r>
              <a:rPr lang="en-US" sz="3600" dirty="0">
                <a:solidFill>
                  <a:srgbClr val="0070C0"/>
                </a:solidFill>
              </a:rPr>
              <a:t>Quantity B: V</a:t>
            </a:r>
            <a:r>
              <a:rPr lang="en-US" sz="3600" baseline="-25000" dirty="0">
                <a:solidFill>
                  <a:srgbClr val="0070C0"/>
                </a:solidFill>
              </a:rPr>
              <a:t>1</a:t>
            </a:r>
            <a:r>
              <a:rPr lang="en-US" sz="3600" dirty="0">
                <a:solidFill>
                  <a:srgbClr val="0070C0"/>
                </a:solidFill>
              </a:rPr>
              <a:t> = </a:t>
            </a:r>
            <a:r>
              <a:rPr lang="en-US" sz="3600" dirty="0" smtClean="0">
                <a:solidFill>
                  <a:srgbClr val="0070C0"/>
                </a:solidFill>
              </a:rPr>
              <a:t>24,000(0.42)</a:t>
            </a:r>
            <a:r>
              <a:rPr lang="en-US" sz="3600" baseline="30000" dirty="0" smtClean="0">
                <a:solidFill>
                  <a:srgbClr val="0070C0"/>
                </a:solidFill>
              </a:rPr>
              <a:t>t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4651314" y="2477138"/>
            <a:ext cx="44346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y = new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a = </a:t>
            </a:r>
            <a:r>
              <a:rPr lang="en-US" sz="3600" dirty="0" smtClean="0"/>
              <a:t>start </a:t>
            </a:r>
            <a:r>
              <a:rPr lang="en-US" sz="3600" dirty="0"/>
              <a:t>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r = growth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t = </a:t>
            </a:r>
            <a:r>
              <a:rPr lang="en-US" sz="3600" dirty="0" smtClean="0"/>
              <a:t>time</a:t>
            </a:r>
            <a:endParaRPr lang="en-US" sz="3200" dirty="0"/>
          </a:p>
        </p:txBody>
      </p:sp>
      <p:sp>
        <p:nvSpPr>
          <p:cNvPr id="20" name="Content Placeholder 4"/>
          <p:cNvSpPr>
            <a:spLocks noGrp="1"/>
          </p:cNvSpPr>
          <p:nvPr>
            <p:ph sz="half" idx="2"/>
          </p:nvPr>
        </p:nvSpPr>
        <p:spPr>
          <a:xfrm>
            <a:off x="6372226" y="1478480"/>
            <a:ext cx="5157787" cy="14844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00B050"/>
                </a:solidFill>
              </a:rPr>
              <a:t>Y = a(1 </a:t>
            </a:r>
            <a:r>
              <a:rPr lang="en-US" sz="4400" b="1" dirty="0" smtClean="0">
                <a:solidFill>
                  <a:srgbClr val="00B050"/>
                </a:solidFill>
              </a:rPr>
              <a:t>– r)</a:t>
            </a:r>
            <a:r>
              <a:rPr lang="en-US" sz="4400" b="1" baseline="30000" dirty="0" smtClean="0">
                <a:solidFill>
                  <a:srgbClr val="00B050"/>
                </a:solidFill>
              </a:rPr>
              <a:t>t</a:t>
            </a:r>
            <a:endParaRPr lang="en-US" sz="4400" b="1" baseline="30000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US" sz="4400" b="1" baseline="30000" dirty="0" smtClean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91023" y="1549624"/>
            <a:ext cx="2989943" cy="671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684250" y="2627610"/>
            <a:ext cx="3082936" cy="416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60178" y="3090347"/>
            <a:ext cx="3531064" cy="447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684249" y="3678136"/>
            <a:ext cx="3438072" cy="447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643872" y="4208020"/>
            <a:ext cx="2299854" cy="416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9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51459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Which is bigger – Quantity A or Quantity B?</a:t>
            </a:r>
            <a:r>
              <a:rPr lang="en-US" sz="3600" dirty="0" smtClean="0">
                <a:solidFill>
                  <a:srgbClr val="7030A0"/>
                </a:solidFill>
              </a:rPr>
              <a:t/>
            </a:r>
            <a:br>
              <a:rPr lang="en-US" sz="3600" dirty="0" smtClean="0">
                <a:solidFill>
                  <a:srgbClr val="7030A0"/>
                </a:solidFill>
              </a:rPr>
            </a:br>
            <a:r>
              <a:rPr lang="en-US" sz="3600" dirty="0" smtClean="0"/>
              <a:t>A: Quantity A is bigger</a:t>
            </a:r>
            <a:br>
              <a:rPr lang="en-US" sz="3600" dirty="0" smtClean="0"/>
            </a:br>
            <a:r>
              <a:rPr lang="en-US" sz="3600" dirty="0" smtClean="0"/>
              <a:t>B: Quantity B is bigger</a:t>
            </a:r>
            <a:br>
              <a:rPr lang="en-US" sz="3600" dirty="0" smtClean="0"/>
            </a:br>
            <a:r>
              <a:rPr lang="en-US" sz="3600" dirty="0" smtClean="0"/>
              <a:t>C: They are the equal</a:t>
            </a:r>
            <a:br>
              <a:rPr lang="en-US" sz="3600" dirty="0" smtClean="0"/>
            </a:br>
            <a:r>
              <a:rPr lang="en-US" sz="3600" dirty="0" smtClean="0"/>
              <a:t>D: Not enough information to decide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2086" y="2775857"/>
            <a:ext cx="5181600" cy="366236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rgbClr val="FF0000"/>
                </a:solidFill>
              </a:rPr>
              <a:t>QUANTITY A</a:t>
            </a:r>
          </a:p>
          <a:p>
            <a:pPr marL="0" indent="0" algn="ctr">
              <a:buNone/>
            </a:pPr>
            <a:r>
              <a:rPr lang="en-US" sz="3600" dirty="0" smtClean="0"/>
              <a:t>The value of a car afte</a:t>
            </a:r>
            <a:r>
              <a:rPr lang="en-US" sz="3200" dirty="0" smtClean="0"/>
              <a:t>r </a:t>
            </a:r>
            <a:r>
              <a:rPr lang="en-US" sz="3200" i="1" dirty="0" smtClean="0"/>
              <a:t>t</a:t>
            </a:r>
            <a:r>
              <a:rPr lang="en-US" sz="3200" dirty="0" smtClean="0"/>
              <a:t> years as given by the equation: V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= 24,000(0.55)</a:t>
            </a:r>
            <a:r>
              <a:rPr lang="en-US" sz="3200" baseline="30000" dirty="0" smtClean="0"/>
              <a:t>2t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The value of a car that initially costs $24,000, after </a:t>
            </a:r>
            <a:r>
              <a:rPr lang="en-US" sz="3200" i="1" dirty="0" smtClean="0"/>
              <a:t>t</a:t>
            </a:r>
            <a:r>
              <a:rPr lang="en-US" sz="3200" dirty="0"/>
              <a:t> </a:t>
            </a:r>
            <a:r>
              <a:rPr lang="en-US" sz="3200" dirty="0" smtClean="0"/>
              <a:t>years, that depreciates in value at a rate of 45% every 2 years.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9285" y="2775856"/>
            <a:ext cx="5181600" cy="36623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rgbClr val="0070C0"/>
                </a:solidFill>
              </a:rPr>
              <a:t>QUANTITY B</a:t>
            </a:r>
          </a:p>
          <a:p>
            <a:pPr marL="0" indent="0" algn="ctr">
              <a:buNone/>
            </a:pPr>
            <a:r>
              <a:rPr lang="en-US" sz="3600" dirty="0"/>
              <a:t>The </a:t>
            </a:r>
            <a:r>
              <a:rPr lang="en-US" sz="3600" dirty="0" smtClean="0"/>
              <a:t>value </a:t>
            </a:r>
            <a:r>
              <a:rPr lang="en-US" sz="3600" dirty="0"/>
              <a:t>of a car afte</a:t>
            </a:r>
            <a:r>
              <a:rPr lang="en-US" sz="3200" dirty="0"/>
              <a:t>r </a:t>
            </a:r>
            <a:r>
              <a:rPr lang="en-US" sz="3200" i="1" dirty="0"/>
              <a:t>t</a:t>
            </a:r>
            <a:r>
              <a:rPr lang="en-US" sz="3200" dirty="0"/>
              <a:t> years as given by the equation: V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</a:t>
            </a:r>
            <a:r>
              <a:rPr lang="en-US" sz="3200" dirty="0"/>
              <a:t>= </a:t>
            </a:r>
            <a:r>
              <a:rPr lang="en-US" sz="3200" dirty="0" smtClean="0"/>
              <a:t>24,000(0.42)</a:t>
            </a:r>
            <a:r>
              <a:rPr lang="en-US" sz="3200" baseline="30000" dirty="0" smtClean="0"/>
              <a:t>t</a:t>
            </a:r>
          </a:p>
          <a:p>
            <a:pPr marL="0" indent="0" algn="ctr">
              <a:buNone/>
            </a:pPr>
            <a:endParaRPr lang="en-US" sz="3200" b="1" baseline="300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3200" dirty="0"/>
              <a:t>The value of a car that initially costs $24,000, after </a:t>
            </a:r>
            <a:r>
              <a:rPr lang="en-US" sz="3200" i="1" dirty="0"/>
              <a:t>t</a:t>
            </a:r>
            <a:r>
              <a:rPr lang="en-US" sz="3200" dirty="0"/>
              <a:t> years, that depreciates in value at a rate of </a:t>
            </a:r>
            <a:r>
              <a:rPr lang="en-US" sz="3200" dirty="0" smtClean="0"/>
              <a:t>58% every year.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086" y="4862286"/>
            <a:ext cx="10718799" cy="1575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1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1177</Words>
  <Application>Microsoft Office PowerPoint</Application>
  <PresentationFormat>Widescreen</PresentationFormat>
  <Paragraphs>127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Office Theme</vt:lpstr>
      <vt:lpstr>ANNOUNCEMENTS -Pick up your assigned calculator -Take out HW to stamp</vt:lpstr>
      <vt:lpstr>#6 Exponential Growth &amp; Decay</vt:lpstr>
      <vt:lpstr>Vocabulary!</vt:lpstr>
      <vt:lpstr>Quantitative Comparison</vt:lpstr>
      <vt:lpstr>A: Quantity A is bigger B: Quantity B is bigger C: They are the equal D: Not enough information to decide</vt:lpstr>
      <vt:lpstr>Which is bigger – Quantity A or Quantity B? A: Quantity A is bigger B: Quantity B is bigger C: They are the equal D: Not enough information to decide</vt:lpstr>
      <vt:lpstr>EXPONENTIAL GRAPHS</vt:lpstr>
      <vt:lpstr>EXPONENTIAL FORMULAS</vt:lpstr>
      <vt:lpstr>Which is bigger – Quantity A or Quantity B? A: Quantity A is bigger B: Quantity B is bigger C: They are the equal D: Not enough information to decide</vt:lpstr>
      <vt:lpstr>BRAIN BREAK</vt:lpstr>
      <vt:lpstr>Example 1: A diamond ring was purchased in 1994 for $500. The value of the ring increased by 8% each year. What is the value of the ring today? </vt:lpstr>
      <vt:lpstr>Example 2: This month, Kim deposits $1000 into her Hawk Metro Credit Union account at a rate of 6% interest compounded continuously. Find the amount in her account when she graduates.</vt:lpstr>
      <vt:lpstr>Example 3: This month, Bree also deposits $1000 into her bank account. Her bank has an interest rate of 6% compounded quarterly. Find the amount in her account when she graduates. Who has more money, Kim or Bree?</vt:lpstr>
      <vt:lpstr>Example 2: This month, Sha’Myia deposits $1000 into her Hawk Metro Credit Union account at a rate of 6% interest compounded continuously. Find the amount in her account when she graduates.</vt:lpstr>
      <vt:lpstr>Example 3: This month, Dari also deposits $1000 into her bank account. Her bank has an interest rate of 6% compounded quarterly. Find the amount in her account when she graduates. Who has more money, Sha’Myia or Dari?</vt:lpstr>
      <vt:lpstr>Example 2: This month, Evelin deposits $1000 into her Hawk Metro Credit Union account at a rate of 6% interest compounded continuously. Find the amount in her account when she graduates.</vt:lpstr>
      <vt:lpstr>Example 3: This month, Minnie also deposits $1000 into her bank account. Her bank has an interest rate of 6% compounded quarterly. Find the amount in her account when she graduates. Who has more money, Evelin or Minnie?</vt:lpstr>
      <vt:lpstr>PULSE CHECK</vt:lpstr>
      <vt:lpstr>Example 4: When Coach Lawing was a freshman at West Meck in 1975, he deposited $2,340.00 into his Hawk Metro Credit Union account. The account pays interest at a rate of 3% compounded continuously. How much money is in his account today?</vt:lpstr>
      <vt:lpstr>Example 5: A man purchased a brand new Outlander 800 ATV for $13,000. It depreciates at a rate of 15% per year. What is the value of the Outlander after 5 years? </vt:lpstr>
      <vt:lpstr>BRAIN BREAK</vt:lpstr>
      <vt:lpstr>Homework</vt:lpstr>
      <vt:lpstr>Exit Ticket</vt:lpstr>
      <vt:lpstr>Exponential Growth in Real Life</vt:lpstr>
      <vt:lpstr>Exit Ticket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 -Pick up your assigned calculator -Take out HW to stamp</dc:title>
  <dc:creator>Fran</dc:creator>
  <cp:lastModifiedBy>Fran</cp:lastModifiedBy>
  <cp:revision>70</cp:revision>
  <dcterms:created xsi:type="dcterms:W3CDTF">2014-09-21T18:48:23Z</dcterms:created>
  <dcterms:modified xsi:type="dcterms:W3CDTF">2015-02-25T01:22:38Z</dcterms:modified>
</cp:coreProperties>
</file>