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75" r:id="rId3"/>
    <p:sldId id="263" r:id="rId4"/>
    <p:sldId id="276" r:id="rId5"/>
    <p:sldId id="258" r:id="rId6"/>
    <p:sldId id="264" r:id="rId7"/>
    <p:sldId id="265" r:id="rId8"/>
    <p:sldId id="266" r:id="rId9"/>
    <p:sldId id="267" r:id="rId10"/>
    <p:sldId id="268" r:id="rId11"/>
    <p:sldId id="259" r:id="rId12"/>
    <p:sldId id="269" r:id="rId13"/>
    <p:sldId id="270" r:id="rId14"/>
    <p:sldId id="271" r:id="rId15"/>
    <p:sldId id="272" r:id="rId16"/>
    <p:sldId id="273" r:id="rId17"/>
    <p:sldId id="280" r:id="rId18"/>
    <p:sldId id="281" r:id="rId19"/>
    <p:sldId id="260" r:id="rId20"/>
    <p:sldId id="262" r:id="rId21"/>
    <p:sldId id="261" r:id="rId22"/>
    <p:sldId id="27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6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4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AB57A-973C-4D57-991C-820414BAC504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988A0-1C73-4F6A-B05F-9084C1D63E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6955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D3DD97E4-8C72-43D5-BF0D-97B0D201D131}" type="slidenum">
              <a:rPr lang="en-US" altLang="en-US">
                <a:latin typeface="Calibri" panose="020F0502020204030204" pitchFamily="34" charset="0"/>
              </a:rPr>
              <a:pPr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3300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D3C38B60-7BD5-44ED-B759-98B4CC9968E9}" type="slidenum">
              <a:rPr lang="en-US" altLang="en-US">
                <a:latin typeface="Calibri" panose="020F0502020204030204" pitchFamily="34" charset="0"/>
              </a:rPr>
              <a:pPr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2908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CC7E3536-BE59-4DF8-A6B2-50F5A7E55258}" type="slidenum">
              <a:rPr lang="en-US" altLang="en-US">
                <a:latin typeface="Calibri" panose="020F0502020204030204" pitchFamily="34" charset="0"/>
              </a:rPr>
              <a:pPr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5534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2ABE0248-56B5-4B31-A1E9-51A882524298}" type="slidenum">
              <a:rPr lang="en-US" altLang="en-US">
                <a:latin typeface="Calibri" panose="020F0502020204030204" pitchFamily="34" charset="0"/>
              </a:rPr>
              <a:pPr/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4878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DD70138E-5F5E-4CA0-BCB9-51836A788145}" type="slidenum">
              <a:rPr lang="en-US" altLang="en-US">
                <a:latin typeface="Calibri" panose="020F0502020204030204" pitchFamily="34" charset="0"/>
              </a:rPr>
              <a:pPr/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4268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885F-EE7D-401C-AD31-3EE303084F07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3E8F-DAB5-40D6-95FC-566968DB66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3142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885F-EE7D-401C-AD31-3EE303084F07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3E8F-DAB5-40D6-95FC-566968DB66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5009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885F-EE7D-401C-AD31-3EE303084F07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3E8F-DAB5-40D6-95FC-566968DB66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0384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6684" y="301625"/>
            <a:ext cx="975148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826684" y="1827213"/>
            <a:ext cx="9751483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D4DBA568-03AA-B940-9E30-59205F995EA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4873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885F-EE7D-401C-AD31-3EE303084F07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3E8F-DAB5-40D6-95FC-566968DB66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9503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885F-EE7D-401C-AD31-3EE303084F07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3E8F-DAB5-40D6-95FC-566968DB66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4659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885F-EE7D-401C-AD31-3EE303084F07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3E8F-DAB5-40D6-95FC-566968DB66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200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885F-EE7D-401C-AD31-3EE303084F07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3E8F-DAB5-40D6-95FC-566968DB66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4770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885F-EE7D-401C-AD31-3EE303084F07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3E8F-DAB5-40D6-95FC-566968DB66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821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885F-EE7D-401C-AD31-3EE303084F07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3E8F-DAB5-40D6-95FC-566968DB66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3929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885F-EE7D-401C-AD31-3EE303084F07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3E8F-DAB5-40D6-95FC-566968DB66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3334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885F-EE7D-401C-AD31-3EE303084F07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3E8F-DAB5-40D6-95FC-566968DB66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6586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0885F-EE7D-401C-AD31-3EE303084F07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03E8F-DAB5-40D6-95FC-566968DB66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143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4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695268" y="8560"/>
            <a:ext cx="5496732" cy="137181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3000" b="1" u="sng" dirty="0" smtClean="0">
                <a:solidFill>
                  <a:srgbClr val="0070C0"/>
                </a:solidFill>
              </a:rPr>
              <a:t>ANNOUNCEMENTS</a:t>
            </a:r>
            <a:br>
              <a:rPr lang="en-US" sz="3000" b="1" u="sng" dirty="0" smtClean="0">
                <a:solidFill>
                  <a:srgbClr val="0070C0"/>
                </a:solidFill>
              </a:rPr>
            </a:br>
            <a:r>
              <a:rPr lang="en-US" sz="3000" dirty="0" smtClean="0">
                <a:solidFill>
                  <a:srgbClr val="0070C0"/>
                </a:solidFill>
              </a:rPr>
              <a:t>-Pick up your assigned calculators!</a:t>
            </a:r>
            <a:br>
              <a:rPr lang="en-US" sz="3000" dirty="0" smtClean="0">
                <a:solidFill>
                  <a:srgbClr val="0070C0"/>
                </a:solidFill>
              </a:rPr>
            </a:br>
            <a:r>
              <a:rPr lang="en-US" sz="3000" dirty="0" smtClean="0">
                <a:solidFill>
                  <a:srgbClr val="0070C0"/>
                </a:solidFill>
              </a:rPr>
              <a:t>-Take out HW to stamp</a:t>
            </a:r>
            <a:endParaRPr lang="en-US" sz="3000" b="1" i="1" dirty="0">
              <a:solidFill>
                <a:srgbClr val="00B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6667" y="-92533"/>
            <a:ext cx="6100688" cy="6314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rgbClr val="FF0000"/>
                </a:solidFill>
              </a:rPr>
              <a:t>WARM </a:t>
            </a:r>
            <a:r>
              <a:rPr lang="en-US" sz="5400" b="1" dirty="0" smtClean="0">
                <a:solidFill>
                  <a:srgbClr val="FF0000"/>
                </a:solidFill>
              </a:rPr>
              <a:t>UP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734042"/>
            <a:ext cx="8665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85983" y="1481466"/>
            <a:ext cx="567698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FF0000"/>
                </a:solidFill>
              </a:rPr>
              <a:t>According </a:t>
            </a:r>
            <a:r>
              <a:rPr lang="en-US" sz="3200" dirty="0">
                <a:solidFill>
                  <a:srgbClr val="FF0000"/>
                </a:solidFill>
              </a:rPr>
              <a:t>to the </a:t>
            </a:r>
            <a:r>
              <a:rPr lang="en-US" sz="3200" dirty="0" smtClean="0">
                <a:solidFill>
                  <a:srgbClr val="FF0000"/>
                </a:solidFill>
              </a:rPr>
              <a:t>diagram</a:t>
            </a:r>
            <a:r>
              <a:rPr lang="en-US" sz="3200" dirty="0">
                <a:solidFill>
                  <a:srgbClr val="FF0000"/>
                </a:solidFill>
              </a:rPr>
              <a:t>, what is the probability that a student will take the bus to school</a:t>
            </a:r>
            <a:r>
              <a:rPr lang="en-US" sz="3200" dirty="0" smtClean="0">
                <a:solidFill>
                  <a:srgbClr val="FF0000"/>
                </a:solidFill>
              </a:rPr>
              <a:t>?</a:t>
            </a:r>
          </a:p>
          <a:p>
            <a:pPr marL="514350" lvl="0" indent="-514350">
              <a:buFont typeface="+mj-lt"/>
              <a:buAutoNum type="arabicPeriod"/>
            </a:pPr>
            <a:endParaRPr lang="en-US" sz="32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FF0000"/>
                </a:solidFill>
              </a:rPr>
              <a:t>Which </a:t>
            </a:r>
            <a:r>
              <a:rPr lang="en-US" sz="3200" dirty="0">
                <a:solidFill>
                  <a:srgbClr val="FF0000"/>
                </a:solidFill>
              </a:rPr>
              <a:t>students are in the following set {bus </a:t>
            </a:r>
            <a:r>
              <a:rPr lang="en-US" sz="3200" dirty="0">
                <a:solidFill>
                  <a:srgbClr val="FF0000"/>
                </a:solidFill>
                <a:sym typeface="Symbol" panose="05050102010706020507" pitchFamily="18" charset="2"/>
              </a:rPr>
              <a:t></a:t>
            </a:r>
            <a:r>
              <a:rPr lang="en-US" sz="3200" dirty="0">
                <a:solidFill>
                  <a:srgbClr val="FF0000"/>
                </a:solidFill>
              </a:rPr>
              <a:t> car</a:t>
            </a:r>
            <a:r>
              <a:rPr lang="en-US" sz="3200" dirty="0" smtClean="0">
                <a:solidFill>
                  <a:srgbClr val="FF0000"/>
                </a:solidFill>
              </a:rPr>
              <a:t>}?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/>
          <a:srcRect l="23729" t="40036" r="56786" b="12910"/>
          <a:stretch/>
        </p:blipFill>
        <p:spPr>
          <a:xfrm>
            <a:off x="29030" y="734042"/>
            <a:ext cx="6456953" cy="46779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030" y="5780782"/>
            <a:ext cx="106783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32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US" sz="3200" dirty="0" smtClean="0">
                <a:solidFill>
                  <a:srgbClr val="FF0000"/>
                </a:solidFill>
              </a:rPr>
              <a:t>Update your TOC.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20947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64342"/>
          </a:xfrm>
        </p:spPr>
        <p:txBody>
          <a:bodyPr>
            <a:noAutofit/>
          </a:bodyPr>
          <a:lstStyle/>
          <a:p>
            <a:r>
              <a:rPr lang="en-US" sz="3000" u="sng" dirty="0" smtClean="0"/>
              <a:t>Example 2: </a:t>
            </a:r>
            <a:r>
              <a:rPr lang="en-US" altLang="en-US" sz="3200" dirty="0" smtClean="0"/>
              <a:t>From a club of 24 members, a President, Vice President, Secretary, Treasurer and Historian are to be elected.  In how many ways can the offices be filled?</a:t>
            </a:r>
            <a:endParaRPr lang="en-US" alt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0" y="1600538"/>
            <a:ext cx="53702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endParaRPr lang="en-US" altLang="en-US" sz="2400" dirty="0" smtClean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altLang="en-US" sz="2400" dirty="0" smtClean="0">
                <a:latin typeface="+mj-lt"/>
              </a:rPr>
              <a:t>How many to choose from? (n)   _______</a:t>
            </a:r>
          </a:p>
          <a:p>
            <a:pPr>
              <a:spcBef>
                <a:spcPct val="0"/>
              </a:spcBef>
            </a:pPr>
            <a:endParaRPr lang="en-US" altLang="en-US" sz="2400" dirty="0" smtClean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altLang="en-US" sz="2400" dirty="0" smtClean="0">
                <a:latin typeface="+mj-lt"/>
              </a:rPr>
              <a:t>How many are being picked? (r)  _______</a:t>
            </a:r>
            <a:endParaRPr lang="en-US" altLang="en-US" sz="24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3658" y="1673208"/>
            <a:ext cx="696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24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97828" y="2415971"/>
            <a:ext cx="696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7" name="Oval 6"/>
          <p:cNvSpPr/>
          <p:nvPr/>
        </p:nvSpPr>
        <p:spPr>
          <a:xfrm>
            <a:off x="4223657" y="1"/>
            <a:ext cx="507999" cy="4789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90078910"/>
              </p:ext>
            </p:extLst>
          </p:nvPr>
        </p:nvGraphicFramePr>
        <p:xfrm>
          <a:off x="6279923" y="1804343"/>
          <a:ext cx="5292725" cy="1162050"/>
        </p:xfrm>
        <a:graphic>
          <a:graphicData uri="http://schemas.openxmlformats.org/presentationml/2006/ole">
            <p:oleObj spid="_x0000_s3094" name="Equation" r:id="rId3" imgW="1562100" imgH="342900" progId="Equation.3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8911770" y="1877814"/>
            <a:ext cx="2660878" cy="703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79922" y="1737155"/>
            <a:ext cx="2631847" cy="12292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41073272"/>
              </p:ext>
            </p:extLst>
          </p:nvPr>
        </p:nvGraphicFramePr>
        <p:xfrm>
          <a:off x="2471056" y="3635367"/>
          <a:ext cx="6946389" cy="2282602"/>
        </p:xfrm>
        <a:graphic>
          <a:graphicData uri="http://schemas.openxmlformats.org/presentationml/2006/ole">
            <p:oleObj spid="_x0000_s3095" name="Equation" r:id="rId4" imgW="2006600" imgH="660400" progId="Equation.3">
              <p:embed/>
            </p:oleObj>
          </a:graphicData>
        </a:graphic>
      </p:graphicFrame>
      <p:sp>
        <p:nvSpPr>
          <p:cNvPr id="19" name="Rectangle 18"/>
          <p:cNvSpPr/>
          <p:nvPr/>
        </p:nvSpPr>
        <p:spPr>
          <a:xfrm>
            <a:off x="2471056" y="4180114"/>
            <a:ext cx="1530010" cy="4598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001066" y="3635366"/>
            <a:ext cx="1833677" cy="7334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29331" y="4545542"/>
            <a:ext cx="2005412" cy="4922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34743" y="3665346"/>
            <a:ext cx="1949790" cy="13724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471056" y="5347840"/>
            <a:ext cx="4728030" cy="3589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199086" y="5136619"/>
            <a:ext cx="2104571" cy="7813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555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BRAIN BREAK #1</a:t>
            </a:r>
            <a:endParaRPr lang="en-US" b="1" dirty="0"/>
          </a:p>
        </p:txBody>
      </p:sp>
      <p:pic>
        <p:nvPicPr>
          <p:cNvPr id="3" name="Picture 2" descr="http://www.leeabbamonte.com/wp-content/uploads/2007/12/cellphone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4600" y="1868012"/>
            <a:ext cx="4492625" cy="4842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interestingengineering.com/wp-content/uploads/2014/02/1024px-Gray728.svg_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5899" y="1690688"/>
            <a:ext cx="6883401" cy="4913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4888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2895600" y="260804"/>
            <a:ext cx="6477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dirty="0">
                <a:solidFill>
                  <a:schemeClr val="tx2"/>
                </a:solidFill>
                <a:latin typeface="Comic Sans MS" panose="030F0702030302020204" pitchFamily="66" charset="0"/>
              </a:rPr>
              <a:t>Combinations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335314" y="1283496"/>
            <a:ext cx="985519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Comic Sans MS" panose="030F0702030302020204" pitchFamily="66" charset="0"/>
              </a:rPr>
              <a:t>A </a:t>
            </a:r>
            <a:r>
              <a:rPr lang="en-US" alt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Combination</a:t>
            </a:r>
            <a:r>
              <a:rPr lang="en-US" altLang="en-US" sz="2800" dirty="0">
                <a:latin typeface="Comic Sans MS" panose="030F0702030302020204" pitchFamily="66" charset="0"/>
              </a:rPr>
              <a:t> is an arrangement  of items in which order does not matter.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486025" y="2490357"/>
            <a:ext cx="73056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ORDER DOES NOT MATTER!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486025" y="3566433"/>
            <a:ext cx="7315200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/>
              <a:t>Since the order does not matter in combinations, there are fewer combinations than permutations.  The combinations  are a "subset" of the permutations.</a:t>
            </a:r>
            <a:endParaRPr lang="en-US" alt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649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1"/>
          <p:cNvSpPr txBox="1">
            <a:spLocks noChangeArrowheads="1"/>
          </p:cNvSpPr>
          <p:nvPr/>
        </p:nvSpPr>
        <p:spPr bwMode="auto">
          <a:xfrm>
            <a:off x="2895601" y="254793"/>
            <a:ext cx="6477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dirty="0">
                <a:solidFill>
                  <a:schemeClr val="tx2"/>
                </a:solidFill>
                <a:latin typeface="Comic Sans MS" panose="030F0702030302020204" pitchFamily="66" charset="0"/>
              </a:rPr>
              <a:t>Combinations</a:t>
            </a:r>
          </a:p>
        </p:txBody>
      </p:sp>
      <p:sp>
        <p:nvSpPr>
          <p:cNvPr id="27651" name="TextBox 5"/>
          <p:cNvSpPr txBox="1">
            <a:spLocks noChangeArrowheads="1"/>
          </p:cNvSpPr>
          <p:nvPr/>
        </p:nvSpPr>
        <p:spPr bwMode="auto">
          <a:xfrm>
            <a:off x="3236685" y="1231901"/>
            <a:ext cx="838925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Comic Sans MS" panose="030F0702030302020204" pitchFamily="66" charset="0"/>
              </a:rPr>
              <a:t>To find the number of Combinations of n items chosen r at a time, you can use the formula</a:t>
            </a:r>
          </a:p>
        </p:txBody>
      </p:sp>
      <p:graphicFrame>
        <p:nvGraphicFramePr>
          <p:cNvPr id="2765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83285904"/>
              </p:ext>
            </p:extLst>
          </p:nvPr>
        </p:nvGraphicFramePr>
        <p:xfrm>
          <a:off x="4422662" y="2357029"/>
          <a:ext cx="6232525" cy="1203325"/>
        </p:xfrm>
        <a:graphic>
          <a:graphicData uri="http://schemas.openxmlformats.org/presentationml/2006/ole">
            <p:oleObj spid="_x0000_s4128" name="Equation" r:id="rId4" imgW="2171700" imgH="419100" progId="Equation.3">
              <p:embed/>
            </p:oleObj>
          </a:graphicData>
        </a:graphic>
      </p:graphicFrame>
      <p:graphicFrame>
        <p:nvGraphicFramePr>
          <p:cNvPr id="27653" name="Object 6"/>
          <p:cNvGraphicFramePr>
            <a:graphicFrameLocks noChangeAspect="1"/>
          </p:cNvGraphicFramePr>
          <p:nvPr/>
        </p:nvGraphicFramePr>
        <p:xfrm>
          <a:off x="6045200" y="3340100"/>
          <a:ext cx="101600" cy="177800"/>
        </p:xfrm>
        <a:graphic>
          <a:graphicData uri="http://schemas.openxmlformats.org/presentationml/2006/ole">
            <p:oleObj spid="_x0000_s4129" name="Equation" r:id="rId5" imgW="101468" imgH="177569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9016433"/>
              </p:ext>
            </p:extLst>
          </p:nvPr>
        </p:nvGraphicFramePr>
        <p:xfrm>
          <a:off x="2249714" y="3816287"/>
          <a:ext cx="7634515" cy="2395538"/>
        </p:xfrm>
        <a:graphic>
          <a:graphicData uri="http://schemas.openxmlformats.org/presentationml/2006/ole">
            <p:oleObj spid="_x0000_s4130" name="Equation" r:id="rId6" imgW="1879600" imgH="83820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5650478" y="2383909"/>
            <a:ext cx="1833677" cy="5190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77863" y="3089610"/>
            <a:ext cx="1833677" cy="3984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903268" y="2691124"/>
            <a:ext cx="1605076" cy="3984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75543" y="4089242"/>
            <a:ext cx="1596571" cy="6279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46285" y="3718092"/>
            <a:ext cx="2300514" cy="7404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66457" y="4458515"/>
            <a:ext cx="2278743" cy="5634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34102" y="3839029"/>
            <a:ext cx="1964870" cy="11829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2426" y="5173328"/>
            <a:ext cx="3271496" cy="533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00071" y="5713171"/>
            <a:ext cx="3271496" cy="533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83819" y="5083448"/>
            <a:ext cx="1718468" cy="11283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47180" y="5052695"/>
            <a:ext cx="1332363" cy="11283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795657" y="5099981"/>
            <a:ext cx="1271477" cy="11283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343181"/>
            <a:ext cx="3437560" cy="181588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*In your calculators:</a:t>
            </a:r>
          </a:p>
          <a:p>
            <a:pPr marL="342900" indent="-342900">
              <a:buAutoNum type="arabicPeriod"/>
            </a:pPr>
            <a:r>
              <a:rPr lang="en-US" sz="2800" dirty="0" smtClean="0">
                <a:solidFill>
                  <a:srgbClr val="0070C0"/>
                </a:solidFill>
              </a:rPr>
              <a:t>n</a:t>
            </a:r>
          </a:p>
          <a:p>
            <a:pPr marL="342900" indent="-342900">
              <a:buAutoNum type="arabicPeriod"/>
            </a:pPr>
            <a:r>
              <a:rPr lang="en-US" sz="2800" dirty="0" smtClean="0">
                <a:solidFill>
                  <a:srgbClr val="0070C0"/>
                </a:solidFill>
              </a:rPr>
              <a:t>Math </a:t>
            </a:r>
            <a:r>
              <a:rPr lang="en-US" sz="2800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</a:t>
            </a:r>
            <a:r>
              <a:rPr lang="en-US" sz="2800" dirty="0" smtClean="0">
                <a:solidFill>
                  <a:srgbClr val="0070C0"/>
                </a:solidFill>
              </a:rPr>
              <a:t>PRB </a:t>
            </a:r>
            <a:r>
              <a:rPr lang="en-US" sz="2800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</a:t>
            </a:r>
            <a:r>
              <a:rPr lang="en-US" sz="2800" dirty="0" err="1" smtClean="0">
                <a:solidFill>
                  <a:srgbClr val="0070C0"/>
                </a:solidFill>
              </a:rPr>
              <a:t>nCr</a:t>
            </a:r>
            <a:endParaRPr lang="en-US" sz="2800" dirty="0" smtClean="0">
              <a:solidFill>
                <a:srgbClr val="0070C0"/>
              </a:solidFill>
            </a:endParaRPr>
          </a:p>
          <a:p>
            <a:pPr marL="342900" indent="-342900">
              <a:buAutoNum type="arabicPeriod"/>
            </a:pPr>
            <a:r>
              <a:rPr lang="en-US" sz="2800" dirty="0">
                <a:solidFill>
                  <a:srgbClr val="0070C0"/>
                </a:solidFill>
              </a:rPr>
              <a:t>r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343591" y="5197766"/>
            <a:ext cx="1791087" cy="8910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3040276" y="5251234"/>
            <a:ext cx="1791087" cy="8910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3678904" y="5247864"/>
            <a:ext cx="1791087" cy="8910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9051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64342"/>
          </a:xfrm>
        </p:spPr>
        <p:txBody>
          <a:bodyPr>
            <a:noAutofit/>
          </a:bodyPr>
          <a:lstStyle/>
          <a:p>
            <a:r>
              <a:rPr lang="en-US" sz="3000" u="sng" dirty="0" smtClean="0"/>
              <a:t>Example 3: </a:t>
            </a:r>
            <a:r>
              <a:rPr lang="en-US" altLang="en-US" sz="3200" dirty="0" smtClean="0"/>
              <a:t>To play a particular card game, each player is dealt five cards from a standard deck of 52 cards. How many different hands are possible?</a:t>
            </a:r>
            <a:endParaRPr lang="en-US" alt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0" y="1600538"/>
            <a:ext cx="53702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endParaRPr lang="en-US" altLang="en-US" sz="2400" dirty="0" smtClean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altLang="en-US" sz="2400" dirty="0" smtClean="0">
                <a:latin typeface="+mj-lt"/>
              </a:rPr>
              <a:t>How many to choose from? (n)   _______</a:t>
            </a:r>
          </a:p>
          <a:p>
            <a:pPr>
              <a:spcBef>
                <a:spcPct val="0"/>
              </a:spcBef>
            </a:pPr>
            <a:endParaRPr lang="en-US" altLang="en-US" sz="2400" dirty="0" smtClean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altLang="en-US" sz="2400" dirty="0" smtClean="0">
                <a:latin typeface="+mj-lt"/>
              </a:rPr>
              <a:t>How many are being picked? (r)  _______</a:t>
            </a:r>
            <a:endParaRPr lang="en-US" altLang="en-US" sz="24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3658" y="1673208"/>
            <a:ext cx="696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52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97828" y="2415971"/>
            <a:ext cx="696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7" name="Oval 6"/>
          <p:cNvSpPr/>
          <p:nvPr/>
        </p:nvSpPr>
        <p:spPr>
          <a:xfrm>
            <a:off x="4001066" y="413710"/>
            <a:ext cx="507999" cy="4789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11770" y="1877814"/>
            <a:ext cx="2660878" cy="703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10094685" y="1"/>
            <a:ext cx="689429" cy="4789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27392695"/>
              </p:ext>
            </p:extLst>
          </p:nvPr>
        </p:nvGraphicFramePr>
        <p:xfrm>
          <a:off x="2222567" y="3406393"/>
          <a:ext cx="7746866" cy="3192240"/>
        </p:xfrm>
        <a:graphic>
          <a:graphicData uri="http://schemas.openxmlformats.org/presentationml/2006/ole">
            <p:oleObj spid="_x0000_s5144" name="Equation" r:id="rId3" imgW="2032000" imgH="838200" progId="Equation.3">
              <p:embed/>
            </p:oleObj>
          </a:graphicData>
        </a:graphic>
      </p:graphicFrame>
      <p:sp>
        <p:nvSpPr>
          <p:cNvPr id="26" name="Rectangle 25"/>
          <p:cNvSpPr/>
          <p:nvPr/>
        </p:nvSpPr>
        <p:spPr>
          <a:xfrm>
            <a:off x="2222567" y="3904343"/>
            <a:ext cx="1660002" cy="7312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82569" y="3254343"/>
            <a:ext cx="2538117" cy="9983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82569" y="4357221"/>
            <a:ext cx="2538117" cy="5950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388169" y="3406393"/>
            <a:ext cx="2363946" cy="15459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22566" y="5133582"/>
            <a:ext cx="4802347" cy="8172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047999" y="5979874"/>
            <a:ext cx="3231923" cy="7203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024361" y="5450254"/>
            <a:ext cx="3643639" cy="8607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graphicFrame>
        <p:nvGraphicFramePr>
          <p:cNvPr id="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01747832"/>
              </p:ext>
            </p:extLst>
          </p:nvPr>
        </p:nvGraphicFramePr>
        <p:xfrm>
          <a:off x="7220971" y="1516393"/>
          <a:ext cx="3062288" cy="1203325"/>
        </p:xfrm>
        <a:graphic>
          <a:graphicData uri="http://schemas.openxmlformats.org/presentationml/2006/ole">
            <p:oleObj spid="_x0000_s5145" name="Equation" r:id="rId4" imgW="1066680" imgH="419040" progId="Equation.3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>
          <a:xfrm>
            <a:off x="7156882" y="1516393"/>
            <a:ext cx="3378596" cy="12721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581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7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64342"/>
          </a:xfrm>
        </p:spPr>
        <p:txBody>
          <a:bodyPr>
            <a:noAutofit/>
          </a:bodyPr>
          <a:lstStyle/>
          <a:p>
            <a:r>
              <a:rPr lang="en-US" sz="3000" u="sng" dirty="0" smtClean="0"/>
              <a:t>Example 4: </a:t>
            </a:r>
            <a:r>
              <a:rPr lang="en-US" altLang="en-US" sz="3200" dirty="0" smtClean="0"/>
              <a:t>A student must answer 3 out of 5 essay questions on a test. In how many different ways can the student select the questions?</a:t>
            </a:r>
            <a:endParaRPr lang="en-US" alt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0" y="1600538"/>
            <a:ext cx="53702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endParaRPr lang="en-US" altLang="en-US" sz="2400" dirty="0" smtClean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altLang="en-US" sz="2400" dirty="0" smtClean="0">
                <a:latin typeface="+mj-lt"/>
              </a:rPr>
              <a:t>How many to choose from? (n)   _______</a:t>
            </a:r>
          </a:p>
          <a:p>
            <a:pPr>
              <a:spcBef>
                <a:spcPct val="0"/>
              </a:spcBef>
            </a:pPr>
            <a:endParaRPr lang="en-US" altLang="en-US" sz="2400" dirty="0" smtClean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altLang="en-US" sz="2400" dirty="0" smtClean="0">
                <a:latin typeface="+mj-lt"/>
              </a:rPr>
              <a:t>How many are being picked? (r)  _______</a:t>
            </a:r>
            <a:endParaRPr lang="en-US" altLang="en-US" sz="24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25259" y="1685495"/>
            <a:ext cx="696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5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97828" y="2415971"/>
            <a:ext cx="696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3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944532" y="203202"/>
            <a:ext cx="428725" cy="4789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11770" y="1877814"/>
            <a:ext cx="2660878" cy="703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605589" y="203202"/>
            <a:ext cx="374297" cy="4789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37453482"/>
              </p:ext>
            </p:extLst>
          </p:nvPr>
        </p:nvGraphicFramePr>
        <p:xfrm>
          <a:off x="1130981" y="3610198"/>
          <a:ext cx="9908919" cy="1932214"/>
        </p:xfrm>
        <a:graphic>
          <a:graphicData uri="http://schemas.openxmlformats.org/presentationml/2006/ole">
            <p:oleObj spid="_x0000_s6166" name="Equation" r:id="rId3" imgW="2146300" imgH="419100" progId="Equation.3">
              <p:embed/>
            </p:oleObj>
          </a:graphicData>
        </a:graphic>
      </p:graphicFrame>
      <p:sp>
        <p:nvSpPr>
          <p:cNvPr id="20" name="Rectangle 19"/>
          <p:cNvSpPr/>
          <p:nvPr/>
        </p:nvSpPr>
        <p:spPr>
          <a:xfrm>
            <a:off x="1130981" y="3961686"/>
            <a:ext cx="1776143" cy="12292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946400" y="3706107"/>
            <a:ext cx="2846337" cy="870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793998" y="4780110"/>
            <a:ext cx="2846337" cy="7623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640335" y="3610198"/>
            <a:ext cx="2423886" cy="19322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216623" y="3706107"/>
            <a:ext cx="1348291" cy="870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334270" y="4720168"/>
            <a:ext cx="1348291" cy="870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652333" y="4076363"/>
            <a:ext cx="1348291" cy="870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graphicFrame>
        <p:nvGraphicFramePr>
          <p:cNvPr id="2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66320231"/>
              </p:ext>
            </p:extLst>
          </p:nvPr>
        </p:nvGraphicFramePr>
        <p:xfrm>
          <a:off x="7220971" y="1516393"/>
          <a:ext cx="3062288" cy="1203325"/>
        </p:xfrm>
        <a:graphic>
          <a:graphicData uri="http://schemas.openxmlformats.org/presentationml/2006/ole">
            <p:oleObj spid="_x0000_s6167" name="Equation" r:id="rId4" imgW="1066680" imgH="419040" progId="Equation.3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>
          <a:xfrm>
            <a:off x="7061085" y="1364343"/>
            <a:ext cx="3580411" cy="15832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285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33" grpId="0" animBg="1"/>
      <p:bldP spid="34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030515"/>
          </a:xfrm>
        </p:spPr>
        <p:txBody>
          <a:bodyPr>
            <a:normAutofit fontScale="90000"/>
          </a:bodyPr>
          <a:lstStyle/>
          <a:p>
            <a:r>
              <a:rPr lang="en-US" altLang="en-US" u="sng" dirty="0" smtClean="0"/>
              <a:t>Practice Problem 1:</a:t>
            </a:r>
            <a:r>
              <a:rPr lang="en-US" altLang="en-US" dirty="0"/>
              <a:t> </a:t>
            </a:r>
            <a:r>
              <a:rPr lang="en-US" altLang="en-US" dirty="0" smtClean="0"/>
              <a:t>How </a:t>
            </a:r>
            <a:r>
              <a:rPr lang="en-US" altLang="en-US" dirty="0"/>
              <a:t>many ways can we pick a first and second favorite from a collection of 23 CD's</a:t>
            </a:r>
            <a:r>
              <a:rPr lang="en-US" altLang="en-US" dirty="0" smtClean="0"/>
              <a:t>?</a:t>
            </a:r>
            <a:endParaRPr lang="en-US" altLang="en-US" u="sng" dirty="0" smtClean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1" y="1547587"/>
            <a:ext cx="12191999" cy="34888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2500" dirty="0" smtClean="0"/>
              <a:t>Step </a:t>
            </a:r>
            <a:r>
              <a:rPr lang="en-US" altLang="en-US" sz="2500" dirty="0"/>
              <a:t>1:  </a:t>
            </a:r>
            <a:r>
              <a:rPr lang="en-US" altLang="en-US" sz="2500" dirty="0" smtClean="0"/>
              <a:t>Does </a:t>
            </a:r>
            <a:r>
              <a:rPr lang="en-US" altLang="en-US" sz="2500" dirty="0"/>
              <a:t>order </a:t>
            </a:r>
            <a:r>
              <a:rPr lang="en-US" altLang="en-US" sz="2500" dirty="0" smtClean="0"/>
              <a:t>matter?  </a:t>
            </a:r>
            <a:r>
              <a:rPr lang="en-US" altLang="en-US" sz="2500" dirty="0"/>
              <a:t>Yes / No	</a:t>
            </a:r>
            <a:r>
              <a:rPr lang="en-US" altLang="en-US" sz="2500" dirty="0" smtClean="0"/>
              <a:t>	Permutation </a:t>
            </a:r>
            <a:r>
              <a:rPr lang="en-US" altLang="en-US" sz="2500" dirty="0"/>
              <a:t>/ Combination</a:t>
            </a:r>
          </a:p>
          <a:p>
            <a:pPr marL="0" indent="0">
              <a:buNone/>
            </a:pPr>
            <a:endParaRPr lang="en-US" altLang="en-US" sz="2500" dirty="0" smtClean="0"/>
          </a:p>
          <a:p>
            <a:pPr marL="0" indent="0">
              <a:buNone/>
            </a:pPr>
            <a:r>
              <a:rPr lang="en-US" altLang="en-US" sz="2500" dirty="0" smtClean="0"/>
              <a:t>Step </a:t>
            </a:r>
            <a:r>
              <a:rPr lang="en-US" altLang="en-US" sz="2500" dirty="0"/>
              <a:t>2:  </a:t>
            </a:r>
            <a:r>
              <a:rPr lang="en-US" altLang="en-US" sz="2500" dirty="0" smtClean="0"/>
              <a:t>How </a:t>
            </a:r>
            <a:r>
              <a:rPr lang="en-US" altLang="en-US" sz="2500" dirty="0"/>
              <a:t>many to choose from?  </a:t>
            </a:r>
            <a:r>
              <a:rPr lang="en-US" altLang="en-US" sz="2500" dirty="0" smtClean="0"/>
              <a:t>_______</a:t>
            </a:r>
            <a:r>
              <a:rPr lang="en-US" altLang="en-US" sz="2500" dirty="0"/>
              <a:t>	How many are being picked?  </a:t>
            </a:r>
            <a:r>
              <a:rPr lang="en-US" altLang="en-US" sz="2500" dirty="0" smtClean="0"/>
              <a:t>_______</a:t>
            </a:r>
            <a:endParaRPr lang="en-US" altLang="en-US" sz="2500" dirty="0"/>
          </a:p>
          <a:p>
            <a:pPr marL="0" indent="0">
              <a:buNone/>
            </a:pPr>
            <a:endParaRPr lang="en-US" altLang="en-US" sz="2500" dirty="0" smtClean="0"/>
          </a:p>
          <a:p>
            <a:pPr marL="0" indent="0">
              <a:buNone/>
            </a:pPr>
            <a:r>
              <a:rPr lang="en-US" altLang="en-US" sz="2500" dirty="0" smtClean="0"/>
              <a:t>Step </a:t>
            </a:r>
            <a:r>
              <a:rPr lang="en-US" altLang="en-US" sz="2500" dirty="0"/>
              <a:t>3: </a:t>
            </a:r>
            <a:r>
              <a:rPr lang="en-US" altLang="en-US" sz="2500" dirty="0" smtClean="0"/>
              <a:t>Fill </a:t>
            </a:r>
            <a:r>
              <a:rPr lang="en-US" altLang="en-US" sz="2500" dirty="0"/>
              <a:t>in correct formula and solve</a:t>
            </a:r>
            <a:r>
              <a:rPr lang="en-US" altLang="en-US" sz="2500" dirty="0" smtClean="0"/>
              <a:t>.</a:t>
            </a:r>
            <a:endParaRPr lang="en-US" altLang="en-US" sz="2500" dirty="0"/>
          </a:p>
        </p:txBody>
      </p:sp>
    </p:spTree>
    <p:extLst>
      <p:ext uri="{BB962C8B-B14F-4D97-AF65-F5344CB8AC3E}">
        <p14:creationId xmlns:p14="http://schemas.microsoft.com/office/powerpoint/2010/main" xmlns="" val="396748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547588"/>
          </a:xfrm>
        </p:spPr>
        <p:txBody>
          <a:bodyPr>
            <a:normAutofit fontScale="90000"/>
          </a:bodyPr>
          <a:lstStyle/>
          <a:p>
            <a:r>
              <a:rPr lang="en-US" altLang="en-US" u="sng" dirty="0" smtClean="0"/>
              <a:t>Practice Problem 2:</a:t>
            </a:r>
            <a:r>
              <a:rPr lang="en-US" altLang="en-US" dirty="0" smtClean="0"/>
              <a:t> </a:t>
            </a:r>
            <a:r>
              <a:rPr lang="en-US" altLang="en-US" dirty="0"/>
              <a:t>A coach must choose five starters from a team of 12 players.  How many different ways can the coach choose the starters?</a:t>
            </a:r>
            <a:endParaRPr lang="en-US" altLang="en-US" u="sng" dirty="0" smtClean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1" y="1997530"/>
            <a:ext cx="12191999" cy="34888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2500" dirty="0" smtClean="0"/>
              <a:t>Step </a:t>
            </a:r>
            <a:r>
              <a:rPr lang="en-US" altLang="en-US" sz="2500" dirty="0"/>
              <a:t>1:  </a:t>
            </a:r>
            <a:r>
              <a:rPr lang="en-US" altLang="en-US" sz="2500" dirty="0" smtClean="0"/>
              <a:t>Does </a:t>
            </a:r>
            <a:r>
              <a:rPr lang="en-US" altLang="en-US" sz="2500" dirty="0"/>
              <a:t>order </a:t>
            </a:r>
            <a:r>
              <a:rPr lang="en-US" altLang="en-US" sz="2500" dirty="0" smtClean="0"/>
              <a:t>matter?  </a:t>
            </a:r>
            <a:r>
              <a:rPr lang="en-US" altLang="en-US" sz="2500" dirty="0"/>
              <a:t>Yes / No	</a:t>
            </a:r>
            <a:r>
              <a:rPr lang="en-US" altLang="en-US" sz="2500" dirty="0" smtClean="0"/>
              <a:t>	Permutation </a:t>
            </a:r>
            <a:r>
              <a:rPr lang="en-US" altLang="en-US" sz="2500" dirty="0"/>
              <a:t>/ Combination</a:t>
            </a:r>
          </a:p>
          <a:p>
            <a:pPr marL="0" indent="0">
              <a:buNone/>
            </a:pPr>
            <a:endParaRPr lang="en-US" altLang="en-US" sz="2500" dirty="0" smtClean="0"/>
          </a:p>
          <a:p>
            <a:pPr marL="0" indent="0">
              <a:buNone/>
            </a:pPr>
            <a:r>
              <a:rPr lang="en-US" altLang="en-US" sz="2500" dirty="0" smtClean="0"/>
              <a:t>Step </a:t>
            </a:r>
            <a:r>
              <a:rPr lang="en-US" altLang="en-US" sz="2500" dirty="0"/>
              <a:t>2:  </a:t>
            </a:r>
            <a:r>
              <a:rPr lang="en-US" altLang="en-US" sz="2500" dirty="0" smtClean="0"/>
              <a:t>How </a:t>
            </a:r>
            <a:r>
              <a:rPr lang="en-US" altLang="en-US" sz="2500" dirty="0"/>
              <a:t>many to choose from?  </a:t>
            </a:r>
            <a:r>
              <a:rPr lang="en-US" altLang="en-US" sz="2500" dirty="0" smtClean="0"/>
              <a:t>_______</a:t>
            </a:r>
            <a:r>
              <a:rPr lang="en-US" altLang="en-US" sz="2500" dirty="0"/>
              <a:t>	How many are being picked?  </a:t>
            </a:r>
            <a:r>
              <a:rPr lang="en-US" altLang="en-US" sz="2500" dirty="0" smtClean="0"/>
              <a:t>_______</a:t>
            </a:r>
            <a:endParaRPr lang="en-US" altLang="en-US" sz="2500" dirty="0"/>
          </a:p>
          <a:p>
            <a:pPr marL="0" indent="0">
              <a:buNone/>
            </a:pPr>
            <a:endParaRPr lang="en-US" altLang="en-US" sz="2500" dirty="0" smtClean="0"/>
          </a:p>
          <a:p>
            <a:pPr marL="0" indent="0">
              <a:buNone/>
            </a:pPr>
            <a:r>
              <a:rPr lang="en-US" altLang="en-US" sz="2500" dirty="0" smtClean="0"/>
              <a:t>Step </a:t>
            </a:r>
            <a:r>
              <a:rPr lang="en-US" altLang="en-US" sz="2500" dirty="0"/>
              <a:t>3: </a:t>
            </a:r>
            <a:r>
              <a:rPr lang="en-US" altLang="en-US" sz="2500" dirty="0" smtClean="0"/>
              <a:t>Fill </a:t>
            </a:r>
            <a:r>
              <a:rPr lang="en-US" altLang="en-US" sz="2500" dirty="0"/>
              <a:t>in correct formula and solve</a:t>
            </a:r>
            <a:r>
              <a:rPr lang="en-US" altLang="en-US" sz="2500" dirty="0" smtClean="0"/>
              <a:t>.</a:t>
            </a:r>
            <a:endParaRPr lang="en-US" altLang="en-US" sz="2500" dirty="0"/>
          </a:p>
        </p:txBody>
      </p:sp>
    </p:spTree>
    <p:extLst>
      <p:ext uri="{BB962C8B-B14F-4D97-AF65-F5344CB8AC3E}">
        <p14:creationId xmlns:p14="http://schemas.microsoft.com/office/powerpoint/2010/main" xmlns="" val="370928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547588"/>
          </a:xfrm>
        </p:spPr>
        <p:txBody>
          <a:bodyPr>
            <a:normAutofit fontScale="90000"/>
          </a:bodyPr>
          <a:lstStyle/>
          <a:p>
            <a:r>
              <a:rPr lang="en-US" altLang="en-US" u="sng" dirty="0" smtClean="0"/>
              <a:t>Practice Problem 3:</a:t>
            </a:r>
            <a:r>
              <a:rPr lang="en-US" altLang="en-US" dirty="0" smtClean="0"/>
              <a:t> </a:t>
            </a:r>
            <a:r>
              <a:rPr lang="en-US" altLang="en-US" dirty="0"/>
              <a:t>In how many ways can the 4 infield positions of a baseball team be filled, if there are 13 possible players for the positions?</a:t>
            </a:r>
            <a:endParaRPr lang="en-US" alt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xmlns="" val="37937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BRAIN BREAK #2</a:t>
            </a:r>
            <a:endParaRPr lang="en-US" b="1" dirty="0"/>
          </a:p>
        </p:txBody>
      </p:sp>
      <p:pic>
        <p:nvPicPr>
          <p:cNvPr id="3" name="Picture 2" descr="http://www.leeabbamonte.com/wp-content/uploads/2007/12/cellphone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4600" y="1868012"/>
            <a:ext cx="4492625" cy="4842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interestingengineering.com/wp-content/uploads/2014/02/1024px-Gray728.svg_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5899" y="1690688"/>
            <a:ext cx="6883401" cy="4913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7050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43148"/>
          </a:xfrm>
        </p:spPr>
        <p:txBody>
          <a:bodyPr/>
          <a:lstStyle/>
          <a:p>
            <a:pPr algn="ctr"/>
            <a:r>
              <a:rPr lang="en-US" b="1" dirty="0" smtClean="0"/>
              <a:t>Homework Questions?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1193311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479"/>
            <a:ext cx="10515600" cy="996286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</a:rPr>
              <a:t>Exit Ticket</a:t>
            </a:r>
            <a:endParaRPr lang="en-US" sz="6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028" y="1522775"/>
            <a:ext cx="1113245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A basketball team consists of two centers, five forwards, and four guards. In how many ways can the coach select a starting line up of one center, two forwards, and two guards?</a:t>
            </a:r>
            <a:endParaRPr lang="en-US" sz="36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514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Homework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#6 in HW Packet (bottom of page 4 – page 5, all)</a:t>
            </a:r>
            <a:endParaRPr lang="en-US" i="1" dirty="0" smtClean="0"/>
          </a:p>
          <a:p>
            <a:endParaRPr lang="en-US" dirty="0"/>
          </a:p>
          <a:p>
            <a:r>
              <a:rPr lang="en-US" dirty="0" smtClean="0"/>
              <a:t>HW Packets due </a:t>
            </a:r>
            <a:r>
              <a:rPr lang="en-US" dirty="0" smtClean="0"/>
              <a:t>Tuesday, 5/26!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47865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/>
              <a:t>Little </a:t>
            </a:r>
            <a:r>
              <a:rPr lang="en-US" sz="4000" b="1" u="sng" dirty="0" smtClean="0"/>
              <a:t>Slips!</a:t>
            </a:r>
            <a:endParaRPr lang="en-US" sz="4000" b="1" u="sng" dirty="0"/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600" dirty="0" smtClean="0"/>
              <a:t>Team’s write all work on </a:t>
            </a:r>
            <a:r>
              <a:rPr lang="en-US" sz="2600" u="sng" dirty="0" smtClean="0"/>
              <a:t>one</a:t>
            </a:r>
            <a:r>
              <a:rPr lang="en-US" sz="2600" dirty="0" smtClean="0"/>
              <a:t> sheet of paper to be turned in. Write all teammates’ names at the top.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600" dirty="0" smtClean="0"/>
              <a:t>Each team needs </a:t>
            </a:r>
            <a:r>
              <a:rPr lang="en-US" sz="2600" dirty="0"/>
              <a:t>to </a:t>
            </a:r>
            <a:r>
              <a:rPr lang="en-US" sz="2600" dirty="0" smtClean="0"/>
              <a:t>select </a:t>
            </a:r>
            <a:r>
              <a:rPr lang="en-US" sz="2600" dirty="0"/>
              <a:t>a “</a:t>
            </a:r>
            <a:r>
              <a:rPr lang="en-US" sz="2600" u="sng" dirty="0" smtClean="0"/>
              <a:t>Messenger</a:t>
            </a:r>
            <a:r>
              <a:rPr lang="en-US" sz="2600" dirty="0" smtClean="0"/>
              <a:t>.” The </a:t>
            </a:r>
            <a:r>
              <a:rPr lang="en-US" sz="2600" dirty="0"/>
              <a:t>messenger will get one </a:t>
            </a:r>
            <a:r>
              <a:rPr lang="en-US" sz="2600" dirty="0" smtClean="0"/>
              <a:t>“Little Slip” </a:t>
            </a:r>
            <a:r>
              <a:rPr lang="en-US" sz="2600" dirty="0"/>
              <a:t>at a time </a:t>
            </a:r>
            <a:r>
              <a:rPr lang="en-US" sz="2600" dirty="0" smtClean="0"/>
              <a:t>and </a:t>
            </a:r>
            <a:r>
              <a:rPr lang="en-US" sz="2600" dirty="0"/>
              <a:t>bring it back to the </a:t>
            </a:r>
            <a:r>
              <a:rPr lang="en-US" sz="2600" dirty="0" smtClean="0"/>
              <a:t>table.</a:t>
            </a:r>
          </a:p>
          <a:p>
            <a:pPr marL="1371600" lvl="2" indent="-457200">
              <a:buFont typeface="Wingdings" panose="05000000000000000000" pitchFamily="2" charset="2"/>
              <a:buChar char="q"/>
            </a:pPr>
            <a:r>
              <a:rPr lang="en-US" sz="2600" dirty="0" smtClean="0"/>
              <a:t>There are a total of 4 Little Slips with 2-4 problems on each.</a:t>
            </a:r>
            <a:endParaRPr lang="en-US" sz="26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600" dirty="0" smtClean="0"/>
              <a:t>Each </a:t>
            </a:r>
            <a:r>
              <a:rPr lang="en-US" sz="2600" dirty="0"/>
              <a:t>member of the </a:t>
            </a:r>
            <a:r>
              <a:rPr lang="en-US" sz="2600" dirty="0" smtClean="0"/>
              <a:t>team will </a:t>
            </a:r>
            <a:r>
              <a:rPr lang="en-US" sz="2600" dirty="0"/>
              <a:t>work on the </a:t>
            </a:r>
            <a:r>
              <a:rPr lang="en-US" sz="2600" dirty="0" smtClean="0"/>
              <a:t>problem, taking turns as the “</a:t>
            </a:r>
            <a:r>
              <a:rPr lang="en-US" sz="2600" u="sng" dirty="0" smtClean="0"/>
              <a:t>scribe.</a:t>
            </a:r>
            <a:r>
              <a:rPr lang="en-US" sz="2600" dirty="0" smtClean="0"/>
              <a:t>” Write your initials next to the problem you write on the team sheet.</a:t>
            </a:r>
            <a:endParaRPr lang="en-US" sz="26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600" dirty="0" smtClean="0"/>
              <a:t>Once </a:t>
            </a:r>
            <a:r>
              <a:rPr lang="en-US" sz="2600" dirty="0"/>
              <a:t>the </a:t>
            </a:r>
            <a:r>
              <a:rPr lang="en-US" sz="2600" dirty="0" smtClean="0"/>
              <a:t>team has all answers for the Little Slip, a </a:t>
            </a:r>
            <a:r>
              <a:rPr lang="en-US" sz="2600" u="sng" dirty="0" smtClean="0"/>
              <a:t>new messenger</a:t>
            </a:r>
            <a:r>
              <a:rPr lang="en-US" sz="2600" dirty="0" smtClean="0"/>
              <a:t> will </a:t>
            </a:r>
            <a:r>
              <a:rPr lang="en-US" sz="2600" dirty="0"/>
              <a:t>bring the </a:t>
            </a:r>
            <a:r>
              <a:rPr lang="en-US" sz="2600" dirty="0" smtClean="0"/>
              <a:t>Little Slip with </a:t>
            </a:r>
            <a:r>
              <a:rPr lang="en-US" sz="2600" dirty="0"/>
              <a:t>the answer for me to </a:t>
            </a:r>
            <a:r>
              <a:rPr lang="en-US" sz="2600" dirty="0" smtClean="0"/>
              <a:t>check.</a:t>
            </a:r>
            <a:endParaRPr lang="en-US" sz="26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600" dirty="0" smtClean="0"/>
              <a:t>Once </a:t>
            </a:r>
            <a:r>
              <a:rPr lang="en-US" sz="2600" dirty="0"/>
              <a:t>the correct answer is given, the messenger will </a:t>
            </a:r>
            <a:r>
              <a:rPr lang="en-US" sz="2600" dirty="0" smtClean="0"/>
              <a:t>trade for the next Little Slip </a:t>
            </a:r>
            <a:r>
              <a:rPr lang="en-US" sz="2600" dirty="0"/>
              <a:t>and the process is </a:t>
            </a:r>
            <a:r>
              <a:rPr lang="en-US" sz="2600" dirty="0" smtClean="0"/>
              <a:t>repeated.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600" dirty="0" smtClean="0">
                <a:solidFill>
                  <a:srgbClr val="00B050"/>
                </a:solidFill>
              </a:rPr>
              <a:t>First team done, receives 10 College Credits! Any team that finishes in the allotted time frame receives 5 College Credits!</a:t>
            </a:r>
            <a:endParaRPr lang="en-US" sz="2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742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Finish Your Team Project from yesterday!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5625"/>
            <a:ext cx="10958286" cy="4351338"/>
          </a:xfrm>
        </p:spPr>
        <p:txBody>
          <a:bodyPr/>
          <a:lstStyle/>
          <a:p>
            <a:r>
              <a:rPr lang="en-US" dirty="0" smtClean="0"/>
              <a:t>20 minutes right now to finish your projects!</a:t>
            </a:r>
          </a:p>
          <a:p>
            <a:r>
              <a:rPr lang="en-US" i="1" dirty="0" smtClean="0"/>
              <a:t>Suggestion:</a:t>
            </a:r>
            <a:r>
              <a:rPr lang="en-US" dirty="0" smtClean="0"/>
              <a:t> Divide up the remaining work so that you can finish on time!</a:t>
            </a:r>
            <a:endParaRPr lang="en-US" i="1" dirty="0" smtClean="0"/>
          </a:p>
          <a:p>
            <a:pPr fontAlgn="base"/>
            <a:r>
              <a:rPr lang="en-US" b="1" dirty="0"/>
              <a:t>Each poster needs to include</a:t>
            </a:r>
          </a:p>
          <a:p>
            <a:pPr lvl="1" fontAlgn="base"/>
            <a:r>
              <a:rPr lang="en-US" b="1" dirty="0" smtClean="0"/>
              <a:t>The 2 completely </a:t>
            </a:r>
            <a:r>
              <a:rPr lang="en-US" b="1" dirty="0"/>
              <a:t>written out </a:t>
            </a:r>
            <a:r>
              <a:rPr lang="en-US" b="1" dirty="0" smtClean="0"/>
              <a:t>survey questions</a:t>
            </a:r>
            <a:endParaRPr lang="en-US" b="1" dirty="0"/>
          </a:p>
          <a:p>
            <a:pPr lvl="1" fontAlgn="base"/>
            <a:r>
              <a:rPr lang="en-US" b="1" dirty="0"/>
              <a:t>A two-way table with the results of your survey</a:t>
            </a:r>
          </a:p>
          <a:p>
            <a:pPr lvl="1" fontAlgn="base"/>
            <a:r>
              <a:rPr lang="en-US" b="1" dirty="0"/>
              <a:t>The Venn Diagram with students’ </a:t>
            </a:r>
            <a:r>
              <a:rPr lang="en-US" b="1" dirty="0" smtClean="0"/>
              <a:t>names</a:t>
            </a:r>
          </a:p>
          <a:p>
            <a:pPr lvl="1" fontAlgn="base"/>
            <a:r>
              <a:rPr lang="en-US" b="1" dirty="0" smtClean="0"/>
              <a:t>5 test questions about your table/diagram (on the back) with work written out</a:t>
            </a:r>
            <a:endParaRPr lang="en-US" b="1" dirty="0"/>
          </a:p>
          <a:p>
            <a:pPr lvl="1" fontAlgn="base"/>
            <a:r>
              <a:rPr lang="en-US" b="1" dirty="0"/>
              <a:t>Your group members names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7637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45200" y="331787"/>
            <a:ext cx="5672667" cy="1609725"/>
          </a:xfrm>
        </p:spPr>
        <p:txBody>
          <a:bodyPr>
            <a:normAutofit fontScale="90000"/>
          </a:bodyPr>
          <a:lstStyle/>
          <a:p>
            <a:pPr algn="ctr"/>
            <a:r>
              <a:rPr lang="en-NZ" dirty="0" smtClean="0"/>
              <a:t>Create a Two-Way Table on your poster that looks like this</a:t>
            </a:r>
            <a:endParaRPr lang="en-GB" dirty="0"/>
          </a:p>
        </p:txBody>
      </p:sp>
      <p:graphicFrame>
        <p:nvGraphicFramePr>
          <p:cNvPr id="38969" name="Group 57"/>
          <p:cNvGraphicFramePr>
            <a:graphicFrameLocks noGrp="1"/>
          </p:cNvGraphicFramePr>
          <p:nvPr>
            <p:ph idx="1"/>
            <p:extLst/>
          </p:nvPr>
        </p:nvGraphicFramePr>
        <p:xfrm>
          <a:off x="4673600" y="2527298"/>
          <a:ext cx="7035799" cy="3962401"/>
        </p:xfrm>
        <a:graphic>
          <a:graphicData uri="http://schemas.openxmlformats.org/drawingml/2006/table">
            <a:tbl>
              <a:tblPr/>
              <a:tblGrid>
                <a:gridCol w="1619179"/>
                <a:gridCol w="1234245"/>
                <a:gridCol w="1333532"/>
                <a:gridCol w="1333533"/>
                <a:gridCol w="1515310"/>
              </a:tblGrid>
              <a:tr h="735307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TOTALS</a:t>
                      </a:r>
                    </a:p>
                  </a:txBody>
                  <a:tcPr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26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9123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38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75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TOTALS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Shape 98"/>
          <p:cNvPicPr preferRelativeResize="0"/>
          <p:nvPr/>
        </p:nvPicPr>
        <p:blipFill>
          <a:blip r:embed="rId2" cstate="print"/>
          <a:stretch>
            <a:fillRect/>
          </a:stretch>
        </p:blipFill>
        <p:spPr>
          <a:xfrm>
            <a:off x="420076" y="492125"/>
            <a:ext cx="4659924" cy="2898775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175124"/>
            <a:ext cx="4505896" cy="1946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NZ" dirty="0" smtClean="0"/>
              <a:t>Create a Venn Diagram on your poster that looks like this</a:t>
            </a:r>
            <a:endParaRPr lang="en-GB" dirty="0"/>
          </a:p>
        </p:txBody>
      </p:sp>
      <p:sp>
        <p:nvSpPr>
          <p:cNvPr id="2" name="Down Arrow 1"/>
          <p:cNvSpPr/>
          <p:nvPr/>
        </p:nvSpPr>
        <p:spPr>
          <a:xfrm>
            <a:off x="10261600" y="1541462"/>
            <a:ext cx="482600" cy="8001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flipV="1">
            <a:off x="2374900" y="3390900"/>
            <a:ext cx="482600" cy="8001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0" y="2583543"/>
            <a:ext cx="254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Question 2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040743" y="0"/>
            <a:ext cx="254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Question 2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-188686" y="0"/>
            <a:ext cx="254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Question 1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586514" y="4114801"/>
            <a:ext cx="17997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Question 1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487713" y="181429"/>
            <a:ext cx="254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Both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357257" y="4107543"/>
            <a:ext cx="1161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Yes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7627257" y="3316515"/>
            <a:ext cx="1161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Yes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8911771" y="3338287"/>
            <a:ext cx="1161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No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6335485" y="4971145"/>
            <a:ext cx="1161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No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79637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#6 Permutations &amp; Combinations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918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2881314" y="199792"/>
            <a:ext cx="6477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dirty="0">
                <a:solidFill>
                  <a:schemeClr val="tx2"/>
                </a:solidFill>
                <a:latin typeface="Comic Sans MS" panose="030F0702030302020204" pitchFamily="66" charset="0"/>
              </a:rPr>
              <a:t>Permutations</a:t>
            </a: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354014" y="1393009"/>
            <a:ext cx="11531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Comic Sans MS" panose="030F0702030302020204" pitchFamily="66" charset="0"/>
              </a:rPr>
              <a:t>A </a:t>
            </a:r>
            <a:r>
              <a:rPr lang="en-US" alt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Permutation</a:t>
            </a:r>
            <a:r>
              <a:rPr lang="en-US" altLang="en-US" sz="2800" dirty="0">
                <a:latin typeface="Comic Sans MS" panose="030F0702030302020204" pitchFamily="66" charset="0"/>
              </a:rPr>
              <a:t> is an arrangement of items in a particular order.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02782" y="2339508"/>
            <a:ext cx="62563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latin typeface="Comic Sans MS" panose="030F0702030302020204" pitchFamily="66" charset="0"/>
              </a:rPr>
              <a:t>Notice, </a:t>
            </a:r>
            <a:r>
              <a:rPr lang="en-US" altLang="en-US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ORDER MATTERS</a:t>
            </a:r>
            <a:r>
              <a:rPr lang="en-US" altLang="en-US" sz="4000" dirty="0">
                <a:latin typeface="Comic Sans MS" panose="030F0702030302020204" pitchFamily="66" charset="0"/>
              </a:rPr>
              <a:t>!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81314" y="3746500"/>
            <a:ext cx="68992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Comic Sans MS" panose="030F0702030302020204" pitchFamily="66" charset="0"/>
              </a:rPr>
              <a:t>To find the number of Permutations of n items, we can use the Fundamental Counting Principle or </a:t>
            </a:r>
            <a:r>
              <a:rPr lang="en-US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factorial notation</a:t>
            </a:r>
            <a:r>
              <a:rPr lang="en-US" altLang="en-US" sz="2800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8202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2895600" y="841375"/>
            <a:ext cx="6477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chemeClr val="tx2"/>
                </a:solidFill>
                <a:latin typeface="Comic Sans MS" panose="030F0702030302020204" pitchFamily="66" charset="0"/>
              </a:rPr>
              <a:t>Permutations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17600" y="1828801"/>
            <a:ext cx="10058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latin typeface="Comic Sans MS" panose="030F0702030302020204" pitchFamily="66" charset="0"/>
              </a:rPr>
              <a:t>The number of ways to arrange the letters ABC:</a:t>
            </a:r>
            <a:endParaRPr lang="en-US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20014" y="2568575"/>
            <a:ext cx="2065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____  ____   ____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36800" y="3008313"/>
            <a:ext cx="51895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Number of choices for first blank</a:t>
            </a:r>
            <a:r>
              <a:rPr lang="en-US" altLang="en-US" sz="180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799389" y="2916239"/>
            <a:ext cx="19065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/>
              <a:t>  3</a:t>
            </a:r>
            <a:r>
              <a:rPr lang="en-US" altLang="en-US" sz="1800"/>
              <a:t>  ____  ____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772400" y="3368675"/>
            <a:ext cx="18684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    </a:t>
            </a:r>
            <a:r>
              <a:rPr lang="en-US" altLang="en-US" sz="2800"/>
              <a:t>3</a:t>
            </a:r>
            <a:r>
              <a:rPr lang="en-US" altLang="en-US" sz="1800"/>
              <a:t> </a:t>
            </a:r>
            <a:r>
              <a:rPr lang="en-US" altLang="en-US" sz="2800"/>
              <a:t>   2</a:t>
            </a:r>
            <a:r>
              <a:rPr lang="en-US" altLang="en-US" sz="1800"/>
              <a:t>   ___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382839" y="3470276"/>
            <a:ext cx="5527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omic Sans MS" panose="030F0702030302020204" pitchFamily="66" charset="0"/>
              </a:rPr>
              <a:t>Number of choices for second blank?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382839" y="3941763"/>
            <a:ext cx="5284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Number of choices for third blank?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885113" y="3881439"/>
            <a:ext cx="16446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/>
              <a:t>  3</a:t>
            </a:r>
            <a:r>
              <a:rPr lang="en-US" altLang="en-US" sz="1800"/>
              <a:t>     </a:t>
            </a:r>
            <a:r>
              <a:rPr lang="en-US" altLang="en-US" sz="2800"/>
              <a:t>2</a:t>
            </a:r>
            <a:r>
              <a:rPr lang="en-US" altLang="en-US" sz="1800"/>
              <a:t>    </a:t>
            </a:r>
            <a:r>
              <a:rPr lang="en-US" altLang="en-US" sz="2800"/>
              <a:t>1</a:t>
            </a:r>
            <a:endParaRPr lang="en-US" altLang="en-US" sz="180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046414" y="4657726"/>
            <a:ext cx="5311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/>
              <a:t>3*2*1 = 6        3! = 3*2*1 = 6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01900" y="5235575"/>
            <a:ext cx="6400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/>
              <a:t>ABC     ACB    BAC    BCA    CAB    CBA</a:t>
            </a:r>
          </a:p>
        </p:txBody>
      </p:sp>
    </p:spTree>
    <p:extLst>
      <p:ext uri="{BB962C8B-B14F-4D97-AF65-F5344CB8AC3E}">
        <p14:creationId xmlns:p14="http://schemas.microsoft.com/office/powerpoint/2010/main" xmlns="" val="207108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2857500" y="377608"/>
            <a:ext cx="6477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dirty="0">
                <a:solidFill>
                  <a:schemeClr val="tx2"/>
                </a:solidFill>
                <a:latin typeface="Comic Sans MS" panose="030F0702030302020204" pitchFamily="66" charset="0"/>
              </a:rPr>
              <a:t>Permutations</a:t>
            </a:r>
          </a:p>
        </p:txBody>
      </p:sp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2661442" y="1038654"/>
            <a:ext cx="922019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Comic Sans MS" panose="030F0702030302020204" pitchFamily="66" charset="0"/>
              </a:rPr>
              <a:t>To find the number of Permutations of n items chosen r at a time, you can use the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formula:</a:t>
            </a:r>
            <a:endParaRPr lang="en-US" altLang="en-US" sz="2800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64901658"/>
              </p:ext>
            </p:extLst>
          </p:nvPr>
        </p:nvGraphicFramePr>
        <p:xfrm>
          <a:off x="4731656" y="2101781"/>
          <a:ext cx="5292725" cy="1162050"/>
        </p:xfrm>
        <a:graphic>
          <a:graphicData uri="http://schemas.openxmlformats.org/presentationml/2006/ole">
            <p:oleObj spid="_x0000_s1056" name="Equation" r:id="rId4" imgW="1562100" imgH="342900" progId="Equation.3">
              <p:embed/>
            </p:oleObj>
          </a:graphicData>
        </a:graphic>
      </p:graphicFrame>
      <p:graphicFrame>
        <p:nvGraphicFramePr>
          <p:cNvPr id="15365" name="Object 6"/>
          <p:cNvGraphicFramePr>
            <a:graphicFrameLocks noChangeAspect="1"/>
          </p:cNvGraphicFramePr>
          <p:nvPr/>
        </p:nvGraphicFramePr>
        <p:xfrm>
          <a:off x="6045200" y="3340100"/>
          <a:ext cx="101600" cy="177800"/>
        </p:xfrm>
        <a:graphic>
          <a:graphicData uri="http://schemas.openxmlformats.org/presentationml/2006/ole">
            <p:oleObj spid="_x0000_s1057" name="Equation" r:id="rId5" imgW="101468" imgH="177569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13083205"/>
              </p:ext>
            </p:extLst>
          </p:nvPr>
        </p:nvGraphicFramePr>
        <p:xfrm>
          <a:off x="1004470" y="4216306"/>
          <a:ext cx="6970713" cy="1419225"/>
        </p:xfrm>
        <a:graphic>
          <a:graphicData uri="http://schemas.openxmlformats.org/presentationml/2006/ole">
            <p:oleObj spid="_x0000_s1058" name="Equation" r:id="rId6" imgW="2057400" imgH="419100" progId="Equation.3">
              <p:embed/>
            </p:oleObj>
          </a:graphicData>
        </a:graphic>
      </p:graphicFrame>
      <p:sp>
        <p:nvSpPr>
          <p:cNvPr id="2" name="Rectangle 1"/>
          <p:cNvSpPr/>
          <p:nvPr/>
        </p:nvSpPr>
        <p:spPr>
          <a:xfrm>
            <a:off x="6030685" y="2152062"/>
            <a:ext cx="914401" cy="4564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54018" y="2776405"/>
            <a:ext cx="1299030" cy="4564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452077" y="2389445"/>
            <a:ext cx="1395866" cy="4564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65485" y="4780380"/>
            <a:ext cx="1494971" cy="4564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97930" y="4260102"/>
            <a:ext cx="1625602" cy="703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04403" y="5009576"/>
            <a:ext cx="1625602" cy="703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65367" y="4153691"/>
            <a:ext cx="911433" cy="14385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76795" y="4581421"/>
            <a:ext cx="986972" cy="6019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687" y="1649147"/>
            <a:ext cx="3553504" cy="181588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*In your calculators:</a:t>
            </a:r>
          </a:p>
          <a:p>
            <a:pPr marL="342900" indent="-342900">
              <a:buAutoNum type="arabicPeriod"/>
            </a:pPr>
            <a:r>
              <a:rPr lang="en-US" sz="2800" dirty="0" smtClean="0">
                <a:solidFill>
                  <a:srgbClr val="0070C0"/>
                </a:solidFill>
              </a:rPr>
              <a:t>n</a:t>
            </a:r>
          </a:p>
          <a:p>
            <a:pPr marL="342900" indent="-342900">
              <a:buAutoNum type="arabicPeriod"/>
            </a:pPr>
            <a:r>
              <a:rPr lang="en-US" sz="2800" dirty="0" smtClean="0">
                <a:solidFill>
                  <a:srgbClr val="0070C0"/>
                </a:solidFill>
              </a:rPr>
              <a:t>Math </a:t>
            </a:r>
            <a:r>
              <a:rPr lang="en-US" sz="2800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</a:t>
            </a:r>
            <a:r>
              <a:rPr lang="en-US" sz="2800" dirty="0" smtClean="0">
                <a:solidFill>
                  <a:srgbClr val="0070C0"/>
                </a:solidFill>
              </a:rPr>
              <a:t>PRB </a:t>
            </a:r>
            <a:r>
              <a:rPr lang="en-US" sz="2800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</a:t>
            </a:r>
            <a:r>
              <a:rPr lang="en-US" sz="2800" dirty="0" err="1" smtClean="0">
                <a:solidFill>
                  <a:srgbClr val="0070C0"/>
                </a:solidFill>
              </a:rPr>
              <a:t>nPr</a:t>
            </a:r>
            <a:endParaRPr lang="en-US" sz="2800" dirty="0" smtClean="0">
              <a:solidFill>
                <a:srgbClr val="0070C0"/>
              </a:solidFill>
            </a:endParaRPr>
          </a:p>
          <a:p>
            <a:pPr marL="342900" indent="-342900">
              <a:buAutoNum type="arabicPeriod"/>
            </a:pPr>
            <a:r>
              <a:rPr lang="en-US" sz="2800" dirty="0">
                <a:solidFill>
                  <a:srgbClr val="0070C0"/>
                </a:solidFill>
              </a:rPr>
              <a:t>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17018" y="4559227"/>
            <a:ext cx="3236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Lucida Bright" panose="02040602050505020304" pitchFamily="18" charset="0"/>
                <a:cs typeface="Times New Roman" panose="02020603050405020304" pitchFamily="18" charset="0"/>
              </a:rPr>
              <a:t>= 5*4*3 = 60</a:t>
            </a:r>
            <a:endParaRPr lang="en-US" sz="3600" b="1" dirty="0">
              <a:latin typeface="Lucida Bright" panose="020406020505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Box 17"/>
              <p:cNvSpPr txBox="1"/>
              <p:nvPr/>
            </p:nvSpPr>
            <p:spPr>
              <a:xfrm>
                <a:off x="4885304" y="5064039"/>
                <a:ext cx="3236458" cy="6476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       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∗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       </m:t>
                          </m:r>
                        </m:e>
                      </m:acc>
                    </m:oMath>
                  </m:oMathPara>
                </a14:m>
                <a:endParaRPr lang="en-US" sz="3600" b="1" dirty="0">
                  <a:latin typeface="Lucida Bright" panose="020406020505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5304" y="5064039"/>
                <a:ext cx="3236458" cy="647613"/>
              </a:xfrm>
              <a:prstGeom prst="rect">
                <a:avLst/>
              </a:prstGeom>
              <a:blipFill rotWithShape="0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6824095" y="4527613"/>
            <a:ext cx="1172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Lucida Bright" panose="02040602050505020304" pitchFamily="18" charset="0"/>
                <a:cs typeface="Times New Roman" panose="02020603050405020304" pitchFamily="18" charset="0"/>
              </a:rPr>
              <a:t>*2*1</a:t>
            </a:r>
            <a:endParaRPr lang="en-US" sz="3600" b="1" dirty="0">
              <a:latin typeface="Lucida Bright" panose="020406020505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213253" y="4527613"/>
            <a:ext cx="905321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955847" y="4400217"/>
            <a:ext cx="2926269" cy="8228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636669" y="5212184"/>
            <a:ext cx="1792519" cy="8228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020252" y="4461553"/>
            <a:ext cx="1969759" cy="8228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982510" y="4470975"/>
            <a:ext cx="1312801" cy="8228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6096000" y="4780380"/>
            <a:ext cx="1314098" cy="67597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6591299" y="4867569"/>
            <a:ext cx="1314098" cy="67597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50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5" grpId="0" animBg="1"/>
      <p:bldP spid="7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64342"/>
          </a:xfrm>
        </p:spPr>
        <p:txBody>
          <a:bodyPr>
            <a:noAutofit/>
          </a:bodyPr>
          <a:lstStyle/>
          <a:p>
            <a:r>
              <a:rPr lang="en-US" sz="3000" u="sng" dirty="0" smtClean="0"/>
              <a:t>Example 1: </a:t>
            </a:r>
            <a:r>
              <a:rPr lang="en-US" altLang="en-US" sz="3000" dirty="0" smtClean="0"/>
              <a:t>A combination lock will open when the right choice of three numbers (from 1 to 30, inclusive) is selected. How many different lock combinations are possible assuming no number is repeated?</a:t>
            </a:r>
            <a:endParaRPr lang="en-US" sz="3000" u="sng" dirty="0"/>
          </a:p>
        </p:txBody>
      </p:sp>
      <p:sp>
        <p:nvSpPr>
          <p:cNvPr id="3" name="Rectangle 2"/>
          <p:cNvSpPr/>
          <p:nvPr/>
        </p:nvSpPr>
        <p:spPr>
          <a:xfrm>
            <a:off x="0" y="1600538"/>
            <a:ext cx="53702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endParaRPr lang="en-US" altLang="en-US" sz="2400" dirty="0" smtClean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altLang="en-US" sz="2400" dirty="0" smtClean="0">
                <a:latin typeface="+mj-lt"/>
              </a:rPr>
              <a:t>How many to choose from? (n)   _______</a:t>
            </a:r>
          </a:p>
          <a:p>
            <a:pPr>
              <a:spcBef>
                <a:spcPct val="0"/>
              </a:spcBef>
            </a:pPr>
            <a:endParaRPr lang="en-US" altLang="en-US" sz="2400" dirty="0" smtClean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altLang="en-US" sz="2400" dirty="0" smtClean="0">
                <a:latin typeface="+mj-lt"/>
              </a:rPr>
              <a:t>How many are being picked? (r)  _______</a:t>
            </a:r>
            <a:endParaRPr lang="en-US" altLang="en-US" sz="2400" dirty="0">
              <a:latin typeface="+mj-lt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42656999"/>
              </p:ext>
            </p:extLst>
          </p:nvPr>
        </p:nvGraphicFramePr>
        <p:xfrm>
          <a:off x="654374" y="3610198"/>
          <a:ext cx="10903156" cy="1869168"/>
        </p:xfrm>
        <a:graphic>
          <a:graphicData uri="http://schemas.openxmlformats.org/presentationml/2006/ole">
            <p:oleObj spid="_x0000_s2072" name="Equation" r:id="rId3" imgW="3848100" imgH="6604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23658" y="1673208"/>
            <a:ext cx="696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30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97828" y="2415971"/>
            <a:ext cx="696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3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106057" y="478971"/>
            <a:ext cx="478972" cy="3918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094685" y="1"/>
            <a:ext cx="921657" cy="4789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90078910"/>
              </p:ext>
            </p:extLst>
          </p:nvPr>
        </p:nvGraphicFramePr>
        <p:xfrm>
          <a:off x="6279923" y="1804343"/>
          <a:ext cx="5292725" cy="1162050"/>
        </p:xfrm>
        <a:graphic>
          <a:graphicData uri="http://schemas.openxmlformats.org/presentationml/2006/ole">
            <p:oleObj spid="_x0000_s2073" name="Equation" r:id="rId4" imgW="1562100" imgH="342900" progId="Equation.3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8911770" y="1877814"/>
            <a:ext cx="2660878" cy="703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79922" y="1737155"/>
            <a:ext cx="2631847" cy="12292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4211" y="3930163"/>
            <a:ext cx="1340076" cy="5257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14287" y="3610198"/>
            <a:ext cx="1582056" cy="6570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63487" y="4310624"/>
            <a:ext cx="1582056" cy="6570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81829" y="3610198"/>
            <a:ext cx="1015999" cy="11940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05085" y="3670184"/>
            <a:ext cx="2344058" cy="11940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749142" y="3566655"/>
            <a:ext cx="4844673" cy="11940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914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933</Words>
  <Application>Microsoft Office PowerPoint</Application>
  <PresentationFormat>Custom</PresentationFormat>
  <Paragraphs>128</Paragraphs>
  <Slides>22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Equation</vt:lpstr>
      <vt:lpstr>ANNOUNCEMENTS -Pick up your assigned calculators! -Take out HW to stamp</vt:lpstr>
      <vt:lpstr>Homework Questions?</vt:lpstr>
      <vt:lpstr>Finish Your Team Project from yesterday!</vt:lpstr>
      <vt:lpstr>Create a Two-Way Table on your poster that looks like this</vt:lpstr>
      <vt:lpstr>#6 Permutations &amp; Combinations</vt:lpstr>
      <vt:lpstr>Slide 6</vt:lpstr>
      <vt:lpstr>Slide 7</vt:lpstr>
      <vt:lpstr>Slide 8</vt:lpstr>
      <vt:lpstr>Example 1: A combination lock will open when the right choice of three numbers (from 1 to 30, inclusive) is selected. How many different lock combinations are possible assuming no number is repeated?</vt:lpstr>
      <vt:lpstr>Example 2: From a club of 24 members, a President, Vice President, Secretary, Treasurer and Historian are to be elected.  In how many ways can the offices be filled?</vt:lpstr>
      <vt:lpstr>BRAIN BREAK #1</vt:lpstr>
      <vt:lpstr>Slide 12</vt:lpstr>
      <vt:lpstr>Slide 13</vt:lpstr>
      <vt:lpstr>Example 3: To play a particular card game, each player is dealt five cards from a standard deck of 52 cards. How many different hands are possible?</vt:lpstr>
      <vt:lpstr>Example 4: A student must answer 3 out of 5 essay questions on a test. In how many different ways can the student select the questions?</vt:lpstr>
      <vt:lpstr>Practice Problem 1: How many ways can we pick a first and second favorite from a collection of 23 CD's?</vt:lpstr>
      <vt:lpstr>Practice Problem 2: A coach must choose five starters from a team of 12 players.  How many different ways can the coach choose the starters?</vt:lpstr>
      <vt:lpstr>Practice Problem 3: In how many ways can the 4 infield positions of a baseball team be filled, if there are 13 possible players for the positions?</vt:lpstr>
      <vt:lpstr>BRAIN BREAK #2</vt:lpstr>
      <vt:lpstr>Exit Ticket</vt:lpstr>
      <vt:lpstr>Homework</vt:lpstr>
      <vt:lpstr>Slide 22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ANNOUNCEMENTS -Pick up your assigned calculators! -Take out HW to stamp</dc:title>
  <dc:creator>Fran</dc:creator>
  <cp:lastModifiedBy>francinec.santos</cp:lastModifiedBy>
  <cp:revision>13</cp:revision>
  <dcterms:created xsi:type="dcterms:W3CDTF">2014-12-16T03:25:00Z</dcterms:created>
  <dcterms:modified xsi:type="dcterms:W3CDTF">2015-05-20T19:22:53Z</dcterms:modified>
</cp:coreProperties>
</file>