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74" r:id="rId4"/>
    <p:sldId id="275" r:id="rId5"/>
    <p:sldId id="276" r:id="rId6"/>
    <p:sldId id="277" r:id="rId7"/>
    <p:sldId id="272" r:id="rId8"/>
    <p:sldId id="273" r:id="rId9"/>
    <p:sldId id="278" r:id="rId10"/>
    <p:sldId id="259" r:id="rId11"/>
    <p:sldId id="264" r:id="rId12"/>
    <p:sldId id="265" r:id="rId13"/>
    <p:sldId id="266" r:id="rId14"/>
    <p:sldId id="260" r:id="rId15"/>
    <p:sldId id="267" r:id="rId16"/>
    <p:sldId id="268"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855" autoAdjust="0"/>
  </p:normalViewPr>
  <p:slideViewPr>
    <p:cSldViewPr snapToGrid="0">
      <p:cViewPr varScale="1">
        <p:scale>
          <a:sx n="81" d="100"/>
          <a:sy n="81" d="100"/>
        </p:scale>
        <p:origin x="-78" y="-36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E20B-5376-4198-9725-30B65C3DC6BA}" type="datetimeFigureOut">
              <a:rPr lang="en-US" smtClean="0"/>
              <a:pPr/>
              <a:t>5/5/2015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B15E2-572B-450D-8866-65BBD1B5710B}" type="slidenum">
              <a:rPr lang="en-US" smtClean="0"/>
              <a:pPr/>
              <a:t>‹#›</a:t>
            </a:fld>
            <a:endParaRPr lang="en-US"/>
          </a:p>
        </p:txBody>
      </p:sp>
    </p:spTree>
    <p:extLst>
      <p:ext uri="{BB962C8B-B14F-4D97-AF65-F5344CB8AC3E}">
        <p14:creationId xmlns="" xmlns:p14="http://schemas.microsoft.com/office/powerpoint/2010/main" val="19665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a:t>
            </a:r>
            <a:r>
              <a:rPr lang="en-US" baseline="0" dirty="0" smtClean="0"/>
              <a:t> Poll 1:  </a:t>
            </a:r>
            <a:r>
              <a:rPr lang="en-US" i="1" baseline="0" dirty="0" smtClean="0"/>
              <a:t>before solving</a:t>
            </a:r>
          </a:p>
          <a:p>
            <a:r>
              <a:rPr lang="en-US" i="0" baseline="0" dirty="0" smtClean="0"/>
              <a:t>Quick Poll 2: </a:t>
            </a:r>
            <a:r>
              <a:rPr lang="en-US" i="1" u="sng" baseline="0" dirty="0" smtClean="0"/>
              <a:t>individually</a:t>
            </a:r>
            <a:r>
              <a:rPr lang="en-US" i="1" u="none" baseline="0" dirty="0" smtClean="0"/>
              <a:t> work out on whiteboards and formalize ideas (3 min) – discuss with partner (3 min)</a:t>
            </a:r>
          </a:p>
          <a:p>
            <a:r>
              <a:rPr lang="en-US" i="0" u="none" baseline="0" dirty="0" smtClean="0"/>
              <a:t>Quick Poll 3: </a:t>
            </a:r>
            <a:r>
              <a:rPr lang="en-US" i="1" u="none" baseline="0" dirty="0" smtClean="0"/>
              <a:t>after whole class discussion</a:t>
            </a:r>
            <a:endParaRPr lang="en-US" i="0" dirty="0"/>
          </a:p>
        </p:txBody>
      </p:sp>
      <p:sp>
        <p:nvSpPr>
          <p:cNvPr id="4" name="Slide Number Placeholder 3"/>
          <p:cNvSpPr>
            <a:spLocks noGrp="1"/>
          </p:cNvSpPr>
          <p:nvPr>
            <p:ph type="sldNum" sz="quarter" idx="10"/>
          </p:nvPr>
        </p:nvSpPr>
        <p:spPr/>
        <p:txBody>
          <a:bodyPr/>
          <a:lstStyle/>
          <a:p>
            <a:fld id="{3F1B15E2-572B-450D-8866-65BBD1B5710B}" type="slidenum">
              <a:rPr lang="en-US" smtClean="0"/>
              <a:pPr/>
              <a:t>8</a:t>
            </a:fld>
            <a:endParaRPr lang="en-US"/>
          </a:p>
        </p:txBody>
      </p:sp>
    </p:spTree>
    <p:extLst>
      <p:ext uri="{BB962C8B-B14F-4D97-AF65-F5344CB8AC3E}">
        <p14:creationId xmlns="" xmlns:p14="http://schemas.microsoft.com/office/powerpoint/2010/main" val="378964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a:t>
            </a:r>
            <a:r>
              <a:rPr lang="en-US" baseline="0" dirty="0" smtClean="0"/>
              <a:t> Poll 1:  </a:t>
            </a:r>
            <a:r>
              <a:rPr lang="en-US" i="1" baseline="0" dirty="0" smtClean="0"/>
              <a:t>before solving</a:t>
            </a:r>
          </a:p>
          <a:p>
            <a:r>
              <a:rPr lang="en-US" i="0" baseline="0" dirty="0" smtClean="0"/>
              <a:t>Quick Poll 2: </a:t>
            </a:r>
            <a:r>
              <a:rPr lang="en-US" i="1" u="sng" baseline="0" dirty="0" smtClean="0"/>
              <a:t>individually</a:t>
            </a:r>
            <a:r>
              <a:rPr lang="en-US" i="1" u="none" baseline="0" dirty="0" smtClean="0"/>
              <a:t> work out on whiteboards and formalize ideas (3 min) – discuss with partner (3 min)</a:t>
            </a:r>
          </a:p>
          <a:p>
            <a:r>
              <a:rPr lang="en-US" i="0" u="none" baseline="0" dirty="0" smtClean="0"/>
              <a:t>Quick Poll 3: </a:t>
            </a:r>
            <a:r>
              <a:rPr lang="en-US" i="1" u="none" baseline="0" dirty="0" smtClean="0"/>
              <a:t>after whole class discussion</a:t>
            </a:r>
            <a:endParaRPr lang="en-US" i="0" dirty="0"/>
          </a:p>
        </p:txBody>
      </p:sp>
      <p:sp>
        <p:nvSpPr>
          <p:cNvPr id="4" name="Slide Number Placeholder 3"/>
          <p:cNvSpPr>
            <a:spLocks noGrp="1"/>
          </p:cNvSpPr>
          <p:nvPr>
            <p:ph type="sldNum" sz="quarter" idx="10"/>
          </p:nvPr>
        </p:nvSpPr>
        <p:spPr/>
        <p:txBody>
          <a:bodyPr/>
          <a:lstStyle/>
          <a:p>
            <a:fld id="{3F1B15E2-572B-450D-8866-65BBD1B5710B}" type="slidenum">
              <a:rPr lang="en-US" smtClean="0"/>
              <a:pPr/>
              <a:t>9</a:t>
            </a:fld>
            <a:endParaRPr lang="en-US"/>
          </a:p>
        </p:txBody>
      </p:sp>
    </p:spTree>
    <p:extLst>
      <p:ext uri="{BB962C8B-B14F-4D97-AF65-F5344CB8AC3E}">
        <p14:creationId xmlns="" xmlns:p14="http://schemas.microsoft.com/office/powerpoint/2010/main" val="378964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44806-8782-4628-A46E-EB8DECC2AE4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288702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44806-8782-4628-A46E-EB8DECC2AE4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147225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44806-8782-4628-A46E-EB8DECC2AE4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195407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44806-8782-4628-A46E-EB8DECC2AE4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268727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44806-8782-4628-A46E-EB8DECC2AE4A}"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103983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44806-8782-4628-A46E-EB8DECC2AE4A}"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350171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44806-8782-4628-A46E-EB8DECC2AE4A}"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124021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44806-8782-4628-A46E-EB8DECC2AE4A}"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305644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44806-8782-4628-A46E-EB8DECC2AE4A}"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144143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44806-8782-4628-A46E-EB8DECC2AE4A}"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139166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44806-8782-4628-A46E-EB8DECC2AE4A}"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72693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44806-8782-4628-A46E-EB8DECC2AE4A}" type="datetimeFigureOut">
              <a:rPr lang="en-US" smtClean="0"/>
              <a:pPr/>
              <a:t>5/5/2015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6CD6F-6775-4129-A605-6C2CAC8BF07B}" type="slidenum">
              <a:rPr lang="en-US" smtClean="0"/>
              <a:pPr/>
              <a:t>‹#›</a:t>
            </a:fld>
            <a:endParaRPr lang="en-US"/>
          </a:p>
        </p:txBody>
      </p:sp>
    </p:spTree>
    <p:extLst>
      <p:ext uri="{BB962C8B-B14F-4D97-AF65-F5344CB8AC3E}">
        <p14:creationId xmlns="" xmlns:p14="http://schemas.microsoft.com/office/powerpoint/2010/main" val="33803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89043" y="8560"/>
            <a:ext cx="3702957" cy="2284697"/>
          </a:xfrm>
          <a:ln>
            <a:solidFill>
              <a:schemeClr val="accent1"/>
            </a:solidFill>
          </a:ln>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br>
              <a:rPr lang="en-US" sz="3000" dirty="0" smtClean="0">
                <a:solidFill>
                  <a:srgbClr val="0070C0"/>
                </a:solidFill>
              </a:rPr>
            </a:br>
            <a:r>
              <a:rPr lang="en-US" sz="3000" dirty="0" smtClean="0">
                <a:solidFill>
                  <a:srgbClr val="0070C0"/>
                </a:solidFill>
              </a:rPr>
              <a:t>-Take out your HW to be stamped (pgs. 4-5)</a:t>
            </a:r>
            <a:endParaRPr lang="en-US" sz="3000" b="1" i="1" dirty="0">
              <a:solidFill>
                <a:srgbClr val="00B050"/>
              </a:solidFill>
            </a:endParaRPr>
          </a:p>
        </p:txBody>
      </p:sp>
      <p:sp>
        <p:nvSpPr>
          <p:cNvPr id="5" name="Content Placeholder 4"/>
          <p:cNvSpPr>
            <a:spLocks noGrp="1"/>
          </p:cNvSpPr>
          <p:nvPr>
            <p:ph idx="1"/>
          </p:nvPr>
        </p:nvSpPr>
        <p:spPr>
          <a:xfrm>
            <a:off x="0" y="-92533"/>
            <a:ext cx="8464062" cy="631415"/>
          </a:xfrm>
        </p:spPr>
        <p:txBody>
          <a:bodyPr>
            <a:noAutofit/>
          </a:bodyPr>
          <a:lstStyle/>
          <a:p>
            <a:pPr marL="0" indent="0" algn="ctr">
              <a:buNone/>
            </a:pPr>
            <a:r>
              <a:rPr lang="en-US" sz="5400" b="1" dirty="0">
                <a:solidFill>
                  <a:srgbClr val="FF0000"/>
                </a:solidFill>
              </a:rPr>
              <a:t>WARM </a:t>
            </a:r>
            <a:r>
              <a:rPr lang="en-US" sz="5400" b="1" dirty="0" smtClean="0">
                <a:solidFill>
                  <a:srgbClr val="FF0000"/>
                </a:solidFill>
              </a:rPr>
              <a:t>UP (on whiteboard)</a:t>
            </a:r>
            <a:endParaRPr lang="en-US" sz="5400" b="1" dirty="0">
              <a:solidFill>
                <a:srgbClr val="FF0000"/>
              </a:solidFill>
            </a:endParaRPr>
          </a:p>
        </p:txBody>
      </p:sp>
      <p:sp>
        <p:nvSpPr>
          <p:cNvPr id="7" name="TextBox 6"/>
          <p:cNvSpPr txBox="1"/>
          <p:nvPr/>
        </p:nvSpPr>
        <p:spPr>
          <a:xfrm>
            <a:off x="0" y="734042"/>
            <a:ext cx="8665029" cy="646331"/>
          </a:xfrm>
          <a:prstGeom prst="rect">
            <a:avLst/>
          </a:prstGeom>
          <a:noFill/>
        </p:spPr>
        <p:txBody>
          <a:bodyPr wrap="square" rtlCol="0">
            <a:spAutoFit/>
          </a:bodyPr>
          <a:lstStyle/>
          <a:p>
            <a:pPr marL="514350" indent="-514350">
              <a:buFont typeface="+mj-lt"/>
              <a:buAutoNum type="arabicPeriod"/>
            </a:pPr>
            <a:endParaRPr lang="en-US" sz="3600" dirty="0" smtClean="0">
              <a:solidFill>
                <a:srgbClr val="FF0000"/>
              </a:solidFill>
            </a:endParaRPr>
          </a:p>
        </p:txBody>
      </p:sp>
      <p:sp>
        <p:nvSpPr>
          <p:cNvPr id="6" name="TextBox 5"/>
          <p:cNvSpPr txBox="1"/>
          <p:nvPr/>
        </p:nvSpPr>
        <p:spPr>
          <a:xfrm>
            <a:off x="29030" y="493564"/>
            <a:ext cx="8460014" cy="6494085"/>
          </a:xfrm>
          <a:prstGeom prst="rect">
            <a:avLst/>
          </a:prstGeom>
          <a:noFill/>
        </p:spPr>
        <p:txBody>
          <a:bodyPr wrap="square" rtlCol="0">
            <a:spAutoFit/>
          </a:bodyPr>
          <a:lstStyle/>
          <a:p>
            <a:pPr marL="514350" indent="-514350">
              <a:buFont typeface="+mj-lt"/>
              <a:buAutoNum type="arabicPeriod"/>
            </a:pPr>
            <a:r>
              <a:rPr lang="en-US" sz="3200" dirty="0" smtClean="0">
                <a:solidFill>
                  <a:srgbClr val="FF0000"/>
                </a:solidFill>
              </a:rPr>
              <a:t>A surveyor recorded the measurements shown in the figure below. Use the Law of Cosines to find the length of the pond.</a:t>
            </a:r>
            <a:endParaRPr lang="en-US" sz="3200" dirty="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smtClean="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smtClean="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smtClean="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a:solidFill>
                <a:srgbClr val="FF0000"/>
              </a:solidFill>
            </a:endParaRPr>
          </a:p>
          <a:p>
            <a:pPr marL="514350" indent="-514350">
              <a:buFont typeface="+mj-lt"/>
              <a:buAutoNum type="arabicPeriod"/>
            </a:pPr>
            <a:endParaRPr lang="en-US" sz="3200" dirty="0" smtClean="0">
              <a:solidFill>
                <a:srgbClr val="FF0000"/>
              </a:solidFill>
            </a:endParaRPr>
          </a:p>
          <a:p>
            <a:pPr marL="514350" indent="-514350">
              <a:buFont typeface="+mj-lt"/>
              <a:buAutoNum type="arabicPeriod"/>
            </a:pPr>
            <a:r>
              <a:rPr lang="en-US" sz="3200" dirty="0" smtClean="0">
                <a:solidFill>
                  <a:srgbClr val="FF0000"/>
                </a:solidFill>
              </a:rPr>
              <a:t>Update your TOC</a:t>
            </a:r>
            <a:r>
              <a:rPr lang="en-US" sz="3200" dirty="0" smtClean="0">
                <a:solidFill>
                  <a:srgbClr val="FF0000"/>
                </a:solidFill>
              </a:rPr>
              <a:t>.</a:t>
            </a:r>
            <a:endParaRPr lang="en-US" sz="3200" dirty="0">
              <a:solidFill>
                <a:srgbClr val="FF0000"/>
              </a:solidFill>
            </a:endParaRPr>
          </a:p>
        </p:txBody>
      </p:sp>
      <p:pic>
        <p:nvPicPr>
          <p:cNvPr id="3" name="Picture 2"/>
          <p:cNvPicPr>
            <a:picLocks noChangeAspect="1"/>
          </p:cNvPicPr>
          <p:nvPr/>
        </p:nvPicPr>
        <p:blipFill rotWithShape="1">
          <a:blip r:embed="rId2" cstate="print"/>
          <a:srcRect l="35944" t="61260" r="52231" b="29018"/>
          <a:stretch/>
        </p:blipFill>
        <p:spPr>
          <a:xfrm>
            <a:off x="580571" y="1966470"/>
            <a:ext cx="3843510" cy="1776716"/>
          </a:xfrm>
          <a:prstGeom prst="rect">
            <a:avLst/>
          </a:prstGeom>
        </p:spPr>
      </p:pic>
    </p:spTree>
    <p:extLst>
      <p:ext uri="{BB962C8B-B14F-4D97-AF65-F5344CB8AC3E}">
        <p14:creationId xmlns="" xmlns:p14="http://schemas.microsoft.com/office/powerpoint/2010/main" val="352642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63171" y="1819411"/>
            <a:ext cx="10160000" cy="1385706"/>
          </a:xfrm>
        </p:spPr>
        <p:txBody>
          <a:bodyPr>
            <a:normAutofit/>
          </a:bodyPr>
          <a:lstStyle/>
          <a:p>
            <a:r>
              <a:rPr lang="en-US" b="1" dirty="0" smtClean="0">
                <a:solidFill>
                  <a:schemeClr val="bg1"/>
                </a:solidFill>
              </a:rPr>
              <a:t>#7 Area of a Triangle</a:t>
            </a:r>
            <a:endParaRPr lang="en-US" b="1" dirty="0">
              <a:solidFill>
                <a:schemeClr val="bg1"/>
              </a:solidFill>
            </a:endParaRPr>
          </a:p>
        </p:txBody>
      </p:sp>
    </p:spTree>
    <p:extLst>
      <p:ext uri="{BB962C8B-B14F-4D97-AF65-F5344CB8AC3E}">
        <p14:creationId xmlns="" xmlns:p14="http://schemas.microsoft.com/office/powerpoint/2010/main" val="4256261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0"/>
            <a:ext cx="10515600" cy="1325563"/>
          </a:xfrm>
        </p:spPr>
        <p:txBody>
          <a:bodyPr/>
          <a:lstStyle/>
          <a:p>
            <a:pPr algn="ctr"/>
            <a:r>
              <a:rPr lang="en-US" b="1" dirty="0" smtClean="0"/>
              <a:t>What is the area of a triangle?</a:t>
            </a:r>
            <a:endParaRPr lang="en-US" b="1" dirty="0"/>
          </a:p>
        </p:txBody>
      </p:sp>
      <p:pic>
        <p:nvPicPr>
          <p:cNvPr id="3" name="Picture 2"/>
          <p:cNvPicPr>
            <a:picLocks noChangeAspect="1"/>
          </p:cNvPicPr>
          <p:nvPr/>
        </p:nvPicPr>
        <p:blipFill rotWithShape="1">
          <a:blip r:embed="rId2" cstate="print"/>
          <a:srcRect l="72980" t="7688" r="10287" b="67312"/>
          <a:stretch/>
        </p:blipFill>
        <p:spPr>
          <a:xfrm>
            <a:off x="373743" y="1325563"/>
            <a:ext cx="3231156" cy="2714172"/>
          </a:xfrm>
          <a:prstGeom prst="rect">
            <a:avLst/>
          </a:prstGeom>
        </p:spPr>
      </p:pic>
      <mc:AlternateContent xmlns:mc="http://schemas.openxmlformats.org/markup-compatibility/2006">
        <mc:Choice xmlns="" xmlns:a14="http://schemas.microsoft.com/office/drawing/2010/main" Requires="a14">
          <p:sp>
            <p:nvSpPr>
              <p:cNvPr id="4" name="TextBox 3"/>
              <p:cNvSpPr txBox="1"/>
              <p:nvPr/>
            </p:nvSpPr>
            <p:spPr>
              <a:xfrm>
                <a:off x="3933371" y="2267019"/>
                <a:ext cx="8258628" cy="1396088"/>
              </a:xfrm>
              <a:prstGeom prst="rect">
                <a:avLst/>
              </a:prstGeom>
              <a:noFill/>
            </p:spPr>
            <p:txBody>
              <a:bodyPr wrap="square" rtlCol="0">
                <a:spAutoFit/>
              </a:bodyPr>
              <a:lstStyle/>
              <a:p>
                <a:r>
                  <a:rPr lang="en-US" sz="6000" dirty="0" smtClean="0">
                    <a:solidFill>
                      <a:srgbClr val="7030A0"/>
                    </a:solidFill>
                  </a:rPr>
                  <a:t>Area = </a:t>
                </a:r>
                <a14:m>
                  <m:oMath xmlns:m="http://schemas.openxmlformats.org/officeDocument/2006/math">
                    <m:f>
                      <m:fPr>
                        <m:ctrlPr>
                          <a:rPr lang="en-US" sz="6000" i="1" smtClean="0">
                            <a:solidFill>
                              <a:srgbClr val="7030A0"/>
                            </a:solidFill>
                            <a:latin typeface="Cambria Math" panose="02040503050406030204" pitchFamily="18" charset="0"/>
                          </a:rPr>
                        </m:ctrlPr>
                      </m:fPr>
                      <m:num>
                        <m:r>
                          <a:rPr lang="en-US" sz="6000" b="0" i="1" smtClean="0">
                            <a:solidFill>
                              <a:srgbClr val="7030A0"/>
                            </a:solidFill>
                            <a:latin typeface="Cambria Math" panose="02040503050406030204" pitchFamily="18" charset="0"/>
                          </a:rPr>
                          <m:t>1</m:t>
                        </m:r>
                      </m:num>
                      <m:den>
                        <m:r>
                          <a:rPr lang="en-US" sz="6000" b="0" i="1" smtClean="0">
                            <a:solidFill>
                              <a:srgbClr val="7030A0"/>
                            </a:solidFill>
                            <a:latin typeface="Cambria Math" panose="02040503050406030204" pitchFamily="18" charset="0"/>
                          </a:rPr>
                          <m:t>2</m:t>
                        </m:r>
                      </m:den>
                    </m:f>
                    <m:r>
                      <a:rPr lang="en-US" sz="6000" b="0" i="1" smtClean="0">
                        <a:solidFill>
                          <a:srgbClr val="7030A0"/>
                        </a:solidFill>
                        <a:latin typeface="Cambria Math" panose="02040503050406030204" pitchFamily="18" charset="0"/>
                      </a:rPr>
                      <m:t>(</m:t>
                    </m:r>
                    <m:r>
                      <a:rPr lang="en-US" sz="6000" b="0" i="1" smtClean="0">
                        <a:solidFill>
                          <a:srgbClr val="7030A0"/>
                        </a:solidFill>
                        <a:latin typeface="Cambria Math" panose="02040503050406030204" pitchFamily="18" charset="0"/>
                      </a:rPr>
                      <m:t>𝑏𝑎𝑠𝑒</m:t>
                    </m:r>
                    <m:r>
                      <a:rPr lang="en-US" sz="6000" b="0" i="1" smtClean="0">
                        <a:solidFill>
                          <a:srgbClr val="7030A0"/>
                        </a:solidFill>
                        <a:latin typeface="Cambria Math" panose="02040503050406030204" pitchFamily="18" charset="0"/>
                      </a:rPr>
                      <m:t>)(</m:t>
                    </m:r>
                    <m:r>
                      <a:rPr lang="en-US" sz="6000" b="0" i="1" smtClean="0">
                        <a:solidFill>
                          <a:srgbClr val="7030A0"/>
                        </a:solidFill>
                        <a:latin typeface="Cambria Math" panose="02040503050406030204" pitchFamily="18" charset="0"/>
                      </a:rPr>
                      <m:t>h𝑒𝑖𝑔h𝑡</m:t>
                    </m:r>
                  </m:oMath>
                </a14:m>
                <a:r>
                  <a:rPr lang="en-US" sz="6000" dirty="0" smtClean="0">
                    <a:solidFill>
                      <a:srgbClr val="7030A0"/>
                    </a:solidFill>
                  </a:rPr>
                  <a:t>)</a:t>
                </a:r>
                <a:endParaRPr lang="en-US" sz="6000" dirty="0">
                  <a:solidFill>
                    <a:srgbClr val="7030A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933371" y="2267019"/>
                <a:ext cx="8258628" cy="1396088"/>
              </a:xfrm>
              <a:prstGeom prst="rect">
                <a:avLst/>
              </a:prstGeom>
              <a:blipFill rotWithShape="0">
                <a:blip r:embed="rId3" cstate="print"/>
                <a:stretch>
                  <a:fillRect l="-4428" b="-15721"/>
                </a:stretch>
              </a:blipFill>
            </p:spPr>
            <p:txBody>
              <a:bodyPr/>
              <a:lstStyle/>
              <a:p>
                <a:r>
                  <a:rPr lang="en-US">
                    <a:noFill/>
                  </a:rPr>
                  <a:t> </a:t>
                </a:r>
              </a:p>
            </p:txBody>
          </p:sp>
        </mc:Fallback>
      </mc:AlternateContent>
    </p:spTree>
    <p:extLst>
      <p:ext uri="{BB962C8B-B14F-4D97-AF65-F5344CB8AC3E}">
        <p14:creationId xmlns="" xmlns:p14="http://schemas.microsoft.com/office/powerpoint/2010/main" val="32922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86657" y="1325563"/>
            <a:ext cx="3231156" cy="2714172"/>
            <a:chOff x="286657" y="1325563"/>
            <a:chExt cx="3231156" cy="2714172"/>
          </a:xfrm>
        </p:grpSpPr>
        <p:pic>
          <p:nvPicPr>
            <p:cNvPr id="3" name="Picture 2"/>
            <p:cNvPicPr>
              <a:picLocks noChangeAspect="1"/>
            </p:cNvPicPr>
            <p:nvPr/>
          </p:nvPicPr>
          <p:blipFill rotWithShape="1">
            <a:blip r:embed="rId2" cstate="print"/>
            <a:srcRect l="72980" t="7688" r="10287" b="67312"/>
            <a:stretch/>
          </p:blipFill>
          <p:spPr>
            <a:xfrm>
              <a:off x="286657" y="1325563"/>
              <a:ext cx="3231156" cy="2714172"/>
            </a:xfrm>
            <a:prstGeom prst="rect">
              <a:avLst/>
            </a:prstGeom>
          </p:spPr>
        </p:pic>
        <p:sp>
          <p:nvSpPr>
            <p:cNvPr id="10" name="Rectangle 9"/>
            <p:cNvSpPr/>
            <p:nvPr/>
          </p:nvSpPr>
          <p:spPr>
            <a:xfrm>
              <a:off x="1944914" y="3178629"/>
              <a:ext cx="246743" cy="23222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1743" y="0"/>
            <a:ext cx="10515600" cy="1325563"/>
          </a:xfrm>
        </p:spPr>
        <p:txBody>
          <a:bodyPr/>
          <a:lstStyle/>
          <a:p>
            <a:pPr algn="ctr"/>
            <a:r>
              <a:rPr lang="en-US" b="1" dirty="0" smtClean="0"/>
              <a:t>What if we don’t know the base or the height?</a:t>
            </a:r>
            <a:br>
              <a:rPr lang="en-US" b="1" dirty="0" smtClean="0"/>
            </a:br>
            <a:r>
              <a:rPr lang="en-US" b="1" dirty="0" smtClean="0"/>
              <a:t>What if we only know an angle instead?</a:t>
            </a:r>
            <a:endParaRPr lang="en-US" b="1" dirty="0"/>
          </a:p>
        </p:txBody>
      </p:sp>
      <p:sp>
        <p:nvSpPr>
          <p:cNvPr id="4" name="TextBox 3"/>
          <p:cNvSpPr txBox="1"/>
          <p:nvPr/>
        </p:nvSpPr>
        <p:spPr>
          <a:xfrm>
            <a:off x="3875315" y="1909186"/>
            <a:ext cx="8244114" cy="954107"/>
          </a:xfrm>
          <a:prstGeom prst="rect">
            <a:avLst/>
          </a:prstGeom>
          <a:noFill/>
        </p:spPr>
        <p:txBody>
          <a:bodyPr wrap="square" rtlCol="0">
            <a:spAutoFit/>
          </a:bodyPr>
          <a:lstStyle/>
          <a:p>
            <a:r>
              <a:rPr lang="en-US" sz="2800" dirty="0" smtClean="0">
                <a:solidFill>
                  <a:srgbClr val="7030A0"/>
                </a:solidFill>
              </a:rPr>
              <a:t>We can use trig to come up with a new formula and values for the base and height!</a:t>
            </a:r>
            <a:endParaRPr lang="en-US" sz="2800" dirty="0">
              <a:solidFill>
                <a:srgbClr val="7030A0"/>
              </a:solidFill>
            </a:endParaRPr>
          </a:p>
        </p:txBody>
      </p:sp>
      <mc:AlternateContent xmlns:mc="http://schemas.openxmlformats.org/markup-compatibility/2006">
        <mc:Choice xmlns="" xmlns:a14="http://schemas.microsoft.com/office/drawing/2010/main" Requires="a14">
          <p:sp>
            <p:nvSpPr>
              <p:cNvPr id="5" name="TextBox 4"/>
              <p:cNvSpPr txBox="1"/>
              <p:nvPr/>
            </p:nvSpPr>
            <p:spPr>
              <a:xfrm>
                <a:off x="5297714" y="1168398"/>
                <a:ext cx="4296231" cy="787716"/>
              </a:xfrm>
              <a:prstGeom prst="rect">
                <a:avLst/>
              </a:prstGeom>
              <a:noFill/>
            </p:spPr>
            <p:txBody>
              <a:bodyPr wrap="square" rtlCol="0">
                <a:spAutoFit/>
              </a:bodyPr>
              <a:lstStyle/>
              <a:p>
                <a:r>
                  <a:rPr lang="en-US" sz="3200" dirty="0" smtClean="0">
                    <a:solidFill>
                      <a:srgbClr val="7030A0"/>
                    </a:solidFill>
                  </a:rPr>
                  <a:t>Area = </a:t>
                </a:r>
                <a14:m>
                  <m:oMath xmlns:m="http://schemas.openxmlformats.org/officeDocument/2006/math">
                    <m:f>
                      <m:fPr>
                        <m:ctrlPr>
                          <a:rPr lang="en-US" sz="320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1</m:t>
                        </m:r>
                      </m:num>
                      <m:den>
                        <m:r>
                          <a:rPr lang="en-US" sz="3200" b="0" i="1" smtClean="0">
                            <a:solidFill>
                              <a:srgbClr val="7030A0"/>
                            </a:solidFill>
                            <a:latin typeface="Cambria Math" panose="02040503050406030204" pitchFamily="18" charset="0"/>
                          </a:rPr>
                          <m:t>2</m:t>
                        </m:r>
                      </m:den>
                    </m:f>
                    <m:r>
                      <a:rPr lang="en-US" sz="3200" b="0" i="1" smtClean="0">
                        <a:solidFill>
                          <a:srgbClr val="7030A0"/>
                        </a:solidFill>
                        <a:latin typeface="Cambria Math" panose="02040503050406030204" pitchFamily="18" charset="0"/>
                      </a:rPr>
                      <m:t>(</m:t>
                    </m:r>
                    <m:r>
                      <a:rPr lang="en-US" sz="3200" b="0" i="1" smtClean="0">
                        <a:solidFill>
                          <a:srgbClr val="7030A0"/>
                        </a:solidFill>
                        <a:latin typeface="Cambria Math" panose="02040503050406030204" pitchFamily="18" charset="0"/>
                      </a:rPr>
                      <m:t>𝑏𝑎𝑠𝑒</m:t>
                    </m:r>
                    <m:r>
                      <a:rPr lang="en-US" sz="3200" b="0" i="1" smtClean="0">
                        <a:solidFill>
                          <a:srgbClr val="7030A0"/>
                        </a:solidFill>
                        <a:latin typeface="Cambria Math" panose="02040503050406030204" pitchFamily="18" charset="0"/>
                      </a:rPr>
                      <m:t>)(</m:t>
                    </m:r>
                    <m:r>
                      <a:rPr lang="en-US" sz="3200" b="0" i="1" smtClean="0">
                        <a:solidFill>
                          <a:srgbClr val="7030A0"/>
                        </a:solidFill>
                        <a:latin typeface="Cambria Math" panose="02040503050406030204" pitchFamily="18" charset="0"/>
                      </a:rPr>
                      <m:t>h𝑒𝑖𝑔h𝑡</m:t>
                    </m:r>
                  </m:oMath>
                </a14:m>
                <a:r>
                  <a:rPr lang="en-US" sz="3200" dirty="0" smtClean="0">
                    <a:solidFill>
                      <a:srgbClr val="7030A0"/>
                    </a:solidFill>
                  </a:rPr>
                  <a:t>)</a:t>
                </a:r>
                <a:endParaRPr lang="en-US" sz="3200" dirty="0">
                  <a:solidFill>
                    <a:srgbClr val="7030A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5297714" y="1168398"/>
                <a:ext cx="4296231" cy="787716"/>
              </a:xfrm>
              <a:prstGeom prst="rect">
                <a:avLst/>
              </a:prstGeom>
              <a:blipFill rotWithShape="0">
                <a:blip r:embed="rId3" cstate="print"/>
                <a:stretch>
                  <a:fillRect l="-3546" r="-2411" b="-12403"/>
                </a:stretch>
              </a:blipFill>
            </p:spPr>
            <p:txBody>
              <a:bodyPr/>
              <a:lstStyle/>
              <a:p>
                <a:r>
                  <a:rPr lang="en-US">
                    <a:noFill/>
                  </a:rPr>
                  <a:t> </a:t>
                </a:r>
              </a:p>
            </p:txBody>
          </p:sp>
        </mc:Fallback>
      </mc:AlternateContent>
      <p:sp>
        <p:nvSpPr>
          <p:cNvPr id="6" name="TextBox 5"/>
          <p:cNvSpPr txBox="1"/>
          <p:nvPr/>
        </p:nvSpPr>
        <p:spPr>
          <a:xfrm>
            <a:off x="3849914" y="2689312"/>
            <a:ext cx="8244114" cy="584775"/>
          </a:xfrm>
          <a:prstGeom prst="rect">
            <a:avLst/>
          </a:prstGeom>
          <a:noFill/>
        </p:spPr>
        <p:txBody>
          <a:bodyPr wrap="square" rtlCol="0">
            <a:spAutoFit/>
          </a:bodyPr>
          <a:lstStyle/>
          <a:p>
            <a:r>
              <a:rPr lang="en-US" sz="3200" b="1" dirty="0" smtClean="0">
                <a:solidFill>
                  <a:srgbClr val="C00000"/>
                </a:solidFill>
              </a:rPr>
              <a:t>Let </a:t>
            </a:r>
            <a:r>
              <a:rPr lang="en-US" sz="3200" b="1" u="sng" dirty="0" smtClean="0">
                <a:solidFill>
                  <a:srgbClr val="C00000"/>
                </a:solidFill>
              </a:rPr>
              <a:t>a = base</a:t>
            </a:r>
            <a:endParaRPr lang="en-US" sz="3200" b="1" u="sng" dirty="0">
              <a:solidFill>
                <a:srgbClr val="C00000"/>
              </a:solidFill>
            </a:endParaRPr>
          </a:p>
        </p:txBody>
      </p:sp>
      <p:sp>
        <p:nvSpPr>
          <p:cNvPr id="7" name="TextBox 6"/>
          <p:cNvSpPr txBox="1"/>
          <p:nvPr/>
        </p:nvSpPr>
        <p:spPr>
          <a:xfrm>
            <a:off x="3603171" y="3182014"/>
            <a:ext cx="8601616" cy="523220"/>
          </a:xfrm>
          <a:prstGeom prst="rect">
            <a:avLst/>
          </a:prstGeom>
          <a:noFill/>
        </p:spPr>
        <p:txBody>
          <a:bodyPr wrap="square" rtlCol="0">
            <a:spAutoFit/>
          </a:bodyPr>
          <a:lstStyle/>
          <a:p>
            <a:r>
              <a:rPr lang="en-US" sz="2800" dirty="0" smtClean="0">
                <a:solidFill>
                  <a:srgbClr val="7030A0"/>
                </a:solidFill>
              </a:rPr>
              <a:t>Let’s use </a:t>
            </a:r>
            <a:r>
              <a:rPr lang="en-US" sz="2800" dirty="0" smtClean="0">
                <a:solidFill>
                  <a:srgbClr val="7030A0"/>
                </a:solidFill>
                <a:sym typeface="Symbol" panose="05050102010706020507" pitchFamily="18" charset="2"/>
              </a:rPr>
              <a:t></a:t>
            </a:r>
            <a:r>
              <a:rPr lang="en-US" sz="2800" dirty="0" smtClean="0">
                <a:solidFill>
                  <a:srgbClr val="7030A0"/>
                </a:solidFill>
              </a:rPr>
              <a:t>C. Use a trig ratio to solve for the height. </a:t>
            </a:r>
            <a:endParaRPr lang="en-US" sz="2800" u="sng" dirty="0">
              <a:solidFill>
                <a:srgbClr val="7030A0"/>
              </a:solidFill>
            </a:endParaRPr>
          </a:p>
        </p:txBody>
      </p:sp>
      <mc:AlternateContent xmlns:mc="http://schemas.openxmlformats.org/markup-compatibility/2006">
        <mc:Choice xmlns="" xmlns:a14="http://schemas.microsoft.com/office/drawing/2010/main" Requires="a14">
          <p:sp>
            <p:nvSpPr>
              <p:cNvPr id="8" name="TextBox 7"/>
              <p:cNvSpPr txBox="1"/>
              <p:nvPr/>
            </p:nvSpPr>
            <p:spPr>
              <a:xfrm>
                <a:off x="3875315" y="3656911"/>
                <a:ext cx="1785256" cy="9361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US" sz="2800" i="1" dirty="0" smtClean="0">
                              <a:solidFill>
                                <a:srgbClr val="7030A0"/>
                              </a:solidFill>
                              <a:latin typeface="Cambria Math" panose="02040503050406030204" pitchFamily="18" charset="0"/>
                            </a:rPr>
                          </m:ctrlPr>
                        </m:funcPr>
                        <m:fName>
                          <m:r>
                            <m:rPr>
                              <m:sty m:val="p"/>
                            </m:rPr>
                            <a:rPr lang="en-US" sz="2800" i="0" dirty="0" smtClean="0">
                              <a:solidFill>
                                <a:srgbClr val="7030A0"/>
                              </a:solidFill>
                              <a:latin typeface="Cambria Math" panose="02040503050406030204" pitchFamily="18" charset="0"/>
                            </a:rPr>
                            <m:t>sin</m:t>
                          </m:r>
                        </m:fName>
                        <m:e>
                          <m:r>
                            <a:rPr lang="en-US" sz="2800" b="0" i="1" dirty="0" smtClean="0">
                              <a:solidFill>
                                <a:srgbClr val="7030A0"/>
                              </a:solidFill>
                              <a:latin typeface="Cambria Math" panose="02040503050406030204" pitchFamily="18" charset="0"/>
                            </a:rPr>
                            <m:t>𝐶</m:t>
                          </m:r>
                        </m:e>
                      </m:func>
                      <m:r>
                        <a:rPr lang="en-US" sz="2800" b="0" i="1" dirty="0" smtClean="0">
                          <a:solidFill>
                            <a:srgbClr val="7030A0"/>
                          </a:solidFill>
                          <a:latin typeface="Cambria Math" panose="02040503050406030204" pitchFamily="18" charset="0"/>
                        </a:rPr>
                        <m:t>= </m:t>
                      </m:r>
                      <m:f>
                        <m:fPr>
                          <m:ctrlPr>
                            <a:rPr lang="en-US" sz="2800" b="0" i="1" dirty="0" smtClean="0">
                              <a:solidFill>
                                <a:srgbClr val="7030A0"/>
                              </a:solidFill>
                              <a:latin typeface="Cambria Math" panose="02040503050406030204" pitchFamily="18" charset="0"/>
                            </a:rPr>
                          </m:ctrlPr>
                        </m:fPr>
                        <m:num>
                          <m:r>
                            <a:rPr lang="en-US" sz="2800" b="0" i="1" dirty="0" smtClean="0">
                              <a:solidFill>
                                <a:srgbClr val="7030A0"/>
                              </a:solidFill>
                              <a:latin typeface="Cambria Math" panose="02040503050406030204" pitchFamily="18" charset="0"/>
                            </a:rPr>
                            <m:t>h</m:t>
                          </m:r>
                        </m:num>
                        <m:den>
                          <m:r>
                            <a:rPr lang="en-US" sz="2800" b="0" i="1" dirty="0" smtClean="0">
                              <a:solidFill>
                                <a:srgbClr val="7030A0"/>
                              </a:solidFill>
                              <a:latin typeface="Cambria Math" panose="02040503050406030204" pitchFamily="18" charset="0"/>
                            </a:rPr>
                            <m:t>𝑏</m:t>
                          </m:r>
                        </m:den>
                      </m:f>
                    </m:oMath>
                  </m:oMathPara>
                </a14:m>
                <a:endParaRPr lang="en-US" sz="2800" u="sng" dirty="0">
                  <a:solidFill>
                    <a:srgbClr val="7030A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3875315" y="3656911"/>
                <a:ext cx="1785256" cy="936154"/>
              </a:xfrm>
              <a:prstGeom prst="rect">
                <a:avLst/>
              </a:prstGeom>
              <a:blipFill rotWithShape="0">
                <a:blip r:embed="rId4" cstate="print"/>
                <a:stretch>
                  <a:fillRect/>
                </a:stretch>
              </a:blipFill>
            </p:spPr>
            <p:txBody>
              <a:bodyPr/>
              <a:lstStyle/>
              <a:p>
                <a:r>
                  <a:rPr lang="en-US">
                    <a:noFill/>
                  </a:rPr>
                  <a:t> </a:t>
                </a:r>
              </a:p>
            </p:txBody>
          </p:sp>
        </mc:Fallback>
      </mc:AlternateContent>
      <p:sp>
        <p:nvSpPr>
          <p:cNvPr id="9" name="Rectangle 8"/>
          <p:cNvSpPr/>
          <p:nvPr/>
        </p:nvSpPr>
        <p:spPr>
          <a:xfrm>
            <a:off x="286657" y="1582057"/>
            <a:ext cx="1658257" cy="2457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91543" y="3178629"/>
            <a:ext cx="426270" cy="41417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2061029" y="2565455"/>
            <a:ext cx="903513" cy="708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2528" y="2390428"/>
            <a:ext cx="829129" cy="369332"/>
          </a:xfrm>
          <a:prstGeom prst="rect">
            <a:avLst/>
          </a:prstGeom>
          <a:noFill/>
        </p:spPr>
        <p:txBody>
          <a:bodyPr wrap="square" rtlCol="0">
            <a:spAutoFit/>
          </a:bodyPr>
          <a:lstStyle/>
          <a:p>
            <a:r>
              <a:rPr lang="en-US" b="1" dirty="0" smtClean="0"/>
              <a:t>OPP</a:t>
            </a:r>
            <a:endParaRPr lang="en-US" b="1" dirty="0"/>
          </a:p>
        </p:txBody>
      </p:sp>
      <p:sp>
        <p:nvSpPr>
          <p:cNvPr id="18" name="TextBox 17"/>
          <p:cNvSpPr txBox="1"/>
          <p:nvPr/>
        </p:nvSpPr>
        <p:spPr>
          <a:xfrm>
            <a:off x="2383883" y="1749196"/>
            <a:ext cx="829129" cy="369332"/>
          </a:xfrm>
          <a:prstGeom prst="rect">
            <a:avLst/>
          </a:prstGeom>
          <a:noFill/>
        </p:spPr>
        <p:txBody>
          <a:bodyPr wrap="square" rtlCol="0">
            <a:spAutoFit/>
          </a:bodyPr>
          <a:lstStyle/>
          <a:p>
            <a:r>
              <a:rPr lang="en-US" b="1" dirty="0" smtClean="0"/>
              <a:t>HYP</a:t>
            </a:r>
            <a:endParaRPr lang="en-US" b="1" dirty="0"/>
          </a:p>
        </p:txBody>
      </p:sp>
      <p:sp>
        <p:nvSpPr>
          <p:cNvPr id="19" name="TextBox 18"/>
          <p:cNvSpPr txBox="1"/>
          <p:nvPr/>
        </p:nvSpPr>
        <p:spPr>
          <a:xfrm>
            <a:off x="2198913" y="3472245"/>
            <a:ext cx="829129" cy="369332"/>
          </a:xfrm>
          <a:prstGeom prst="rect">
            <a:avLst/>
          </a:prstGeom>
          <a:noFill/>
        </p:spPr>
        <p:txBody>
          <a:bodyPr wrap="square" rtlCol="0">
            <a:spAutoFit/>
          </a:bodyPr>
          <a:lstStyle/>
          <a:p>
            <a:r>
              <a:rPr lang="en-US" b="1" dirty="0" smtClean="0"/>
              <a:t>ADJ</a:t>
            </a:r>
            <a:endParaRPr lang="en-US" b="1" dirty="0"/>
          </a:p>
        </p:txBody>
      </p:sp>
      <p:sp>
        <p:nvSpPr>
          <p:cNvPr id="20" name="TextBox 19"/>
          <p:cNvSpPr txBox="1"/>
          <p:nvPr/>
        </p:nvSpPr>
        <p:spPr>
          <a:xfrm>
            <a:off x="5932715" y="3812565"/>
            <a:ext cx="6413586" cy="523220"/>
          </a:xfrm>
          <a:prstGeom prst="rect">
            <a:avLst/>
          </a:prstGeom>
          <a:noFill/>
        </p:spPr>
        <p:txBody>
          <a:bodyPr wrap="square" rtlCol="0">
            <a:spAutoFit/>
          </a:bodyPr>
          <a:lstStyle/>
          <a:p>
            <a:r>
              <a:rPr lang="en-US" sz="2800" dirty="0" smtClean="0">
                <a:solidFill>
                  <a:srgbClr val="7030A0"/>
                </a:solidFill>
              </a:rPr>
              <a:t>Solve for h! (</a:t>
            </a:r>
            <a:r>
              <a:rPr lang="en-US" sz="2800" i="1" dirty="0" smtClean="0">
                <a:solidFill>
                  <a:srgbClr val="7030A0"/>
                </a:solidFill>
              </a:rPr>
              <a:t>Literal Equations from Unit 2!)</a:t>
            </a:r>
            <a:endParaRPr lang="en-US" sz="2800" dirty="0">
              <a:solidFill>
                <a:srgbClr val="7030A0"/>
              </a:solidFill>
            </a:endParaRPr>
          </a:p>
        </p:txBody>
      </p:sp>
      <p:sp>
        <p:nvSpPr>
          <p:cNvPr id="21" name="TextBox 20"/>
          <p:cNvSpPr txBox="1"/>
          <p:nvPr/>
        </p:nvSpPr>
        <p:spPr>
          <a:xfrm>
            <a:off x="5495558" y="3887539"/>
            <a:ext cx="522515" cy="523220"/>
          </a:xfrm>
          <a:prstGeom prst="rect">
            <a:avLst/>
          </a:prstGeom>
          <a:noFill/>
        </p:spPr>
        <p:txBody>
          <a:bodyPr wrap="square" rtlCol="0">
            <a:spAutoFit/>
          </a:bodyPr>
          <a:lstStyle/>
          <a:p>
            <a:r>
              <a:rPr lang="en-US" sz="2800" dirty="0" smtClean="0">
                <a:solidFill>
                  <a:srgbClr val="7030A0"/>
                </a:solidFill>
              </a:rPr>
              <a:t>∙b</a:t>
            </a:r>
            <a:endParaRPr lang="en-US" sz="2800" dirty="0">
              <a:solidFill>
                <a:srgbClr val="7030A0"/>
              </a:solidFill>
            </a:endParaRPr>
          </a:p>
        </p:txBody>
      </p:sp>
      <p:sp>
        <p:nvSpPr>
          <p:cNvPr id="22" name="TextBox 21"/>
          <p:cNvSpPr txBox="1"/>
          <p:nvPr/>
        </p:nvSpPr>
        <p:spPr>
          <a:xfrm>
            <a:off x="3517813" y="3869278"/>
            <a:ext cx="522515" cy="523220"/>
          </a:xfrm>
          <a:prstGeom prst="rect">
            <a:avLst/>
          </a:prstGeom>
          <a:noFill/>
        </p:spPr>
        <p:txBody>
          <a:bodyPr wrap="square" rtlCol="0">
            <a:spAutoFit/>
          </a:bodyPr>
          <a:lstStyle/>
          <a:p>
            <a:r>
              <a:rPr lang="en-US" sz="2800" dirty="0" smtClean="0">
                <a:solidFill>
                  <a:srgbClr val="7030A0"/>
                </a:solidFill>
              </a:rPr>
              <a:t>b∙</a:t>
            </a:r>
            <a:endParaRPr lang="en-US" sz="2800" dirty="0">
              <a:solidFill>
                <a:srgbClr val="7030A0"/>
              </a:solidFill>
            </a:endParaRPr>
          </a:p>
        </p:txBody>
      </p:sp>
      <p:cxnSp>
        <p:nvCxnSpPr>
          <p:cNvPr id="24" name="Straight Connector 23"/>
          <p:cNvCxnSpPr/>
          <p:nvPr/>
        </p:nvCxnSpPr>
        <p:spPr>
          <a:xfrm flipV="1">
            <a:off x="5152571" y="4054213"/>
            <a:ext cx="780144" cy="35654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26" name="TextBox 25"/>
              <p:cNvSpPr txBox="1"/>
              <p:nvPr/>
            </p:nvSpPr>
            <p:spPr>
              <a:xfrm>
                <a:off x="3779070" y="4556542"/>
                <a:ext cx="205014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u="sng" dirty="0" smtClean="0">
                          <a:solidFill>
                            <a:srgbClr val="C00000"/>
                          </a:solidFill>
                          <a:latin typeface="Cambria Math" panose="02040503050406030204" pitchFamily="18" charset="0"/>
                        </a:rPr>
                        <m:t>𝒃</m:t>
                      </m:r>
                      <m:func>
                        <m:funcPr>
                          <m:ctrlPr>
                            <a:rPr lang="en-US" sz="2800" b="1" i="1" u="sng" dirty="0" smtClean="0">
                              <a:solidFill>
                                <a:srgbClr val="C00000"/>
                              </a:solidFill>
                              <a:latin typeface="Cambria Math" panose="02040503050406030204" pitchFamily="18" charset="0"/>
                            </a:rPr>
                          </m:ctrlPr>
                        </m:funcPr>
                        <m:fName>
                          <m:r>
                            <a:rPr lang="en-US" sz="2800" b="1" i="0" u="sng" dirty="0" smtClean="0">
                              <a:solidFill>
                                <a:srgbClr val="C00000"/>
                              </a:solidFill>
                              <a:latin typeface="Cambria Math" panose="02040503050406030204" pitchFamily="18" charset="0"/>
                            </a:rPr>
                            <m:t>𝐬𝐢𝐧</m:t>
                          </m:r>
                        </m:fName>
                        <m:e>
                          <m:r>
                            <a:rPr lang="en-US" sz="2800" b="1" i="1" u="sng" dirty="0" smtClean="0">
                              <a:solidFill>
                                <a:srgbClr val="C00000"/>
                              </a:solidFill>
                              <a:latin typeface="Cambria Math" panose="02040503050406030204" pitchFamily="18" charset="0"/>
                            </a:rPr>
                            <m:t>𝑪</m:t>
                          </m:r>
                        </m:e>
                      </m:func>
                      <m:r>
                        <a:rPr lang="en-US" sz="2800" b="1" i="1" u="sng" dirty="0" smtClean="0">
                          <a:solidFill>
                            <a:srgbClr val="C00000"/>
                          </a:solidFill>
                          <a:latin typeface="Cambria Math" panose="02040503050406030204" pitchFamily="18" charset="0"/>
                        </a:rPr>
                        <m:t>=</m:t>
                      </m:r>
                      <m:r>
                        <a:rPr lang="en-US" sz="2800" b="1" i="1" u="sng" dirty="0" smtClean="0">
                          <a:solidFill>
                            <a:srgbClr val="C00000"/>
                          </a:solidFill>
                          <a:latin typeface="Cambria Math" panose="02040503050406030204" pitchFamily="18" charset="0"/>
                        </a:rPr>
                        <m:t>𝒉</m:t>
                      </m:r>
                    </m:oMath>
                  </m:oMathPara>
                </a14:m>
                <a:endParaRPr lang="en-US" sz="2800" b="1" u="sng" dirty="0">
                  <a:solidFill>
                    <a:srgbClr val="C00000"/>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3779070" y="4556542"/>
                <a:ext cx="2050143" cy="523220"/>
              </a:xfrm>
              <a:prstGeom prst="rect">
                <a:avLst/>
              </a:prstGeom>
              <a:blipFill rotWithShape="0">
                <a:blip r:embed="rId5" cstate="print"/>
                <a:stretch>
                  <a:fillRect/>
                </a:stretch>
              </a:blipFill>
            </p:spPr>
            <p:txBody>
              <a:bodyPr/>
              <a:lstStyle/>
              <a:p>
                <a:r>
                  <a:rPr lang="en-US">
                    <a:noFill/>
                  </a:rPr>
                  <a:t> </a:t>
                </a:r>
              </a:p>
            </p:txBody>
          </p:sp>
        </mc:Fallback>
      </mc:AlternateContent>
      <p:sp>
        <p:nvSpPr>
          <p:cNvPr id="27" name="TextBox 26"/>
          <p:cNvSpPr txBox="1"/>
          <p:nvPr/>
        </p:nvSpPr>
        <p:spPr>
          <a:xfrm>
            <a:off x="3886200" y="5074225"/>
            <a:ext cx="7188200" cy="523220"/>
          </a:xfrm>
          <a:prstGeom prst="rect">
            <a:avLst/>
          </a:prstGeom>
          <a:noFill/>
        </p:spPr>
        <p:txBody>
          <a:bodyPr wrap="square" rtlCol="0">
            <a:spAutoFit/>
          </a:bodyPr>
          <a:lstStyle/>
          <a:p>
            <a:r>
              <a:rPr lang="en-US" sz="2800" dirty="0" smtClean="0">
                <a:solidFill>
                  <a:srgbClr val="7030A0"/>
                </a:solidFill>
              </a:rPr>
              <a:t>Replace the values in our normal area formula.</a:t>
            </a:r>
            <a:endParaRPr lang="en-US" sz="2800" dirty="0">
              <a:solidFill>
                <a:srgbClr val="7030A0"/>
              </a:solidFill>
            </a:endParaRPr>
          </a:p>
        </p:txBody>
      </p:sp>
      <mc:AlternateContent xmlns:mc="http://schemas.openxmlformats.org/markup-compatibility/2006">
        <mc:Choice xmlns="" xmlns:a14="http://schemas.microsoft.com/office/drawing/2010/main" Requires="a14">
          <p:sp>
            <p:nvSpPr>
              <p:cNvPr id="28" name="TextBox 27"/>
              <p:cNvSpPr txBox="1"/>
              <p:nvPr/>
            </p:nvSpPr>
            <p:spPr>
              <a:xfrm>
                <a:off x="7256741" y="5584116"/>
                <a:ext cx="1567543" cy="801310"/>
              </a:xfrm>
              <a:prstGeom prst="rect">
                <a:avLst/>
              </a:prstGeom>
              <a:noFill/>
            </p:spPr>
            <p:txBody>
              <a:bodyPr wrap="square" rtlCol="0">
                <a:spAutoFit/>
              </a:bodyPr>
              <a:lstStyle/>
              <a:p>
                <a:r>
                  <a:rPr lang="en-US" sz="3200" dirty="0" smtClean="0">
                    <a:solidFill>
                      <a:srgbClr val="C00000"/>
                    </a:solidFill>
                  </a:rPr>
                  <a:t>Area =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1</m:t>
                        </m:r>
                      </m:num>
                      <m:den>
                        <m:r>
                          <a:rPr lang="en-US" sz="3200" b="0" i="1" smtClean="0">
                            <a:solidFill>
                              <a:srgbClr val="C00000"/>
                            </a:solidFill>
                            <a:latin typeface="Cambria Math" panose="02040503050406030204" pitchFamily="18" charset="0"/>
                          </a:rPr>
                          <m:t>2</m:t>
                        </m:r>
                      </m:den>
                    </m:f>
                  </m:oMath>
                </a14:m>
                <a:endParaRPr lang="en-US" sz="3200" dirty="0">
                  <a:solidFill>
                    <a:srgbClr val="C00000"/>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7256741" y="5584116"/>
                <a:ext cx="1567543" cy="801310"/>
              </a:xfrm>
              <a:prstGeom prst="rect">
                <a:avLst/>
              </a:prstGeom>
              <a:blipFill rotWithShape="0">
                <a:blip r:embed="rId6" cstate="print"/>
                <a:stretch>
                  <a:fillRect l="-9690" b="-1068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0" name="TextBox 29"/>
              <p:cNvSpPr txBox="1"/>
              <p:nvPr/>
            </p:nvSpPr>
            <p:spPr>
              <a:xfrm>
                <a:off x="8670157" y="5676135"/>
                <a:ext cx="39188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𝑎</m:t>
                      </m:r>
                    </m:oMath>
                  </m:oMathPara>
                </a14:m>
                <a:endParaRPr lang="en-US" sz="3200" dirty="0">
                  <a:solidFill>
                    <a:srgbClr val="C00000"/>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8670157" y="5676135"/>
                <a:ext cx="391887" cy="584775"/>
              </a:xfrm>
              <a:prstGeom prst="rect">
                <a:avLst/>
              </a:prstGeom>
              <a:blipFill rotWithShape="0">
                <a:blip r:embed="rId7"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TextBox 30"/>
              <p:cNvSpPr txBox="1"/>
              <p:nvPr/>
            </p:nvSpPr>
            <p:spPr>
              <a:xfrm>
                <a:off x="8880392" y="5676135"/>
                <a:ext cx="128796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𝑏𝑠𝑖𝑛𝐶</m:t>
                      </m:r>
                    </m:oMath>
                  </m:oMathPara>
                </a14:m>
                <a:endParaRPr lang="en-US" sz="3200" dirty="0">
                  <a:solidFill>
                    <a:srgbClr val="C00000"/>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8880392" y="5676135"/>
                <a:ext cx="1287966" cy="584775"/>
              </a:xfrm>
              <a:prstGeom prst="rect">
                <a:avLst/>
              </a:prstGeom>
              <a:blipFill rotWithShape="0">
                <a:blip r:embed="rId8" cstate="print"/>
                <a:stretch>
                  <a:fillRect/>
                </a:stretch>
              </a:blipFill>
            </p:spPr>
            <p:txBody>
              <a:bodyPr/>
              <a:lstStyle/>
              <a:p>
                <a:r>
                  <a:rPr lang="en-US">
                    <a:noFill/>
                  </a:rPr>
                  <a:t> </a:t>
                </a:r>
              </a:p>
            </p:txBody>
          </p:sp>
        </mc:Fallback>
      </mc:AlternateContent>
      <p:sp>
        <p:nvSpPr>
          <p:cNvPr id="32" name="Rectangle 31"/>
          <p:cNvSpPr/>
          <p:nvPr/>
        </p:nvSpPr>
        <p:spPr>
          <a:xfrm>
            <a:off x="4601029" y="5560922"/>
            <a:ext cx="2962814" cy="7647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 xmlns:a14="http://schemas.microsoft.com/office/drawing/2010/main" Requires="a14">
          <p:sp>
            <p:nvSpPr>
              <p:cNvPr id="33" name="TextBox 32"/>
              <p:cNvSpPr txBox="1"/>
              <p:nvPr/>
            </p:nvSpPr>
            <p:spPr>
              <a:xfrm>
                <a:off x="197493" y="5658165"/>
                <a:ext cx="5735222" cy="8013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rgbClr val="00B050"/>
                    </a:solidFill>
                  </a:rPr>
                  <a:t>Area = </a:t>
                </a:r>
                <a14:m>
                  <m:oMath xmlns:m="http://schemas.openxmlformats.org/officeDocument/2006/math">
                    <m:f>
                      <m:fPr>
                        <m:ctrlPr>
                          <a:rPr lang="en-US" sz="3200" b="1" i="1" smtClean="0">
                            <a:solidFill>
                              <a:srgbClr val="00B050"/>
                            </a:solidFill>
                            <a:latin typeface="Cambria Math" panose="02040503050406030204" pitchFamily="18" charset="0"/>
                          </a:rPr>
                        </m:ctrlPr>
                      </m:fPr>
                      <m:num>
                        <m:r>
                          <a:rPr lang="en-US" sz="3200" b="1" i="1" smtClean="0">
                            <a:solidFill>
                              <a:srgbClr val="00B050"/>
                            </a:solidFill>
                            <a:latin typeface="Cambria Math" panose="02040503050406030204" pitchFamily="18" charset="0"/>
                          </a:rPr>
                          <m:t>𝟏</m:t>
                        </m:r>
                      </m:num>
                      <m:den>
                        <m:r>
                          <a:rPr lang="en-US" sz="3200" b="1" i="1" smtClean="0">
                            <a:solidFill>
                              <a:srgbClr val="00B050"/>
                            </a:solidFill>
                            <a:latin typeface="Cambria Math" panose="02040503050406030204" pitchFamily="18" charset="0"/>
                          </a:rPr>
                          <m:t>𝟐</m:t>
                        </m:r>
                      </m:den>
                    </m:f>
                    <m:r>
                      <a:rPr lang="en-US" sz="3200" b="1"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𝒔𝒊𝒅𝒆</m:t>
                    </m:r>
                    <m:r>
                      <a:rPr lang="en-US" sz="3200" b="1" i="1" smtClean="0">
                        <a:solidFill>
                          <a:srgbClr val="00B050"/>
                        </a:solidFill>
                        <a:latin typeface="Cambria Math" panose="02040503050406030204" pitchFamily="18" charset="0"/>
                      </a:rPr>
                      <m:t>)(</m:t>
                    </m:r>
                    <m:r>
                      <a:rPr lang="en-US" sz="3200" b="1" i="1" smtClean="0">
                        <a:solidFill>
                          <a:srgbClr val="00B050"/>
                        </a:solidFill>
                        <a:latin typeface="Cambria Math" panose="02040503050406030204" pitchFamily="18" charset="0"/>
                      </a:rPr>
                      <m:t>𝒔𝒊𝒅𝒆</m:t>
                    </m:r>
                  </m:oMath>
                </a14:m>
                <a:r>
                  <a:rPr lang="en-US" sz="3200" b="1" dirty="0" smtClean="0">
                    <a:solidFill>
                      <a:srgbClr val="00B050"/>
                    </a:solidFill>
                  </a:rPr>
                  <a:t>)sin(</a:t>
                </a:r>
                <a:r>
                  <a:rPr lang="en-US" sz="3200" b="1" i="1" dirty="0" smtClean="0">
                    <a:solidFill>
                      <a:srgbClr val="00B050"/>
                    </a:solidFill>
                  </a:rPr>
                  <a:t>angle)</a:t>
                </a:r>
                <a:endParaRPr lang="en-US" sz="3200" b="1" dirty="0">
                  <a:solidFill>
                    <a:srgbClr val="00B050"/>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197493" y="5658165"/>
                <a:ext cx="5735222" cy="801310"/>
              </a:xfrm>
              <a:prstGeom prst="rect">
                <a:avLst/>
              </a:prstGeom>
              <a:blipFill rotWithShape="0">
                <a:blip r:embed="rId9" cstate="print"/>
                <a:stretch>
                  <a:fillRect l="-2545" r="-212" b="-11194"/>
                </a:stretch>
              </a:blipFill>
            </p:spPr>
            <p:txBody>
              <a:bodyPr/>
              <a:lstStyle/>
              <a:p>
                <a:r>
                  <a:rPr lang="en-US">
                    <a:noFill/>
                  </a:rPr>
                  <a:t> </a:t>
                </a:r>
              </a:p>
            </p:txBody>
          </p:sp>
        </mc:Fallback>
      </mc:AlternateContent>
    </p:spTree>
    <p:extLst>
      <p:ext uri="{BB962C8B-B14F-4D97-AF65-F5344CB8AC3E}">
        <p14:creationId xmlns="" xmlns:p14="http://schemas.microsoft.com/office/powerpoint/2010/main" val="18061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Effect transition="in" filter="barn(inVertical)">
                                      <p:cBhvr>
                                        <p:cTn id="67" dur="500"/>
                                        <p:tgtEl>
                                          <p:spTgt spid="2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arn(inVertic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arn(inVertical)">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21" fill="hold" grpId="1" nodeType="clickEffect">
                                  <p:stCondLst>
                                    <p:cond delay="0"/>
                                  </p:stCondLst>
                                  <p:childTnLst>
                                    <p:animEffect transition="out" filter="barn(inVertical)">
                                      <p:cBhvr>
                                        <p:cTn id="101" dur="500"/>
                                        <p:tgtEl>
                                          <p:spTgt spid="9"/>
                                        </p:tgtEl>
                                      </p:cBhvr>
                                    </p:animEffect>
                                    <p:set>
                                      <p:cBhvr>
                                        <p:cTn id="102" dur="1" fill="hold">
                                          <p:stCondLst>
                                            <p:cond delay="499"/>
                                          </p:stCondLst>
                                        </p:cTn>
                                        <p:tgtEl>
                                          <p:spTgt spid="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nodePh="1">
                                  <p:stCondLst>
                                    <p:cond delay="0"/>
                                  </p:stCondLst>
                                  <p:endCondLst>
                                    <p:cond evt="begin" delay="0">
                                      <p:tn val="105"/>
                                    </p:cond>
                                  </p:endCondLst>
                                  <p:childTnLst>
                                    <p:set>
                                      <p:cBhvr>
                                        <p:cTn id="106" dur="1" fill="hold">
                                          <p:stCondLst>
                                            <p:cond delay="0"/>
                                          </p:stCondLst>
                                        </p:cTn>
                                        <p:tgtEl>
                                          <p:spTgt spid="32"/>
                                        </p:tgtEl>
                                        <p:attrNameLst>
                                          <p:attrName>style.visibility</p:attrName>
                                        </p:attrNameLst>
                                      </p:cBhvr>
                                      <p:to>
                                        <p:strVal val="visible"/>
                                      </p:to>
                                    </p:set>
                                    <p:animEffect transition="in" filter="barn(inVertical)">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arn(inVertical)">
                                      <p:cBhvr>
                                        <p:cTn id="1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animBg="1"/>
      <p:bldP spid="9" grpId="1" animBg="1"/>
      <p:bldP spid="11" grpId="0" animBg="1"/>
      <p:bldP spid="16" grpId="0"/>
      <p:bldP spid="18" grpId="0"/>
      <p:bldP spid="19" grpId="0"/>
      <p:bldP spid="20" grpId="0"/>
      <p:bldP spid="21" grpId="0"/>
      <p:bldP spid="26" grpId="0" animBg="1"/>
      <p:bldP spid="27" grpId="0"/>
      <p:bldP spid="28" grpId="0" animBg="1"/>
      <p:bldP spid="30" grpId="0" animBg="1"/>
      <p:bldP spid="31" grpId="0" animBg="1"/>
      <p:bldP spid="32"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u="sng" dirty="0" smtClean="0"/>
              <a:t>Example 1:</a:t>
            </a:r>
            <a:r>
              <a:rPr lang="en-US" dirty="0" smtClean="0"/>
              <a:t> Find the area of ∆DEF, if d = 3cm, e = 8cm, and </a:t>
            </a:r>
            <a:r>
              <a:rPr lang="en-US" dirty="0" smtClean="0">
                <a:sym typeface="Symbol" panose="05050102010706020507" pitchFamily="18" charset="2"/>
              </a:rPr>
              <a:t>F = 35</a:t>
            </a:r>
            <a:r>
              <a:rPr lang="en-US" baseline="30000" dirty="0" smtClean="0">
                <a:sym typeface="Symbol" panose="05050102010706020507" pitchFamily="18" charset="2"/>
              </a:rPr>
              <a:t>o</a:t>
            </a:r>
            <a:r>
              <a:rPr lang="en-US" dirty="0" smtClean="0">
                <a:sym typeface="Symbol" panose="05050102010706020507" pitchFamily="18" charset="2"/>
              </a:rPr>
              <a:t>. Round to the nearest whole number.</a:t>
            </a:r>
            <a:endParaRPr lang="en-US" u="sng" dirty="0"/>
          </a:p>
        </p:txBody>
      </p:sp>
      <p:sp>
        <p:nvSpPr>
          <p:cNvPr id="3" name="Isosceles Triangle 2"/>
          <p:cNvSpPr/>
          <p:nvPr/>
        </p:nvSpPr>
        <p:spPr>
          <a:xfrm>
            <a:off x="478970" y="1684010"/>
            <a:ext cx="3585029" cy="1712686"/>
          </a:xfrm>
          <a:prstGeom prst="triangle">
            <a:avLst>
              <a:gd name="adj" fmla="val 3704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3135086"/>
            <a:ext cx="638629" cy="523220"/>
          </a:xfrm>
          <a:prstGeom prst="rect">
            <a:avLst/>
          </a:prstGeom>
          <a:noFill/>
        </p:spPr>
        <p:txBody>
          <a:bodyPr wrap="square" rtlCol="0">
            <a:spAutoFit/>
          </a:bodyPr>
          <a:lstStyle/>
          <a:p>
            <a:r>
              <a:rPr lang="en-US" sz="2800" b="1" dirty="0" smtClean="0"/>
              <a:t>D</a:t>
            </a:r>
            <a:endParaRPr lang="en-US" sz="2800" b="1" dirty="0"/>
          </a:p>
        </p:txBody>
      </p:sp>
      <p:sp>
        <p:nvSpPr>
          <p:cNvPr id="5" name="TextBox 4"/>
          <p:cNvSpPr txBox="1"/>
          <p:nvPr/>
        </p:nvSpPr>
        <p:spPr>
          <a:xfrm>
            <a:off x="1632855" y="1194758"/>
            <a:ext cx="638629" cy="523220"/>
          </a:xfrm>
          <a:prstGeom prst="rect">
            <a:avLst/>
          </a:prstGeom>
          <a:noFill/>
        </p:spPr>
        <p:txBody>
          <a:bodyPr wrap="square" rtlCol="0">
            <a:spAutoFit/>
          </a:bodyPr>
          <a:lstStyle/>
          <a:p>
            <a:r>
              <a:rPr lang="en-US" sz="2800" b="1" dirty="0" smtClean="0"/>
              <a:t>E</a:t>
            </a:r>
            <a:endParaRPr lang="en-US" sz="2800" b="1" dirty="0"/>
          </a:p>
        </p:txBody>
      </p:sp>
      <p:sp>
        <p:nvSpPr>
          <p:cNvPr id="6" name="TextBox 5"/>
          <p:cNvSpPr txBox="1"/>
          <p:nvPr/>
        </p:nvSpPr>
        <p:spPr>
          <a:xfrm>
            <a:off x="4122056" y="3135086"/>
            <a:ext cx="638629" cy="523220"/>
          </a:xfrm>
          <a:prstGeom prst="rect">
            <a:avLst/>
          </a:prstGeom>
          <a:noFill/>
        </p:spPr>
        <p:txBody>
          <a:bodyPr wrap="square" rtlCol="0">
            <a:spAutoFit/>
          </a:bodyPr>
          <a:lstStyle/>
          <a:p>
            <a:r>
              <a:rPr lang="en-US" sz="2800" b="1" dirty="0" smtClean="0"/>
              <a:t>F</a:t>
            </a:r>
            <a:endParaRPr lang="en-US" sz="2800" b="1" dirty="0"/>
          </a:p>
        </p:txBody>
      </p:sp>
      <p:sp>
        <p:nvSpPr>
          <p:cNvPr id="7" name="TextBox 6"/>
          <p:cNvSpPr txBox="1"/>
          <p:nvPr/>
        </p:nvSpPr>
        <p:spPr>
          <a:xfrm>
            <a:off x="2895600" y="2017133"/>
            <a:ext cx="638629" cy="523220"/>
          </a:xfrm>
          <a:prstGeom prst="rect">
            <a:avLst/>
          </a:prstGeom>
          <a:noFill/>
        </p:spPr>
        <p:txBody>
          <a:bodyPr wrap="square" rtlCol="0">
            <a:spAutoFit/>
          </a:bodyPr>
          <a:lstStyle/>
          <a:p>
            <a:r>
              <a:rPr lang="en-US" sz="2800" b="1" dirty="0"/>
              <a:t>d</a:t>
            </a:r>
          </a:p>
        </p:txBody>
      </p:sp>
      <p:sp>
        <p:nvSpPr>
          <p:cNvPr id="8" name="TextBox 7"/>
          <p:cNvSpPr txBox="1"/>
          <p:nvPr/>
        </p:nvSpPr>
        <p:spPr>
          <a:xfrm>
            <a:off x="1944912" y="3273148"/>
            <a:ext cx="638629" cy="523220"/>
          </a:xfrm>
          <a:prstGeom prst="rect">
            <a:avLst/>
          </a:prstGeom>
          <a:noFill/>
        </p:spPr>
        <p:txBody>
          <a:bodyPr wrap="square" rtlCol="0">
            <a:spAutoFit/>
          </a:bodyPr>
          <a:lstStyle/>
          <a:p>
            <a:r>
              <a:rPr lang="en-US" sz="2800" b="1" dirty="0" smtClean="0"/>
              <a:t>e</a:t>
            </a:r>
            <a:endParaRPr lang="en-US" sz="2800" b="1" dirty="0"/>
          </a:p>
        </p:txBody>
      </p:sp>
      <p:sp>
        <p:nvSpPr>
          <p:cNvPr id="9" name="TextBox 8"/>
          <p:cNvSpPr txBox="1"/>
          <p:nvPr/>
        </p:nvSpPr>
        <p:spPr>
          <a:xfrm>
            <a:off x="863598" y="2162805"/>
            <a:ext cx="638629" cy="523220"/>
          </a:xfrm>
          <a:prstGeom prst="rect">
            <a:avLst/>
          </a:prstGeom>
          <a:noFill/>
        </p:spPr>
        <p:txBody>
          <a:bodyPr wrap="square" rtlCol="0">
            <a:spAutoFit/>
          </a:bodyPr>
          <a:lstStyle/>
          <a:p>
            <a:r>
              <a:rPr lang="en-US" sz="2800" b="1" dirty="0" smtClean="0"/>
              <a:t>f</a:t>
            </a:r>
            <a:endParaRPr lang="en-US" sz="2800" b="1" dirty="0"/>
          </a:p>
        </p:txBody>
      </p:sp>
      <p:sp>
        <p:nvSpPr>
          <p:cNvPr id="10" name="TextBox 9"/>
          <p:cNvSpPr txBox="1"/>
          <p:nvPr/>
        </p:nvSpPr>
        <p:spPr>
          <a:xfrm>
            <a:off x="2463798" y="1717978"/>
            <a:ext cx="830945" cy="523220"/>
          </a:xfrm>
          <a:prstGeom prst="rect">
            <a:avLst/>
          </a:prstGeom>
          <a:noFill/>
        </p:spPr>
        <p:txBody>
          <a:bodyPr wrap="square" rtlCol="0">
            <a:spAutoFit/>
          </a:bodyPr>
          <a:lstStyle/>
          <a:p>
            <a:r>
              <a:rPr lang="en-US" sz="2800" b="1" dirty="0" smtClean="0">
                <a:solidFill>
                  <a:srgbClr val="C00000"/>
                </a:solidFill>
              </a:rPr>
              <a:t>3cm</a:t>
            </a:r>
            <a:endParaRPr lang="en-US" sz="2800" b="1" dirty="0">
              <a:solidFill>
                <a:srgbClr val="C00000"/>
              </a:solidFill>
            </a:endParaRPr>
          </a:p>
        </p:txBody>
      </p:sp>
      <p:sp>
        <p:nvSpPr>
          <p:cNvPr id="11" name="TextBox 10"/>
          <p:cNvSpPr txBox="1"/>
          <p:nvPr/>
        </p:nvSpPr>
        <p:spPr>
          <a:xfrm>
            <a:off x="2197097" y="3310693"/>
            <a:ext cx="830945" cy="523220"/>
          </a:xfrm>
          <a:prstGeom prst="rect">
            <a:avLst/>
          </a:prstGeom>
          <a:noFill/>
        </p:spPr>
        <p:txBody>
          <a:bodyPr wrap="square" rtlCol="0">
            <a:spAutoFit/>
          </a:bodyPr>
          <a:lstStyle/>
          <a:p>
            <a:r>
              <a:rPr lang="en-US" sz="2800" b="1" dirty="0">
                <a:solidFill>
                  <a:srgbClr val="C00000"/>
                </a:solidFill>
              </a:rPr>
              <a:t>8</a:t>
            </a:r>
            <a:r>
              <a:rPr lang="en-US" sz="2800" b="1" dirty="0" smtClean="0">
                <a:solidFill>
                  <a:srgbClr val="C00000"/>
                </a:solidFill>
              </a:rPr>
              <a:t>cm</a:t>
            </a:r>
            <a:endParaRPr lang="en-US" sz="2800" b="1" dirty="0">
              <a:solidFill>
                <a:srgbClr val="C00000"/>
              </a:solidFill>
            </a:endParaRPr>
          </a:p>
        </p:txBody>
      </p:sp>
      <p:sp>
        <p:nvSpPr>
          <p:cNvPr id="12" name="TextBox 11"/>
          <p:cNvSpPr txBox="1"/>
          <p:nvPr/>
        </p:nvSpPr>
        <p:spPr>
          <a:xfrm>
            <a:off x="3039832" y="2944271"/>
            <a:ext cx="830945" cy="523220"/>
          </a:xfrm>
          <a:prstGeom prst="rect">
            <a:avLst/>
          </a:prstGeom>
          <a:noFill/>
        </p:spPr>
        <p:txBody>
          <a:bodyPr wrap="square" rtlCol="0">
            <a:spAutoFit/>
          </a:bodyPr>
          <a:lstStyle/>
          <a:p>
            <a:r>
              <a:rPr lang="en-US" sz="2800" b="1" dirty="0" smtClean="0">
                <a:solidFill>
                  <a:srgbClr val="C00000"/>
                </a:solidFill>
              </a:rPr>
              <a:t>35</a:t>
            </a:r>
            <a:r>
              <a:rPr lang="en-US" sz="2800" b="1" baseline="30000" dirty="0" smtClean="0">
                <a:solidFill>
                  <a:srgbClr val="C00000"/>
                </a:solidFill>
              </a:rPr>
              <a:t>o</a:t>
            </a:r>
            <a:endParaRPr lang="en-US" sz="2800" b="1" baseline="30000" dirty="0">
              <a:solidFill>
                <a:srgbClr val="C00000"/>
              </a:solidFill>
            </a:endParaRPr>
          </a:p>
        </p:txBody>
      </p:sp>
      <mc:AlternateContent xmlns:mc="http://schemas.openxmlformats.org/markup-compatibility/2006">
        <mc:Choice xmlns="" xmlns:a14="http://schemas.microsoft.com/office/drawing/2010/main" Requires="a14">
          <p:sp>
            <p:nvSpPr>
              <p:cNvPr id="14" name="TextBox 13"/>
              <p:cNvSpPr txBox="1"/>
              <p:nvPr/>
            </p:nvSpPr>
            <p:spPr>
              <a:xfrm>
                <a:off x="5217884" y="1505950"/>
                <a:ext cx="5762171" cy="7877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solidFill>
                      <a:srgbClr val="00B050"/>
                    </a:solidFill>
                  </a:rPr>
                  <a:t>Area = </a:t>
                </a:r>
                <a14:m>
                  <m:oMath xmlns:m="http://schemas.openxmlformats.org/officeDocument/2006/math">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1</m:t>
                        </m:r>
                      </m:num>
                      <m:den>
                        <m:r>
                          <a:rPr lang="en-US" sz="3200" b="0" i="1" smtClean="0">
                            <a:solidFill>
                              <a:srgbClr val="00B050"/>
                            </a:solidFill>
                            <a:latin typeface="Cambria Math" panose="02040503050406030204" pitchFamily="18" charset="0"/>
                          </a:rPr>
                          <m:t>2</m:t>
                        </m:r>
                      </m:den>
                    </m:f>
                    <m:r>
                      <a:rPr lang="en-US" sz="3200" b="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𝑠𝑖𝑑𝑒</m:t>
                    </m:r>
                    <m:r>
                      <a:rPr lang="en-US" sz="3200" b="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𝑠𝑖𝑑𝑒</m:t>
                    </m:r>
                    <m:r>
                      <a:rPr lang="en-US" sz="3200" b="0" i="1" smtClean="0">
                        <a:solidFill>
                          <a:srgbClr val="00B050"/>
                        </a:solidFill>
                        <a:latin typeface="Cambria Math" panose="02040503050406030204" pitchFamily="18" charset="0"/>
                      </a:rPr>
                      <m:t>)</m:t>
                    </m:r>
                    <m:r>
                      <m:rPr>
                        <m:sty m:val="p"/>
                      </m:rPr>
                      <a:rPr lang="en-US" sz="3200" b="0" i="0" smtClean="0">
                        <a:solidFill>
                          <a:srgbClr val="00B050"/>
                        </a:solidFill>
                        <a:latin typeface="Cambria Math" panose="02040503050406030204" pitchFamily="18" charset="0"/>
                      </a:rPr>
                      <m:t>sin</m:t>
                    </m:r>
                    <m:r>
                      <a:rPr lang="en-US" sz="3200" b="0" i="1" smtClean="0">
                        <a:solidFill>
                          <a:srgbClr val="00B050"/>
                        </a:solidFill>
                        <a:latin typeface="Cambria Math" panose="02040503050406030204" pitchFamily="18" charset="0"/>
                      </a:rPr>
                      <m:t>⁡(</m:t>
                    </m:r>
                    <m:r>
                      <a:rPr lang="en-US" sz="3200" b="0" i="1" smtClean="0">
                        <a:solidFill>
                          <a:srgbClr val="00B050"/>
                        </a:solidFill>
                        <a:latin typeface="Cambria Math" panose="02040503050406030204" pitchFamily="18" charset="0"/>
                      </a:rPr>
                      <m:t>𝑎𝑛𝑔𝑙𝑒</m:t>
                    </m:r>
                    <m:r>
                      <a:rPr lang="en-US" sz="3200" b="0" i="1" smtClean="0">
                        <a:solidFill>
                          <a:srgbClr val="00B050"/>
                        </a:solidFill>
                        <a:latin typeface="Cambria Math" panose="02040503050406030204" pitchFamily="18" charset="0"/>
                      </a:rPr>
                      <m:t>)</m:t>
                    </m:r>
                  </m:oMath>
                </a14:m>
                <a:endParaRPr lang="en-US" sz="3200" dirty="0">
                  <a:solidFill>
                    <a:srgbClr val="00B05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5217884" y="1505950"/>
                <a:ext cx="5762171" cy="787716"/>
              </a:xfrm>
              <a:prstGeom prst="rect">
                <a:avLst/>
              </a:prstGeom>
              <a:blipFill rotWithShape="0">
                <a:blip r:embed="rId2" cstate="print"/>
                <a:stretch>
                  <a:fillRect l="-2640" b="-1145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5" name="TextBox 14"/>
              <p:cNvSpPr txBox="1"/>
              <p:nvPr/>
            </p:nvSpPr>
            <p:spPr>
              <a:xfrm>
                <a:off x="5263242" y="2702076"/>
                <a:ext cx="5762171" cy="787716"/>
              </a:xfrm>
              <a:prstGeom prst="rect">
                <a:avLst/>
              </a:prstGeom>
              <a:noFill/>
            </p:spPr>
            <p:txBody>
              <a:bodyPr wrap="square" rtlCol="0">
                <a:spAutoFit/>
              </a:bodyPr>
              <a:lstStyle/>
              <a:p>
                <a:r>
                  <a:rPr lang="en-US" sz="3200" dirty="0" smtClean="0">
                    <a:solidFill>
                      <a:srgbClr val="C00000"/>
                    </a:solidFill>
                  </a:rPr>
                  <a:t>Area =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1</m:t>
                        </m:r>
                      </m:num>
                      <m:den>
                        <m:r>
                          <a:rPr lang="en-US" sz="3200" b="0" i="1" smtClean="0">
                            <a:solidFill>
                              <a:srgbClr val="C00000"/>
                            </a:solidFill>
                            <a:latin typeface="Cambria Math" panose="02040503050406030204" pitchFamily="18" charset="0"/>
                          </a:rPr>
                          <m:t>2</m:t>
                        </m:r>
                      </m:den>
                    </m:f>
                    <m:r>
                      <a:rPr lang="en-US" sz="3200" b="0" i="1" smtClean="0">
                        <a:solidFill>
                          <a:srgbClr val="C00000"/>
                        </a:solidFill>
                        <a:latin typeface="Cambria Math" panose="02040503050406030204" pitchFamily="18" charset="0"/>
                      </a:rPr>
                      <m:t>(3</m:t>
                    </m:r>
                    <m:r>
                      <a:rPr lang="en-US" sz="3200" b="0" i="1" smtClean="0">
                        <a:solidFill>
                          <a:srgbClr val="C00000"/>
                        </a:solidFill>
                        <a:latin typeface="Cambria Math" panose="02040503050406030204" pitchFamily="18" charset="0"/>
                      </a:rPr>
                      <m:t>𝑐𝑚</m:t>
                    </m:r>
                    <m:r>
                      <a:rPr lang="en-US" sz="3200" b="0" i="1" smtClean="0">
                        <a:solidFill>
                          <a:srgbClr val="C00000"/>
                        </a:solidFill>
                        <a:latin typeface="Cambria Math" panose="02040503050406030204" pitchFamily="18" charset="0"/>
                      </a:rPr>
                      <m:t>)(8</m:t>
                    </m:r>
                    <m:r>
                      <a:rPr lang="en-US" sz="3200" b="0" i="1" smtClean="0">
                        <a:solidFill>
                          <a:srgbClr val="C00000"/>
                        </a:solidFill>
                        <a:latin typeface="Cambria Math" panose="02040503050406030204" pitchFamily="18" charset="0"/>
                      </a:rPr>
                      <m:t>𝑐𝑚</m:t>
                    </m:r>
                    <m:r>
                      <a:rPr lang="en-US" sz="3200" b="0" i="1" smtClean="0">
                        <a:solidFill>
                          <a:srgbClr val="C00000"/>
                        </a:solidFill>
                        <a:latin typeface="Cambria Math" panose="02040503050406030204" pitchFamily="18" charset="0"/>
                      </a:rPr>
                      <m:t>)</m:t>
                    </m:r>
                    <m:r>
                      <m:rPr>
                        <m:sty m:val="p"/>
                      </m:rPr>
                      <a:rPr lang="en-US" sz="3200" b="0" i="0" smtClean="0">
                        <a:solidFill>
                          <a:srgbClr val="C00000"/>
                        </a:solidFill>
                        <a:latin typeface="Cambria Math" panose="02040503050406030204" pitchFamily="18" charset="0"/>
                      </a:rPr>
                      <m:t>sin</m:t>
                    </m:r>
                    <m:r>
                      <a:rPr lang="en-US" sz="3200" b="0" i="1" smtClean="0">
                        <a:solidFill>
                          <a:srgbClr val="C00000"/>
                        </a:solidFill>
                        <a:latin typeface="Cambria Math" panose="02040503050406030204" pitchFamily="18" charset="0"/>
                      </a:rPr>
                      <m:t>⁡(35</m:t>
                    </m:r>
                    <m:r>
                      <a:rPr lang="en-US" sz="3200" b="0" i="1" baseline="30000" smtClean="0">
                        <a:solidFill>
                          <a:srgbClr val="C00000"/>
                        </a:solidFill>
                        <a:latin typeface="Cambria Math" panose="02040503050406030204" pitchFamily="18" charset="0"/>
                      </a:rPr>
                      <m:t>𝑜</m:t>
                    </m:r>
                    <m:r>
                      <a:rPr lang="en-US" sz="3200" b="0" i="1" smtClean="0">
                        <a:solidFill>
                          <a:srgbClr val="C00000"/>
                        </a:solidFill>
                        <a:latin typeface="Cambria Math" panose="02040503050406030204" pitchFamily="18" charset="0"/>
                      </a:rPr>
                      <m:t>)</m:t>
                    </m:r>
                  </m:oMath>
                </a14:m>
                <a:endParaRPr lang="en-US" sz="3200" dirty="0">
                  <a:solidFill>
                    <a:srgbClr val="C0000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5263242" y="2702076"/>
                <a:ext cx="5762171" cy="787716"/>
              </a:xfrm>
              <a:prstGeom prst="rect">
                <a:avLst/>
              </a:prstGeom>
              <a:blipFill rotWithShape="0">
                <a:blip r:embed="rId3" cstate="print"/>
                <a:stretch>
                  <a:fillRect l="-2643" b="-1240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6" name="TextBox 15"/>
              <p:cNvSpPr txBox="1"/>
              <p:nvPr/>
            </p:nvSpPr>
            <p:spPr>
              <a:xfrm>
                <a:off x="5263241" y="3587523"/>
                <a:ext cx="5762171" cy="787716"/>
              </a:xfrm>
              <a:prstGeom prst="rect">
                <a:avLst/>
              </a:prstGeom>
              <a:noFill/>
            </p:spPr>
            <p:txBody>
              <a:bodyPr wrap="square" rtlCol="0">
                <a:spAutoFit/>
              </a:bodyPr>
              <a:lstStyle/>
              <a:p>
                <a:r>
                  <a:rPr lang="en-US" sz="3200" dirty="0" smtClean="0">
                    <a:solidFill>
                      <a:srgbClr val="C00000"/>
                    </a:solidFill>
                  </a:rPr>
                  <a:t>Area =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1</m:t>
                        </m:r>
                      </m:num>
                      <m:den>
                        <m:r>
                          <a:rPr lang="en-US" sz="3200" b="0" i="1" smtClean="0">
                            <a:solidFill>
                              <a:srgbClr val="C00000"/>
                            </a:solidFill>
                            <a:latin typeface="Cambria Math" panose="02040503050406030204" pitchFamily="18" charset="0"/>
                          </a:rPr>
                          <m:t>2</m:t>
                        </m:r>
                      </m:den>
                    </m:f>
                    <m:r>
                      <a:rPr lang="en-US" sz="3200" b="0" i="1" smtClean="0">
                        <a:solidFill>
                          <a:srgbClr val="C00000"/>
                        </a:solidFill>
                        <a:latin typeface="Cambria Math" panose="02040503050406030204" pitchFamily="18" charset="0"/>
                      </a:rPr>
                      <m:t>(3)(8)</m:t>
                    </m:r>
                    <m:r>
                      <m:rPr>
                        <m:sty m:val="p"/>
                      </m:rPr>
                      <a:rPr lang="en-US" sz="3200" b="0" i="0" smtClean="0">
                        <a:solidFill>
                          <a:srgbClr val="C00000"/>
                        </a:solidFill>
                        <a:latin typeface="Cambria Math" panose="02040503050406030204" pitchFamily="18" charset="0"/>
                      </a:rPr>
                      <m:t>sin</m:t>
                    </m:r>
                    <m:r>
                      <a:rPr lang="en-US" sz="3200" b="0" i="1" smtClean="0">
                        <a:solidFill>
                          <a:srgbClr val="C00000"/>
                        </a:solidFill>
                        <a:latin typeface="Cambria Math" panose="02040503050406030204" pitchFamily="18" charset="0"/>
                      </a:rPr>
                      <m:t>⁡(35</m:t>
                    </m:r>
                    <m:r>
                      <a:rPr lang="en-US" sz="3200" b="0" i="1" baseline="30000" smtClean="0">
                        <a:solidFill>
                          <a:srgbClr val="C00000"/>
                        </a:solidFill>
                        <a:latin typeface="Cambria Math" panose="02040503050406030204" pitchFamily="18" charset="0"/>
                      </a:rPr>
                      <m:t>𝑜</m:t>
                    </m:r>
                    <m:r>
                      <a:rPr lang="en-US" sz="3200" b="0" i="1" smtClean="0">
                        <a:solidFill>
                          <a:srgbClr val="C00000"/>
                        </a:solidFill>
                        <a:latin typeface="Cambria Math" panose="02040503050406030204" pitchFamily="18" charset="0"/>
                      </a:rPr>
                      <m:t>)</m:t>
                    </m:r>
                  </m:oMath>
                </a14:m>
                <a:endParaRPr lang="en-US" sz="3200" dirty="0">
                  <a:solidFill>
                    <a:srgbClr val="C0000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5263241" y="3587523"/>
                <a:ext cx="5762171" cy="787716"/>
              </a:xfrm>
              <a:prstGeom prst="rect">
                <a:avLst/>
              </a:prstGeom>
              <a:blipFill rotWithShape="0">
                <a:blip r:embed="rId4" cstate="print"/>
                <a:stretch>
                  <a:fillRect l="-2643" b="-1240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7" name="TextBox 16"/>
              <p:cNvSpPr txBox="1"/>
              <p:nvPr/>
            </p:nvSpPr>
            <p:spPr>
              <a:xfrm>
                <a:off x="5263240" y="4362152"/>
                <a:ext cx="5762171" cy="584775"/>
              </a:xfrm>
              <a:prstGeom prst="rect">
                <a:avLst/>
              </a:prstGeom>
              <a:noFill/>
            </p:spPr>
            <p:txBody>
              <a:bodyPr wrap="square" rtlCol="0">
                <a:spAutoFit/>
              </a:bodyPr>
              <a:lstStyle/>
              <a:p>
                <a:r>
                  <a:rPr lang="en-US" sz="3200" dirty="0" smtClean="0">
                    <a:solidFill>
                      <a:srgbClr val="C00000"/>
                    </a:solidFill>
                  </a:rPr>
                  <a:t>Area = </a:t>
                </a:r>
                <a14:m>
                  <m:oMath xmlns:m="http://schemas.openxmlformats.org/officeDocument/2006/math">
                    <m:r>
                      <a:rPr lang="en-US" sz="3200" i="1" smtClean="0">
                        <a:solidFill>
                          <a:srgbClr val="C00000"/>
                        </a:solidFill>
                        <a:latin typeface="Cambria Math" panose="02040503050406030204" pitchFamily="18" charset="0"/>
                      </a:rPr>
                      <m:t>6</m:t>
                    </m:r>
                    <m:r>
                      <a:rPr lang="en-US" sz="3200" b="0" i="1" smtClean="0">
                        <a:solidFill>
                          <a:srgbClr val="C00000"/>
                        </a:solidFill>
                        <a:latin typeface="Cambria Math" panose="02040503050406030204" pitchFamily="18" charset="0"/>
                      </a:rPr>
                      <m:t>.88</m:t>
                    </m:r>
                    <m:r>
                      <a:rPr lang="en-US" sz="3200" b="0" i="1" smtClean="0">
                        <a:solidFill>
                          <a:srgbClr val="C00000"/>
                        </a:solidFill>
                        <a:latin typeface="Cambria Math" panose="02040503050406030204" pitchFamily="18" charset="0"/>
                      </a:rPr>
                      <m:t>𝑐𝑚</m:t>
                    </m:r>
                    <m:r>
                      <a:rPr lang="en-US" sz="3200" b="0" i="1" baseline="30000" smtClean="0">
                        <a:solidFill>
                          <a:srgbClr val="C00000"/>
                        </a:solidFill>
                        <a:latin typeface="Cambria Math" panose="02040503050406030204" pitchFamily="18" charset="0"/>
                      </a:rPr>
                      <m:t>2</m:t>
                    </m:r>
                  </m:oMath>
                </a14:m>
                <a:endParaRPr lang="en-US" sz="3200" baseline="30000" dirty="0">
                  <a:solidFill>
                    <a:srgbClr val="C0000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5263240" y="4362152"/>
                <a:ext cx="5762171" cy="584775"/>
              </a:xfrm>
              <a:prstGeom prst="rect">
                <a:avLst/>
              </a:prstGeom>
              <a:blipFill rotWithShape="0">
                <a:blip r:embed="rId5" cstate="print"/>
                <a:stretch>
                  <a:fillRect l="-2643" t="-12500" b="-3437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8" name="TextBox 17"/>
              <p:cNvSpPr txBox="1"/>
              <p:nvPr/>
            </p:nvSpPr>
            <p:spPr>
              <a:xfrm>
                <a:off x="8144325" y="4348937"/>
                <a:ext cx="1472115" cy="584775"/>
              </a:xfrm>
              <a:prstGeom prst="rect">
                <a:avLst/>
              </a:prstGeom>
              <a:noFill/>
              <a:ln w="28575">
                <a:solidFill>
                  <a:schemeClr val="tx1"/>
                </a:solidFill>
              </a:ln>
            </p:spPr>
            <p:txBody>
              <a:bodyPr wrap="square" rtlCol="0">
                <a:spAutoFit/>
              </a:bodyPr>
              <a:lstStyle/>
              <a:p>
                <a:r>
                  <a:rPr lang="en-US" sz="3200" dirty="0" smtClean="0">
                    <a:solidFill>
                      <a:srgbClr val="C00000"/>
                    </a:solidFill>
                  </a:rPr>
                  <a:t>= </a:t>
                </a:r>
                <a14:m>
                  <m:oMath xmlns:m="http://schemas.openxmlformats.org/officeDocument/2006/math">
                    <m:r>
                      <a:rPr lang="en-US" sz="3200" b="0" i="0" smtClean="0">
                        <a:solidFill>
                          <a:srgbClr val="C00000"/>
                        </a:solidFill>
                        <a:latin typeface="Cambria Math" panose="02040503050406030204" pitchFamily="18" charset="0"/>
                      </a:rPr>
                      <m:t>7</m:t>
                    </m:r>
                    <m:r>
                      <a:rPr lang="en-US" sz="3200" b="0" i="1" smtClean="0">
                        <a:solidFill>
                          <a:srgbClr val="C00000"/>
                        </a:solidFill>
                        <a:latin typeface="Cambria Math" panose="02040503050406030204" pitchFamily="18" charset="0"/>
                      </a:rPr>
                      <m:t>𝑐𝑚</m:t>
                    </m:r>
                    <m:r>
                      <a:rPr lang="en-US" sz="3200" b="0" i="1" baseline="30000" smtClean="0">
                        <a:solidFill>
                          <a:srgbClr val="C00000"/>
                        </a:solidFill>
                        <a:latin typeface="Cambria Math" panose="02040503050406030204" pitchFamily="18" charset="0"/>
                      </a:rPr>
                      <m:t>2</m:t>
                    </m:r>
                  </m:oMath>
                </a14:m>
                <a:endParaRPr lang="en-US" sz="3200" baseline="30000" dirty="0">
                  <a:solidFill>
                    <a:srgbClr val="C00000"/>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8144325" y="4348937"/>
                <a:ext cx="1472115" cy="584775"/>
              </a:xfrm>
              <a:prstGeom prst="rect">
                <a:avLst/>
              </a:prstGeom>
              <a:blipFill rotWithShape="0">
                <a:blip r:embed="rId6" cstate="print"/>
                <a:stretch>
                  <a:fillRect l="-9312" t="-9901" b="-29703"/>
                </a:stretch>
              </a:blipFill>
              <a:ln w="28575">
                <a:solidFill>
                  <a:schemeClr val="tx1"/>
                </a:solidFill>
              </a:ln>
            </p:spPr>
            <p:txBody>
              <a:bodyPr/>
              <a:lstStyle/>
              <a:p>
                <a:r>
                  <a:rPr lang="en-US">
                    <a:noFill/>
                  </a:rPr>
                  <a:t> </a:t>
                </a:r>
              </a:p>
            </p:txBody>
          </p:sp>
        </mc:Fallback>
      </mc:AlternateContent>
    </p:spTree>
    <p:extLst>
      <p:ext uri="{BB962C8B-B14F-4D97-AF65-F5344CB8AC3E}">
        <p14:creationId xmlns="" xmlns:p14="http://schemas.microsoft.com/office/powerpoint/2010/main" val="144954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arn(inVertical)">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arn(inVertical)">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a:t>
            </a:r>
            <a:r>
              <a:rPr lang="en-US" b="1" dirty="0" smtClean="0"/>
              <a:t>BREAK</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013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438400"/>
          </a:xfrm>
        </p:spPr>
        <p:txBody>
          <a:bodyPr>
            <a:noAutofit/>
          </a:bodyPr>
          <a:lstStyle/>
          <a:p>
            <a:r>
              <a:rPr lang="en-US" sz="3600" u="sng" dirty="0" smtClean="0"/>
              <a:t>Example 2:</a:t>
            </a:r>
            <a:r>
              <a:rPr lang="en-US" sz="3600" dirty="0" smtClean="0"/>
              <a:t> West </a:t>
            </a:r>
            <a:r>
              <a:rPr lang="en-US" sz="3600" dirty="0" err="1" smtClean="0"/>
              <a:t>Meck</a:t>
            </a:r>
            <a:r>
              <a:rPr lang="en-US" sz="3600" dirty="0" smtClean="0"/>
              <a:t> is finally getting a pool in the gym for the swim team! In order to cut down on costs, the pool is going to be triangular shaped instead of rectangular. Two of the sides of the pool are 80 yards and 150 yards. The angle between the two sides is 67</a:t>
            </a:r>
            <a:r>
              <a:rPr lang="en-US" sz="3600" baseline="30000" dirty="0" smtClean="0"/>
              <a:t>o</a:t>
            </a:r>
            <a:r>
              <a:rPr lang="en-US" sz="3600" dirty="0" smtClean="0"/>
              <a:t>. What is the surface area of the pool going to be?</a:t>
            </a:r>
            <a:endParaRPr lang="en-US" sz="3600" u="sng" dirty="0"/>
          </a:p>
        </p:txBody>
      </p:sp>
      <p:pic>
        <p:nvPicPr>
          <p:cNvPr id="1026" name="Picture 2" descr="http://cdn.trans-americas.com/blog/wp-content/uploads/2011/08/Turtle-Inn_poo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38400"/>
            <a:ext cx="5058734" cy="33689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804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35313"/>
          </a:xfrm>
        </p:spPr>
        <p:txBody>
          <a:bodyPr>
            <a:normAutofit fontScale="90000"/>
          </a:bodyPr>
          <a:lstStyle/>
          <a:p>
            <a:r>
              <a:rPr lang="en-US" u="sng" dirty="0" smtClean="0"/>
              <a:t>Practice Problems:</a:t>
            </a:r>
            <a:r>
              <a:rPr lang="en-US" dirty="0" smtClean="0"/>
              <a:t> </a:t>
            </a:r>
            <a:r>
              <a:rPr lang="en-US" dirty="0"/>
              <a:t>Find the area of each triangle using the given information. </a:t>
            </a:r>
            <a:r>
              <a:rPr lang="en-US" dirty="0" smtClean="0"/>
              <a:t>Round to the nearest whole number</a:t>
            </a:r>
            <a:endParaRPr lang="en-US" u="sng" dirty="0"/>
          </a:p>
        </p:txBody>
      </p:sp>
      <p:sp>
        <p:nvSpPr>
          <p:cNvPr id="3" name="TextBox 2"/>
          <p:cNvSpPr txBox="1"/>
          <p:nvPr/>
        </p:nvSpPr>
        <p:spPr>
          <a:xfrm>
            <a:off x="0" y="1509485"/>
            <a:ext cx="11887200" cy="584775"/>
          </a:xfrm>
          <a:prstGeom prst="rect">
            <a:avLst/>
          </a:prstGeom>
          <a:noFill/>
        </p:spPr>
        <p:txBody>
          <a:bodyPr wrap="square" rtlCol="0">
            <a:spAutoFit/>
          </a:bodyPr>
          <a:lstStyle/>
          <a:p>
            <a:r>
              <a:rPr lang="en-US" sz="3200" dirty="0" smtClean="0"/>
              <a:t>1. ∆</a:t>
            </a:r>
            <a:r>
              <a:rPr lang="es-GT" sz="3200" dirty="0" smtClean="0"/>
              <a:t>ABC</a:t>
            </a:r>
            <a:r>
              <a:rPr lang="es-GT" sz="3200" dirty="0"/>
              <a:t>, a = 3, b = 2, </a:t>
            </a:r>
            <a:r>
              <a:rPr lang="es-GT" sz="3200" dirty="0">
                <a:sym typeface="Symbol" panose="05050102010706020507" pitchFamily="18" charset="2"/>
              </a:rPr>
              <a:t></a:t>
            </a:r>
            <a:r>
              <a:rPr lang="es-GT" sz="3200" dirty="0"/>
              <a:t>C = 24</a:t>
            </a:r>
            <a:r>
              <a:rPr lang="es-GT" sz="3200" baseline="30000" dirty="0"/>
              <a:t>o	</a:t>
            </a:r>
            <a:r>
              <a:rPr lang="es-GT" sz="3200" dirty="0"/>
              <a:t>	</a:t>
            </a:r>
            <a:r>
              <a:rPr lang="es-GT" sz="3200" dirty="0" smtClean="0"/>
              <a:t>2</a:t>
            </a:r>
            <a:r>
              <a:rPr lang="es-GT" sz="3200" dirty="0"/>
              <a:t>. </a:t>
            </a:r>
            <a:r>
              <a:rPr lang="en-US" sz="3200" dirty="0"/>
              <a:t>∆</a:t>
            </a:r>
            <a:r>
              <a:rPr lang="es-GT" sz="3200" dirty="0" smtClean="0"/>
              <a:t>CFV</a:t>
            </a:r>
            <a:r>
              <a:rPr lang="es-GT" sz="3200" dirty="0"/>
              <a:t>, c = 31, </a:t>
            </a:r>
            <a:r>
              <a:rPr lang="es-GT" sz="3200" dirty="0">
                <a:sym typeface="Symbol" panose="05050102010706020507" pitchFamily="18" charset="2"/>
              </a:rPr>
              <a:t></a:t>
            </a:r>
            <a:r>
              <a:rPr lang="es-GT" sz="3200" dirty="0"/>
              <a:t>F = 27</a:t>
            </a:r>
            <a:r>
              <a:rPr lang="es-GT" sz="3200" baseline="30000" dirty="0"/>
              <a:t>o</a:t>
            </a:r>
            <a:r>
              <a:rPr lang="es-GT" sz="3200" dirty="0"/>
              <a:t>, v = 26</a:t>
            </a:r>
            <a:endParaRPr lang="en-US" sz="3200" dirty="0"/>
          </a:p>
        </p:txBody>
      </p:sp>
      <mc:AlternateContent xmlns:mc="http://schemas.openxmlformats.org/markup-compatibility/2006">
        <mc:Choice xmlns="" xmlns:a14="http://schemas.microsoft.com/office/drawing/2010/main" Requires="a14">
          <p:sp>
            <p:nvSpPr>
              <p:cNvPr id="4" name="TextBox 3"/>
              <p:cNvSpPr txBox="1"/>
              <p:nvPr/>
            </p:nvSpPr>
            <p:spPr>
              <a:xfrm>
                <a:off x="362857" y="2268431"/>
                <a:ext cx="3270447" cy="874663"/>
              </a:xfrm>
              <a:prstGeom prst="rect">
                <a:avLst/>
              </a:prstGeom>
              <a:noFill/>
            </p:spPr>
            <p:txBody>
              <a:bodyPr wrap="none" rtlCol="0">
                <a:spAutoFit/>
              </a:bodyPr>
              <a:lstStyle/>
              <a:p>
                <a:r>
                  <a:rPr lang="en-US" sz="3600" dirty="0" smtClean="0">
                    <a:solidFill>
                      <a:srgbClr val="C00000"/>
                    </a:solidFill>
                  </a:rPr>
                  <a:t>A = </a:t>
                </a:r>
                <a14:m>
                  <m:oMath xmlns:m="http://schemas.openxmlformats.org/officeDocument/2006/math">
                    <m:f>
                      <m:fPr>
                        <m:ctrlPr>
                          <a:rPr lang="en-US" sz="3600" i="1" smtClean="0">
                            <a:solidFill>
                              <a:srgbClr val="C00000"/>
                            </a:solidFill>
                            <a:latin typeface="Cambria Math" panose="02040503050406030204" pitchFamily="18" charset="0"/>
                          </a:rPr>
                        </m:ctrlPr>
                      </m:fPr>
                      <m:num>
                        <m:r>
                          <a:rPr lang="en-US" sz="3600" b="0" i="1" smtClean="0">
                            <a:solidFill>
                              <a:srgbClr val="C00000"/>
                            </a:solidFill>
                            <a:latin typeface="Cambria Math" panose="02040503050406030204" pitchFamily="18" charset="0"/>
                          </a:rPr>
                          <m:t>1</m:t>
                        </m:r>
                      </m:num>
                      <m:den>
                        <m:r>
                          <a:rPr lang="en-US" sz="3600" b="0" i="1" smtClean="0">
                            <a:solidFill>
                              <a:srgbClr val="C00000"/>
                            </a:solidFill>
                            <a:latin typeface="Cambria Math" panose="02040503050406030204" pitchFamily="18" charset="0"/>
                          </a:rPr>
                          <m:t>2</m:t>
                        </m:r>
                      </m:den>
                    </m:f>
                  </m:oMath>
                </a14:m>
                <a:r>
                  <a:rPr lang="en-US" sz="3600" dirty="0" smtClean="0">
                    <a:solidFill>
                      <a:srgbClr val="C00000"/>
                    </a:solidFill>
                  </a:rPr>
                  <a:t>(3)(2)sin24</a:t>
                </a:r>
                <a:r>
                  <a:rPr lang="en-US" sz="3600" baseline="30000" dirty="0" smtClean="0">
                    <a:solidFill>
                      <a:srgbClr val="C00000"/>
                    </a:solidFill>
                  </a:rPr>
                  <a:t>o</a:t>
                </a:r>
                <a:endParaRPr lang="en-US" sz="3600" dirty="0">
                  <a:solidFill>
                    <a:srgbClr val="C0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62857" y="2268431"/>
                <a:ext cx="3270447" cy="874663"/>
              </a:xfrm>
              <a:prstGeom prst="rect">
                <a:avLst/>
              </a:prstGeom>
              <a:blipFill rotWithShape="0">
                <a:blip r:embed="rId2" cstate="print"/>
                <a:stretch>
                  <a:fillRect l="-5784" r="-2052" b="-12500"/>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362857" y="3143094"/>
                <a:ext cx="1749197"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600" dirty="0" smtClean="0">
                    <a:solidFill>
                      <a:srgbClr val="C00000"/>
                    </a:solidFill>
                  </a:rPr>
                  <a:t>A = </a:t>
                </a:r>
                <a14:m>
                  <m:oMath xmlns:m="http://schemas.openxmlformats.org/officeDocument/2006/math">
                    <m:r>
                      <a:rPr lang="en-US" sz="3600" i="1" smtClean="0">
                        <a:solidFill>
                          <a:srgbClr val="C00000"/>
                        </a:solidFill>
                        <a:latin typeface="Cambria Math" panose="02040503050406030204" pitchFamily="18" charset="0"/>
                      </a:rPr>
                      <m:t>1</m:t>
                    </m:r>
                    <m:r>
                      <a:rPr lang="en-US" sz="3600" b="0" i="1" smtClean="0">
                        <a:solidFill>
                          <a:srgbClr val="C00000"/>
                        </a:solidFill>
                        <a:latin typeface="Cambria Math" panose="02040503050406030204" pitchFamily="18" charset="0"/>
                      </a:rPr>
                      <m:t>.22</m:t>
                    </m:r>
                  </m:oMath>
                </a14:m>
                <a:endParaRPr lang="en-US" sz="36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362857" y="3143094"/>
                <a:ext cx="1749197" cy="646331"/>
              </a:xfrm>
              <a:prstGeom prst="rect">
                <a:avLst/>
              </a:prstGeom>
              <a:blipFill rotWithShape="0">
                <a:blip r:embed="rId3" cstate="print"/>
                <a:stretch>
                  <a:fillRect l="-10417" t="-13889" b="-3333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6858000" y="2094260"/>
                <a:ext cx="3738524" cy="874663"/>
              </a:xfrm>
              <a:prstGeom prst="rect">
                <a:avLst/>
              </a:prstGeom>
              <a:noFill/>
            </p:spPr>
            <p:txBody>
              <a:bodyPr wrap="none" rtlCol="0">
                <a:spAutoFit/>
              </a:bodyPr>
              <a:lstStyle/>
              <a:p>
                <a:r>
                  <a:rPr lang="en-US" sz="3600" dirty="0" smtClean="0">
                    <a:solidFill>
                      <a:srgbClr val="C00000"/>
                    </a:solidFill>
                  </a:rPr>
                  <a:t>A = </a:t>
                </a:r>
                <a14:m>
                  <m:oMath xmlns:m="http://schemas.openxmlformats.org/officeDocument/2006/math">
                    <m:f>
                      <m:fPr>
                        <m:ctrlPr>
                          <a:rPr lang="en-US" sz="3600" i="1" smtClean="0">
                            <a:solidFill>
                              <a:srgbClr val="C00000"/>
                            </a:solidFill>
                            <a:latin typeface="Cambria Math" panose="02040503050406030204" pitchFamily="18" charset="0"/>
                          </a:rPr>
                        </m:ctrlPr>
                      </m:fPr>
                      <m:num>
                        <m:r>
                          <a:rPr lang="en-US" sz="3600" b="0" i="1" smtClean="0">
                            <a:solidFill>
                              <a:srgbClr val="C00000"/>
                            </a:solidFill>
                            <a:latin typeface="Cambria Math" panose="02040503050406030204" pitchFamily="18" charset="0"/>
                          </a:rPr>
                          <m:t>1</m:t>
                        </m:r>
                      </m:num>
                      <m:den>
                        <m:r>
                          <a:rPr lang="en-US" sz="3600" b="0" i="1" smtClean="0">
                            <a:solidFill>
                              <a:srgbClr val="C00000"/>
                            </a:solidFill>
                            <a:latin typeface="Cambria Math" panose="02040503050406030204" pitchFamily="18" charset="0"/>
                          </a:rPr>
                          <m:t>2</m:t>
                        </m:r>
                      </m:den>
                    </m:f>
                  </m:oMath>
                </a14:m>
                <a:r>
                  <a:rPr lang="en-US" sz="3600" dirty="0" smtClean="0">
                    <a:solidFill>
                      <a:srgbClr val="C00000"/>
                    </a:solidFill>
                  </a:rPr>
                  <a:t>(31)(26)sin27</a:t>
                </a:r>
                <a:r>
                  <a:rPr lang="en-US" sz="3600" baseline="30000" dirty="0" smtClean="0">
                    <a:solidFill>
                      <a:srgbClr val="C00000"/>
                    </a:solidFill>
                  </a:rPr>
                  <a:t>o</a:t>
                </a:r>
                <a:endParaRPr lang="en-US" sz="3600" dirty="0">
                  <a:solidFill>
                    <a:srgbClr val="C0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858000" y="2094260"/>
                <a:ext cx="3738524" cy="874663"/>
              </a:xfrm>
              <a:prstGeom prst="rect">
                <a:avLst/>
              </a:prstGeom>
              <a:blipFill rotWithShape="0">
                <a:blip r:embed="rId4" cstate="print"/>
                <a:stretch>
                  <a:fillRect l="-4894" r="-1631" b="-13287"/>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6858000" y="3006267"/>
                <a:ext cx="221727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600" dirty="0" smtClean="0">
                    <a:solidFill>
                      <a:srgbClr val="C00000"/>
                    </a:solidFill>
                  </a:rPr>
                  <a:t>A = </a:t>
                </a:r>
                <a14:m>
                  <m:oMath xmlns:m="http://schemas.openxmlformats.org/officeDocument/2006/math">
                    <m:r>
                      <a:rPr lang="en-US" sz="3600" i="1" smtClean="0">
                        <a:solidFill>
                          <a:srgbClr val="C00000"/>
                        </a:solidFill>
                        <a:latin typeface="Cambria Math" panose="02040503050406030204" pitchFamily="18" charset="0"/>
                      </a:rPr>
                      <m:t>1</m:t>
                    </m:r>
                    <m:r>
                      <a:rPr lang="en-US" sz="3600" b="0" i="1" smtClean="0">
                        <a:solidFill>
                          <a:srgbClr val="C00000"/>
                        </a:solidFill>
                        <a:latin typeface="Cambria Math" panose="02040503050406030204" pitchFamily="18" charset="0"/>
                      </a:rPr>
                      <m:t>82.</m:t>
                    </m:r>
                  </m:oMath>
                </a14:m>
                <a:r>
                  <a:rPr lang="en-US" sz="3600" dirty="0" smtClean="0">
                    <a:solidFill>
                      <a:srgbClr val="C00000"/>
                    </a:solidFill>
                  </a:rPr>
                  <a:t>96</a:t>
                </a:r>
                <a:endParaRPr lang="en-US" sz="3600" dirty="0">
                  <a:solidFill>
                    <a:srgbClr val="C00000"/>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6858000" y="3006267"/>
                <a:ext cx="2217274" cy="646331"/>
              </a:xfrm>
              <a:prstGeom prst="rect">
                <a:avLst/>
              </a:prstGeom>
              <a:blipFill rotWithShape="0">
                <a:blip r:embed="rId5" cstate="print"/>
                <a:stretch>
                  <a:fillRect l="-7923" t="-12963" r="-7104" b="-33333"/>
                </a:stretch>
              </a:blipFill>
            </p:spPr>
            <p:txBody>
              <a:bodyPr/>
              <a:lstStyle/>
              <a:p>
                <a:r>
                  <a:rPr lang="en-US">
                    <a:noFill/>
                  </a:rPr>
                  <a:t> </a:t>
                </a:r>
              </a:p>
            </p:txBody>
          </p:sp>
        </mc:Fallback>
      </mc:AlternateContent>
    </p:spTree>
    <p:extLst>
      <p:ext uri="{BB962C8B-B14F-4D97-AF65-F5344CB8AC3E}">
        <p14:creationId xmlns="" xmlns:p14="http://schemas.microsoft.com/office/powerpoint/2010/main" val="835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lstStyle/>
          <a:p>
            <a:r>
              <a:rPr lang="en-US" dirty="0" smtClean="0"/>
              <a:t>#7 in HW </a:t>
            </a:r>
            <a:r>
              <a:rPr lang="en-US" dirty="0" smtClean="0"/>
              <a:t>Packet</a:t>
            </a:r>
            <a:r>
              <a:rPr lang="en-US" dirty="0" smtClean="0"/>
              <a:t> (all)</a:t>
            </a:r>
            <a:endParaRPr lang="en-US" dirty="0" smtClean="0"/>
          </a:p>
        </p:txBody>
      </p:sp>
    </p:spTree>
    <p:extLst>
      <p:ext uri="{BB962C8B-B14F-4D97-AF65-F5344CB8AC3E}">
        <p14:creationId xmlns="" xmlns:p14="http://schemas.microsoft.com/office/powerpoint/2010/main" val="4210354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10515600" cy="1325563"/>
          </a:xfrm>
        </p:spPr>
        <p:txBody>
          <a:bodyPr>
            <a:normAutofit/>
          </a:bodyPr>
          <a:lstStyle/>
          <a:p>
            <a:r>
              <a:rPr lang="en-US" sz="5400" b="1" dirty="0" smtClean="0">
                <a:solidFill>
                  <a:srgbClr val="006600"/>
                </a:solidFill>
              </a:rPr>
              <a:t>Exit Ticket</a:t>
            </a:r>
            <a:endParaRPr lang="en-US" sz="5400" b="1" dirty="0">
              <a:solidFill>
                <a:srgbClr val="006600"/>
              </a:solidFill>
            </a:endParaRPr>
          </a:p>
        </p:txBody>
      </p:sp>
      <p:sp>
        <p:nvSpPr>
          <p:cNvPr id="3" name="Content Placeholder 2"/>
          <p:cNvSpPr>
            <a:spLocks noGrp="1"/>
          </p:cNvSpPr>
          <p:nvPr>
            <p:ph idx="1"/>
          </p:nvPr>
        </p:nvSpPr>
        <p:spPr>
          <a:xfrm>
            <a:off x="127000" y="1205094"/>
            <a:ext cx="12065000" cy="2512332"/>
          </a:xfrm>
        </p:spPr>
        <p:txBody>
          <a:bodyPr>
            <a:normAutofit/>
          </a:bodyPr>
          <a:lstStyle/>
          <a:p>
            <a:pPr marL="742950" indent="-742950">
              <a:buAutoNum type="arabicPeriod"/>
            </a:pPr>
            <a:r>
              <a:rPr lang="en-US" sz="3600" dirty="0" smtClean="0">
                <a:solidFill>
                  <a:schemeClr val="accent6">
                    <a:lumMod val="50000"/>
                  </a:schemeClr>
                </a:solidFill>
              </a:rPr>
              <a:t>Use the formula learned in the lesson to find the area of this triangle.</a:t>
            </a:r>
          </a:p>
        </p:txBody>
      </p:sp>
      <p:pic>
        <p:nvPicPr>
          <p:cNvPr id="5" name="Picture 4"/>
          <p:cNvPicPr/>
          <p:nvPr/>
        </p:nvPicPr>
        <p:blipFill>
          <a:blip r:embed="rId2" cstate="print"/>
          <a:stretch>
            <a:fillRect/>
          </a:stretch>
        </p:blipFill>
        <p:spPr>
          <a:xfrm>
            <a:off x="127000" y="3526970"/>
            <a:ext cx="5228771" cy="3331029"/>
          </a:xfrm>
          <a:prstGeom prst="rect">
            <a:avLst/>
          </a:prstGeom>
        </p:spPr>
      </p:pic>
    </p:spTree>
    <p:extLst>
      <p:ext uri="{BB962C8B-B14F-4D97-AF65-F5344CB8AC3E}">
        <p14:creationId xmlns="" xmlns:p14="http://schemas.microsoft.com/office/powerpoint/2010/main" val="374626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13692"/>
          </a:xfrm>
        </p:spPr>
        <p:txBody>
          <a:bodyPr>
            <a:normAutofit/>
          </a:bodyPr>
          <a:lstStyle/>
          <a:p>
            <a:pPr algn="ctr"/>
            <a:r>
              <a:rPr lang="en-US" sz="5000" b="1" dirty="0" smtClean="0"/>
              <a:t>Homework Questions?</a:t>
            </a:r>
            <a:endParaRPr lang="en-US" b="1" dirty="0"/>
          </a:p>
        </p:txBody>
      </p:sp>
    </p:spTree>
    <p:extLst>
      <p:ext uri="{BB962C8B-B14F-4D97-AF65-F5344CB8AC3E}">
        <p14:creationId xmlns="" xmlns:p14="http://schemas.microsoft.com/office/powerpoint/2010/main" val="121222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Trig. Graphs – VOCAB SECTION!</a:t>
            </a:r>
            <a:endParaRPr lang="en-US" sz="5400" b="1" dirty="0"/>
          </a:p>
        </p:txBody>
      </p:sp>
      <p:sp>
        <p:nvSpPr>
          <p:cNvPr id="3" name="Content Placeholder 2"/>
          <p:cNvSpPr>
            <a:spLocks noGrp="1"/>
          </p:cNvSpPr>
          <p:nvPr>
            <p:ph idx="1"/>
          </p:nvPr>
        </p:nvSpPr>
        <p:spPr/>
        <p:txBody>
          <a:bodyPr>
            <a:normAutofit/>
          </a:bodyPr>
          <a:lstStyle/>
          <a:p>
            <a:r>
              <a:rPr lang="en-US" sz="3600" b="1" u="sng" dirty="0" smtClean="0">
                <a:solidFill>
                  <a:srgbClr val="00B050"/>
                </a:solidFill>
              </a:rPr>
              <a:t>Amplitude:</a:t>
            </a:r>
            <a:r>
              <a:rPr lang="en-US" sz="3600" dirty="0" smtClean="0"/>
              <a:t> the height of the graph</a:t>
            </a:r>
          </a:p>
          <a:p>
            <a:r>
              <a:rPr lang="en-US" sz="3600" b="1" u="sng" dirty="0" smtClean="0">
                <a:solidFill>
                  <a:srgbClr val="00B050"/>
                </a:solidFill>
              </a:rPr>
              <a:t>Period:</a:t>
            </a:r>
            <a:r>
              <a:rPr lang="en-US" sz="3600" b="1" dirty="0" smtClean="0">
                <a:solidFill>
                  <a:srgbClr val="00B050"/>
                </a:solidFill>
              </a:rPr>
              <a:t> </a:t>
            </a:r>
            <a:r>
              <a:rPr lang="en-US" sz="3600" dirty="0" smtClean="0"/>
              <a:t>how long it takes for the function to make one complete cycle</a:t>
            </a:r>
            <a:endParaRPr lang="en-US" sz="3600"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5400" b="1" u="sng" dirty="0" smtClean="0">
                <a:solidFill>
                  <a:srgbClr val="FF0000"/>
                </a:solidFill>
              </a:rPr>
              <a:t>Sine Graph (page 57)</a:t>
            </a:r>
            <a:endParaRPr lang="en-US" sz="5400" b="1" u="sng" dirty="0">
              <a:solidFill>
                <a:srgbClr val="FF0000"/>
              </a:solidFill>
            </a:endParaRPr>
          </a:p>
        </p:txBody>
      </p:sp>
      <p:sp>
        <p:nvSpPr>
          <p:cNvPr id="3" name="Content Placeholder 2"/>
          <p:cNvSpPr>
            <a:spLocks noGrp="1"/>
          </p:cNvSpPr>
          <p:nvPr>
            <p:ph idx="1"/>
          </p:nvPr>
        </p:nvSpPr>
        <p:spPr>
          <a:xfrm>
            <a:off x="1" y="1825625"/>
            <a:ext cx="6060830" cy="4351338"/>
          </a:xfrm>
        </p:spPr>
        <p:txBody>
          <a:bodyPr>
            <a:normAutofit/>
          </a:bodyPr>
          <a:lstStyle/>
          <a:p>
            <a:r>
              <a:rPr lang="en-US" sz="4000" b="1" dirty="0" smtClean="0"/>
              <a:t>Parent graph</a:t>
            </a:r>
            <a:r>
              <a:rPr lang="en-US" sz="4000" dirty="0" smtClean="0"/>
              <a:t>: </a:t>
            </a:r>
            <a:r>
              <a:rPr lang="en-US" sz="4000" dirty="0" smtClean="0">
                <a:solidFill>
                  <a:srgbClr val="FF0000"/>
                </a:solidFill>
              </a:rPr>
              <a:t>f(x) = sin(x)</a:t>
            </a:r>
          </a:p>
          <a:p>
            <a:r>
              <a:rPr lang="en-US" sz="4000" b="1" dirty="0" smtClean="0"/>
              <a:t>Amplitude</a:t>
            </a:r>
            <a:r>
              <a:rPr lang="en-US" sz="4000" dirty="0" smtClean="0"/>
              <a:t>: </a:t>
            </a:r>
            <a:r>
              <a:rPr lang="en-US" sz="4000" dirty="0" smtClean="0">
                <a:solidFill>
                  <a:srgbClr val="FF0000"/>
                </a:solidFill>
              </a:rPr>
              <a:t>1</a:t>
            </a:r>
          </a:p>
          <a:p>
            <a:r>
              <a:rPr lang="en-US" sz="4000" b="1" dirty="0" smtClean="0"/>
              <a:t>Period</a:t>
            </a:r>
            <a:r>
              <a:rPr lang="en-US" sz="4000" dirty="0" smtClean="0"/>
              <a:t>: </a:t>
            </a:r>
            <a:r>
              <a:rPr lang="en-US" sz="4000" dirty="0" smtClean="0">
                <a:solidFill>
                  <a:srgbClr val="FF0000"/>
                </a:solidFill>
              </a:rPr>
              <a:t>2</a:t>
            </a:r>
            <a:r>
              <a:rPr lang="en-US" sz="4000" dirty="0" smtClean="0">
                <a:solidFill>
                  <a:srgbClr val="FF0000"/>
                </a:solidFill>
                <a:sym typeface="Symbol"/>
              </a:rPr>
              <a:t></a:t>
            </a:r>
            <a:endParaRPr lang="en-US" sz="40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6084276" y="1790699"/>
            <a:ext cx="5896707" cy="4431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5400" b="1" u="sng" dirty="0" smtClean="0">
                <a:solidFill>
                  <a:srgbClr val="0070C0"/>
                </a:solidFill>
              </a:rPr>
              <a:t>Cosine Graph (page 58)</a:t>
            </a:r>
            <a:endParaRPr lang="en-US" sz="5400" b="1" u="sng" dirty="0">
              <a:solidFill>
                <a:srgbClr val="0070C0"/>
              </a:solidFill>
            </a:endParaRPr>
          </a:p>
        </p:txBody>
      </p:sp>
      <p:sp>
        <p:nvSpPr>
          <p:cNvPr id="3" name="Content Placeholder 2"/>
          <p:cNvSpPr>
            <a:spLocks noGrp="1"/>
          </p:cNvSpPr>
          <p:nvPr>
            <p:ph idx="1"/>
          </p:nvPr>
        </p:nvSpPr>
        <p:spPr>
          <a:xfrm>
            <a:off x="1" y="1825625"/>
            <a:ext cx="6060830" cy="4351338"/>
          </a:xfrm>
        </p:spPr>
        <p:txBody>
          <a:bodyPr>
            <a:normAutofit/>
          </a:bodyPr>
          <a:lstStyle/>
          <a:p>
            <a:r>
              <a:rPr lang="en-US" sz="4000" b="1" dirty="0" smtClean="0"/>
              <a:t>Parent graph</a:t>
            </a:r>
            <a:r>
              <a:rPr lang="en-US" sz="4000" dirty="0" smtClean="0"/>
              <a:t>: </a:t>
            </a:r>
            <a:r>
              <a:rPr lang="en-US" sz="4000" dirty="0" smtClean="0">
                <a:solidFill>
                  <a:srgbClr val="0070C0"/>
                </a:solidFill>
              </a:rPr>
              <a:t>f(x) = </a:t>
            </a:r>
            <a:r>
              <a:rPr lang="en-US" sz="4000" dirty="0" err="1" smtClean="0">
                <a:solidFill>
                  <a:srgbClr val="0070C0"/>
                </a:solidFill>
              </a:rPr>
              <a:t>cos</a:t>
            </a:r>
            <a:r>
              <a:rPr lang="en-US" sz="4000" dirty="0" smtClean="0">
                <a:solidFill>
                  <a:srgbClr val="0070C0"/>
                </a:solidFill>
              </a:rPr>
              <a:t>(x)</a:t>
            </a:r>
          </a:p>
          <a:p>
            <a:r>
              <a:rPr lang="en-US" sz="4000" b="1" dirty="0" smtClean="0"/>
              <a:t>Amplitude</a:t>
            </a:r>
            <a:r>
              <a:rPr lang="en-US" sz="4000" dirty="0" smtClean="0"/>
              <a:t>: </a:t>
            </a:r>
            <a:r>
              <a:rPr lang="en-US" sz="4000" dirty="0" smtClean="0">
                <a:solidFill>
                  <a:srgbClr val="0070C0"/>
                </a:solidFill>
              </a:rPr>
              <a:t>1</a:t>
            </a:r>
          </a:p>
          <a:p>
            <a:r>
              <a:rPr lang="en-US" sz="4000" b="1" dirty="0" smtClean="0"/>
              <a:t>Period</a:t>
            </a:r>
            <a:r>
              <a:rPr lang="en-US" sz="4000" dirty="0" smtClean="0"/>
              <a:t>: </a:t>
            </a:r>
            <a:r>
              <a:rPr lang="en-US" sz="4000" dirty="0" smtClean="0">
                <a:solidFill>
                  <a:srgbClr val="0070C0"/>
                </a:solidFill>
              </a:rPr>
              <a:t>2</a:t>
            </a:r>
            <a:r>
              <a:rPr lang="en-US" sz="4000" dirty="0" smtClean="0">
                <a:solidFill>
                  <a:srgbClr val="0070C0"/>
                </a:solidFill>
                <a:sym typeface="Symbol"/>
              </a:rPr>
              <a:t></a:t>
            </a:r>
            <a:endParaRPr lang="en-US" sz="4000" dirty="0">
              <a:solidFill>
                <a:srgbClr val="0070C0"/>
              </a:solidFill>
            </a:endParaRPr>
          </a:p>
        </p:txBody>
      </p:sp>
      <p:pic>
        <p:nvPicPr>
          <p:cNvPr id="2050" name="Picture 2"/>
          <p:cNvPicPr>
            <a:picLocks noChangeAspect="1" noChangeArrowheads="1"/>
          </p:cNvPicPr>
          <p:nvPr/>
        </p:nvPicPr>
        <p:blipFill>
          <a:blip r:embed="rId2" cstate="print"/>
          <a:srcRect/>
          <a:stretch>
            <a:fillRect/>
          </a:stretch>
        </p:blipFill>
        <p:spPr bwMode="auto">
          <a:xfrm>
            <a:off x="6024927" y="1861039"/>
            <a:ext cx="5780211" cy="4343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a:t>
            </a:r>
            <a:r>
              <a:rPr lang="en-US" b="1" dirty="0" smtClean="0"/>
              <a:t>BREAK</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013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4175"/>
          </a:xfrm>
        </p:spPr>
        <p:txBody>
          <a:bodyPr>
            <a:normAutofit fontScale="90000"/>
          </a:bodyPr>
          <a:lstStyle/>
          <a:p>
            <a:pPr algn="ctr"/>
            <a:r>
              <a:rPr lang="en-US" dirty="0" smtClean="0"/>
              <a:t>A: Quantity A is bigger</a:t>
            </a:r>
            <a:br>
              <a:rPr lang="en-US" dirty="0" smtClean="0"/>
            </a:br>
            <a:r>
              <a:rPr lang="en-US" dirty="0" smtClean="0"/>
              <a:t>B: Quantity B is bigger</a:t>
            </a:r>
            <a:br>
              <a:rPr lang="en-US" dirty="0" smtClean="0"/>
            </a:br>
            <a:r>
              <a:rPr lang="en-US" dirty="0" smtClean="0"/>
              <a:t>C: They are the equal</a:t>
            </a:r>
            <a:br>
              <a:rPr lang="en-US" dirty="0" smtClean="0"/>
            </a:br>
            <a:r>
              <a:rPr lang="en-US" dirty="0" smtClean="0"/>
              <a:t>D: Not enough information to decide</a:t>
            </a:r>
            <a:endParaRPr lang="en-US" dirty="0"/>
          </a:p>
        </p:txBody>
      </p:sp>
      <p:sp>
        <p:nvSpPr>
          <p:cNvPr id="3" name="Content Placeholder 2"/>
          <p:cNvSpPr>
            <a:spLocks noGrp="1"/>
          </p:cNvSpPr>
          <p:nvPr>
            <p:ph sz="half" idx="1"/>
          </p:nvPr>
        </p:nvSpPr>
        <p:spPr>
          <a:xfrm>
            <a:off x="838200" y="2514600"/>
            <a:ext cx="5181600" cy="3662362"/>
          </a:xfrm>
        </p:spPr>
        <p:txBody>
          <a:bodyPr>
            <a:normAutofit/>
          </a:bodyPr>
          <a:lstStyle/>
          <a:p>
            <a:pPr marL="0" indent="0" algn="ctr">
              <a:buNone/>
            </a:pPr>
            <a:r>
              <a:rPr lang="en-US" sz="5400" b="1" dirty="0" smtClean="0">
                <a:solidFill>
                  <a:srgbClr val="FF0000"/>
                </a:solidFill>
              </a:rPr>
              <a:t>QUANTITY A</a:t>
            </a:r>
          </a:p>
          <a:p>
            <a:pPr marL="0" indent="0" algn="ctr">
              <a:buNone/>
            </a:pPr>
            <a:r>
              <a:rPr lang="en-US" sz="5400" dirty="0" smtClean="0">
                <a:solidFill>
                  <a:srgbClr val="FF0000"/>
                </a:solidFill>
              </a:rPr>
              <a:t>6</a:t>
            </a:r>
            <a:endParaRPr lang="en-US" sz="5400" dirty="0">
              <a:solidFill>
                <a:srgbClr val="FF0000"/>
              </a:solidFill>
            </a:endParaRPr>
          </a:p>
        </p:txBody>
      </p:sp>
      <p:sp>
        <p:nvSpPr>
          <p:cNvPr id="4" name="Content Placeholder 3"/>
          <p:cNvSpPr>
            <a:spLocks noGrp="1"/>
          </p:cNvSpPr>
          <p:nvPr>
            <p:ph sz="half" idx="2"/>
          </p:nvPr>
        </p:nvSpPr>
        <p:spPr>
          <a:xfrm>
            <a:off x="6172200" y="2514599"/>
            <a:ext cx="5181600" cy="3662363"/>
          </a:xfrm>
        </p:spPr>
        <p:txBody>
          <a:bodyPr>
            <a:normAutofit/>
          </a:bodyPr>
          <a:lstStyle/>
          <a:p>
            <a:pPr marL="0" indent="0" algn="ctr">
              <a:buNone/>
            </a:pPr>
            <a:r>
              <a:rPr lang="en-US" sz="5400" b="1" dirty="0" smtClean="0">
                <a:solidFill>
                  <a:srgbClr val="0070C0"/>
                </a:solidFill>
              </a:rPr>
              <a:t>QUANTITY B</a:t>
            </a:r>
          </a:p>
          <a:p>
            <a:pPr marL="0" indent="0" algn="ctr">
              <a:buNone/>
            </a:pPr>
            <a:r>
              <a:rPr lang="en-US" sz="5400" dirty="0">
                <a:solidFill>
                  <a:srgbClr val="0070C0"/>
                </a:solidFill>
              </a:rPr>
              <a:t>9</a:t>
            </a:r>
          </a:p>
        </p:txBody>
      </p:sp>
      <p:sp>
        <p:nvSpPr>
          <p:cNvPr id="5" name="TextBox 4"/>
          <p:cNvSpPr txBox="1"/>
          <p:nvPr/>
        </p:nvSpPr>
        <p:spPr>
          <a:xfrm>
            <a:off x="2730500" y="4648200"/>
            <a:ext cx="7061200" cy="954107"/>
          </a:xfrm>
          <a:prstGeom prst="rect">
            <a:avLst/>
          </a:prstGeom>
          <a:noFill/>
        </p:spPr>
        <p:txBody>
          <a:bodyPr wrap="square" rtlCol="0">
            <a:spAutoFit/>
          </a:bodyPr>
          <a:lstStyle/>
          <a:p>
            <a:pPr algn="ctr"/>
            <a:r>
              <a:rPr lang="en-US" sz="2800" dirty="0" smtClean="0"/>
              <a:t>Take 10 seconds to decide on your answer and write the letter on your whiteboard.</a:t>
            </a:r>
            <a:endParaRPr lang="en-US" sz="2800" dirty="0"/>
          </a:p>
        </p:txBody>
      </p:sp>
    </p:spTree>
    <p:extLst>
      <p:ext uri="{BB962C8B-B14F-4D97-AF65-F5344CB8AC3E}">
        <p14:creationId xmlns="" xmlns:p14="http://schemas.microsoft.com/office/powerpoint/2010/main" val="12380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514596"/>
          </a:xfrm>
        </p:spPr>
        <p:txBody>
          <a:bodyPr>
            <a:noAutofit/>
          </a:bodyPr>
          <a:lstStyle/>
          <a:p>
            <a:pPr algn="ctr"/>
            <a:r>
              <a:rPr lang="en-US" sz="3600" b="1" dirty="0" smtClean="0">
                <a:solidFill>
                  <a:srgbClr val="7030A0"/>
                </a:solidFill>
              </a:rPr>
              <a:t>Which is bigger – the area of Quantity A or the area of Quantity B?</a:t>
            </a:r>
            <a:r>
              <a:rPr lang="en-US" sz="3600" dirty="0" smtClean="0">
                <a:solidFill>
                  <a:srgbClr val="7030A0"/>
                </a:solidFill>
              </a:rPr>
              <a:t/>
            </a:r>
            <a:br>
              <a:rPr lang="en-US" sz="3600" dirty="0" smtClean="0">
                <a:solidFill>
                  <a:srgbClr val="7030A0"/>
                </a:solidFill>
              </a:rPr>
            </a:br>
            <a:r>
              <a:rPr lang="en-US" sz="3600" dirty="0" smtClean="0"/>
              <a:t>A: Quantity A is bigger</a:t>
            </a:r>
            <a:br>
              <a:rPr lang="en-US" sz="3600" dirty="0" smtClean="0"/>
            </a:br>
            <a:r>
              <a:rPr lang="en-US" sz="3600" dirty="0" smtClean="0"/>
              <a:t>B: Quantity B is bigger</a:t>
            </a:r>
            <a:br>
              <a:rPr lang="en-US" sz="3600" dirty="0" smtClean="0"/>
            </a:br>
            <a:r>
              <a:rPr lang="en-US" sz="3600" dirty="0" smtClean="0"/>
              <a:t>C: They are the equal</a:t>
            </a:r>
            <a:br>
              <a:rPr lang="en-US" sz="3600" dirty="0" smtClean="0"/>
            </a:br>
            <a:r>
              <a:rPr lang="en-US" sz="3600" dirty="0" smtClean="0"/>
              <a:t>D: Not enough information to decide</a:t>
            </a:r>
            <a:endParaRPr lang="en-US" sz="3600" dirty="0"/>
          </a:p>
        </p:txBody>
      </p:sp>
      <p:sp>
        <p:nvSpPr>
          <p:cNvPr id="3" name="Content Placeholder 2"/>
          <p:cNvSpPr>
            <a:spLocks noGrp="1"/>
          </p:cNvSpPr>
          <p:nvPr>
            <p:ph sz="half" idx="1"/>
          </p:nvPr>
        </p:nvSpPr>
        <p:spPr>
          <a:xfrm>
            <a:off x="838200" y="2514600"/>
            <a:ext cx="5181600" cy="3662362"/>
          </a:xfrm>
        </p:spPr>
        <p:txBody>
          <a:bodyPr>
            <a:normAutofit/>
          </a:bodyPr>
          <a:lstStyle/>
          <a:p>
            <a:pPr marL="0" indent="0" algn="ctr">
              <a:buNone/>
            </a:pPr>
            <a:r>
              <a:rPr lang="en-US" sz="5400" b="1" dirty="0" smtClean="0">
                <a:solidFill>
                  <a:srgbClr val="FF0000"/>
                </a:solidFill>
              </a:rPr>
              <a:t>QUANTITY A</a:t>
            </a:r>
          </a:p>
          <a:p>
            <a:pPr marL="0" indent="0" algn="ctr">
              <a:buNone/>
            </a:pPr>
            <a:endParaRPr lang="en-US" sz="5400" dirty="0">
              <a:solidFill>
                <a:srgbClr val="FF0000"/>
              </a:solidFill>
            </a:endParaRPr>
          </a:p>
        </p:txBody>
      </p:sp>
      <p:sp>
        <p:nvSpPr>
          <p:cNvPr id="4" name="Content Placeholder 3"/>
          <p:cNvSpPr>
            <a:spLocks noGrp="1"/>
          </p:cNvSpPr>
          <p:nvPr>
            <p:ph sz="half" idx="2"/>
          </p:nvPr>
        </p:nvSpPr>
        <p:spPr>
          <a:xfrm>
            <a:off x="6172200" y="2514599"/>
            <a:ext cx="5181600" cy="3662363"/>
          </a:xfrm>
        </p:spPr>
        <p:txBody>
          <a:bodyPr>
            <a:normAutofit/>
          </a:bodyPr>
          <a:lstStyle/>
          <a:p>
            <a:pPr marL="0" indent="0" algn="ctr">
              <a:buNone/>
            </a:pPr>
            <a:r>
              <a:rPr lang="en-US" sz="5400" b="1" dirty="0" smtClean="0">
                <a:solidFill>
                  <a:srgbClr val="0070C0"/>
                </a:solidFill>
              </a:rPr>
              <a:t>QUANTITY B</a:t>
            </a:r>
          </a:p>
          <a:p>
            <a:pPr marL="0" indent="0" algn="ctr">
              <a:buNone/>
            </a:pPr>
            <a:endParaRPr lang="en-US" sz="5400" dirty="0">
              <a:solidFill>
                <a:srgbClr val="0070C0"/>
              </a:solidFill>
            </a:endParaRPr>
          </a:p>
        </p:txBody>
      </p:sp>
      <p:grpSp>
        <p:nvGrpSpPr>
          <p:cNvPr id="26" name="Group 25"/>
          <p:cNvGrpSpPr/>
          <p:nvPr/>
        </p:nvGrpSpPr>
        <p:grpSpPr>
          <a:xfrm>
            <a:off x="1403107" y="3270739"/>
            <a:ext cx="3360311" cy="3087379"/>
            <a:chOff x="1285876" y="3470031"/>
            <a:chExt cx="3360311" cy="3087379"/>
          </a:xfrm>
        </p:grpSpPr>
        <p:grpSp>
          <p:nvGrpSpPr>
            <p:cNvPr id="27" name="Group 26"/>
            <p:cNvGrpSpPr/>
            <p:nvPr/>
          </p:nvGrpSpPr>
          <p:grpSpPr>
            <a:xfrm rot="5400000">
              <a:off x="2049310" y="3447532"/>
              <a:ext cx="2574378" cy="2619376"/>
              <a:chOff x="2000250" y="3557588"/>
              <a:chExt cx="2986088" cy="2619376"/>
            </a:xfrm>
          </p:grpSpPr>
          <p:grpSp>
            <p:nvGrpSpPr>
              <p:cNvPr id="9" name="Group 8"/>
              <p:cNvGrpSpPr/>
              <p:nvPr/>
            </p:nvGrpSpPr>
            <p:grpSpPr>
              <a:xfrm>
                <a:off x="2000250" y="3557588"/>
                <a:ext cx="2986088" cy="2619374"/>
                <a:chOff x="2000250" y="3557588"/>
                <a:chExt cx="2986088" cy="2619374"/>
              </a:xfrm>
            </p:grpSpPr>
            <p:sp>
              <p:nvSpPr>
                <p:cNvPr id="6" name="Rectangle 5"/>
                <p:cNvSpPr/>
                <p:nvPr/>
              </p:nvSpPr>
              <p:spPr>
                <a:xfrm>
                  <a:off x="2000250" y="3557588"/>
                  <a:ext cx="2986088" cy="2619374"/>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2000250" y="3571875"/>
                  <a:ext cx="2986088" cy="2605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Elbow Connector 10"/>
              <p:cNvCxnSpPr/>
              <p:nvPr/>
            </p:nvCxnSpPr>
            <p:spPr>
              <a:xfrm>
                <a:off x="4529138" y="3557588"/>
                <a:ext cx="457200" cy="24288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2000250" y="5934075"/>
                <a:ext cx="457200" cy="24288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1893095" y="3664745"/>
                <a:ext cx="442911" cy="228600"/>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69632" y="5860258"/>
                <a:ext cx="404814" cy="22859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Rot="1" noChangeAspect="1" noMove="1" noResize="1" noEditPoints="1" noAdjustHandles="1" noChangeArrowheads="1" noChangeShapeType="1" noTextEdit="1"/>
            </p:cNvSpPr>
            <p:nvPr/>
          </p:nvSpPr>
          <p:spPr>
            <a:xfrm>
              <a:off x="1285876" y="4424912"/>
              <a:ext cx="847725" cy="494807"/>
            </a:xfrm>
            <a:prstGeom prst="rect">
              <a:avLst/>
            </a:prstGeom>
            <a:blipFill rotWithShape="0">
              <a:blip r:embed="rId3" cstate="print"/>
              <a:stretch>
                <a:fillRect/>
              </a:stretch>
            </a:blipFill>
          </p:spPr>
          <p:txBody>
            <a:bodyPr/>
            <a:lstStyle/>
            <a:p>
              <a:r>
                <a:rPr lang="en-US">
                  <a:noFill/>
                </a:rPr>
                <a:t> </a:t>
              </a:r>
            </a:p>
          </p:txBody>
        </p:sp>
        <p:sp>
          <p:nvSpPr>
            <p:cNvPr id="29" name="TextBox 28"/>
            <p:cNvSpPr txBox="1">
              <a:spLocks noRot="1" noChangeAspect="1" noMove="1" noResize="1" noEditPoints="1" noAdjustHandles="1" noChangeArrowheads="1" noChangeShapeType="1" noTextEdit="1"/>
            </p:cNvSpPr>
            <p:nvPr/>
          </p:nvSpPr>
          <p:spPr>
            <a:xfrm>
              <a:off x="2886078" y="6062603"/>
              <a:ext cx="847725" cy="494807"/>
            </a:xfrm>
            <a:prstGeom prst="rect">
              <a:avLst/>
            </a:prstGeom>
            <a:blipFill rotWithShape="0">
              <a:blip r:embed="rId4" cstate="print"/>
              <a:stretch>
                <a:fillRect/>
              </a:stretch>
            </a:blipFill>
          </p:spPr>
          <p:txBody>
            <a:bodyPr/>
            <a:lstStyle/>
            <a:p>
              <a:r>
                <a:rPr lang="en-US">
                  <a:noFill/>
                </a:rPr>
                <a:t> </a:t>
              </a:r>
            </a:p>
          </p:txBody>
        </p:sp>
      </p:grpSp>
      <p:grpSp>
        <p:nvGrpSpPr>
          <p:cNvPr id="34" name="Group 33"/>
          <p:cNvGrpSpPr/>
          <p:nvPr/>
        </p:nvGrpSpPr>
        <p:grpSpPr>
          <a:xfrm>
            <a:off x="7305676" y="3255719"/>
            <a:ext cx="3831247" cy="2797403"/>
            <a:chOff x="7305676" y="3255719"/>
            <a:chExt cx="3831247" cy="2797403"/>
          </a:xfrm>
        </p:grpSpPr>
        <p:grpSp>
          <p:nvGrpSpPr>
            <p:cNvPr id="56" name="Group 55"/>
            <p:cNvGrpSpPr/>
            <p:nvPr/>
          </p:nvGrpSpPr>
          <p:grpSpPr>
            <a:xfrm>
              <a:off x="7305676" y="3255719"/>
              <a:ext cx="3252787" cy="2797403"/>
              <a:chOff x="7305676" y="3255719"/>
              <a:chExt cx="3252787" cy="2797403"/>
            </a:xfrm>
          </p:grpSpPr>
          <p:grpSp>
            <p:nvGrpSpPr>
              <p:cNvPr id="54" name="Group 53"/>
              <p:cNvGrpSpPr/>
              <p:nvPr/>
            </p:nvGrpSpPr>
            <p:grpSpPr>
              <a:xfrm>
                <a:off x="7305676" y="3255719"/>
                <a:ext cx="3252787" cy="2797403"/>
                <a:chOff x="7305676" y="3255719"/>
                <a:chExt cx="3252787" cy="2797403"/>
              </a:xfrm>
            </p:grpSpPr>
            <p:grpSp>
              <p:nvGrpSpPr>
                <p:cNvPr id="52" name="Group 51"/>
                <p:cNvGrpSpPr/>
                <p:nvPr/>
              </p:nvGrpSpPr>
              <p:grpSpPr>
                <a:xfrm>
                  <a:off x="7305676" y="3255719"/>
                  <a:ext cx="3252787" cy="2797403"/>
                  <a:chOff x="7305676" y="3255719"/>
                  <a:chExt cx="3252787" cy="2797403"/>
                </a:xfrm>
              </p:grpSpPr>
              <p:grpSp>
                <p:nvGrpSpPr>
                  <p:cNvPr id="38" name="Group 37"/>
                  <p:cNvGrpSpPr/>
                  <p:nvPr/>
                </p:nvGrpSpPr>
                <p:grpSpPr>
                  <a:xfrm>
                    <a:off x="7305676" y="3255719"/>
                    <a:ext cx="3252787" cy="2797403"/>
                    <a:chOff x="7305676" y="3255719"/>
                    <a:chExt cx="3252787" cy="2797403"/>
                  </a:xfrm>
                </p:grpSpPr>
                <p:sp>
                  <p:nvSpPr>
                    <p:cNvPr id="31" name="Isosceles Triangle 30"/>
                    <p:cNvSpPr/>
                    <p:nvPr/>
                  </p:nvSpPr>
                  <p:spPr>
                    <a:xfrm>
                      <a:off x="7305676" y="3255719"/>
                      <a:ext cx="3043238" cy="2612841"/>
                    </a:xfrm>
                    <a:prstGeom prst="triangle">
                      <a:avLst>
                        <a:gd name="adj" fmla="val 100000"/>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3" name="Straight Connector 32"/>
                    <p:cNvCxnSpPr/>
                    <p:nvPr/>
                  </p:nvCxnSpPr>
                  <p:spPr>
                    <a:xfrm flipH="1">
                      <a:off x="8986838" y="5683998"/>
                      <a:ext cx="2" cy="3691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0158413" y="4680317"/>
                      <a:ext cx="400050" cy="7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Arc 50"/>
                  <p:cNvSpPr/>
                  <p:nvPr/>
                </p:nvSpPr>
                <p:spPr>
                  <a:xfrm rot="18774440">
                    <a:off x="10057730" y="5641634"/>
                    <a:ext cx="343936" cy="291928"/>
                  </a:xfrm>
                  <a:prstGeom prst="arc">
                    <a:avLst>
                      <a:gd name="adj1" fmla="val 11702391"/>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 name="TextBox 52"/>
                <p:cNvSpPr txBox="1"/>
                <p:nvPr/>
              </p:nvSpPr>
              <p:spPr>
                <a:xfrm>
                  <a:off x="9906000" y="5331431"/>
                  <a:ext cx="547689" cy="461665"/>
                </a:xfrm>
                <a:prstGeom prst="rect">
                  <a:avLst/>
                </a:prstGeom>
                <a:noFill/>
              </p:spPr>
              <p:txBody>
                <a:bodyPr wrap="square" rtlCol="0">
                  <a:spAutoFit/>
                </a:bodyPr>
                <a:lstStyle/>
                <a:p>
                  <a:r>
                    <a:rPr lang="en-US" sz="2400" dirty="0" smtClean="0"/>
                    <a:t>x</a:t>
                  </a:r>
                  <a:endParaRPr lang="en-US" sz="2400" dirty="0"/>
                </a:p>
              </p:txBody>
            </p:sp>
          </p:grpSp>
          <p:sp>
            <p:nvSpPr>
              <p:cNvPr id="55" name="TextBox 54"/>
              <p:cNvSpPr txBox="1"/>
              <p:nvPr/>
            </p:nvSpPr>
            <p:spPr>
              <a:xfrm>
                <a:off x="7393781" y="3492073"/>
                <a:ext cx="1852612" cy="461665"/>
              </a:xfrm>
              <a:prstGeom prst="rect">
                <a:avLst/>
              </a:prstGeom>
              <a:noFill/>
            </p:spPr>
            <p:txBody>
              <a:bodyPr wrap="square" rtlCol="0">
                <a:spAutoFit/>
              </a:bodyPr>
              <a:lstStyle/>
              <a:p>
                <a:r>
                  <a:rPr lang="en-US" sz="2400" dirty="0" smtClean="0"/>
                  <a:t>x &gt; 90</a:t>
                </a:r>
                <a:r>
                  <a:rPr lang="en-US" sz="2400" baseline="30000" dirty="0" smtClean="0"/>
                  <a:t>o</a:t>
                </a:r>
                <a:endParaRPr lang="en-US" sz="2400" dirty="0"/>
              </a:p>
            </p:txBody>
          </p:sp>
        </p:grpSp>
        <p:sp>
          <p:nvSpPr>
            <p:cNvPr id="32" name="TextBox 31"/>
            <p:cNvSpPr txBox="1"/>
            <p:nvPr/>
          </p:nvSpPr>
          <p:spPr>
            <a:xfrm>
              <a:off x="10621108" y="4349262"/>
              <a:ext cx="515815" cy="523220"/>
            </a:xfrm>
            <a:prstGeom prst="rect">
              <a:avLst/>
            </a:prstGeom>
            <a:noFill/>
          </p:spPr>
          <p:txBody>
            <a:bodyPr wrap="square" rtlCol="0">
              <a:spAutoFit/>
            </a:bodyPr>
            <a:lstStyle/>
            <a:p>
              <a:r>
                <a:rPr lang="en-US" sz="2800" dirty="0" smtClean="0"/>
                <a:t>2</a:t>
              </a:r>
              <a:endParaRPr lang="en-US" sz="2800" dirty="0"/>
            </a:p>
          </p:txBody>
        </p:sp>
      </p:grpSp>
    </p:spTree>
    <p:extLst>
      <p:ext uri="{BB962C8B-B14F-4D97-AF65-F5344CB8AC3E}">
        <p14:creationId xmlns="" xmlns:p14="http://schemas.microsoft.com/office/powerpoint/2010/main" val="40298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514596"/>
          </a:xfrm>
        </p:spPr>
        <p:txBody>
          <a:bodyPr>
            <a:noAutofit/>
          </a:bodyPr>
          <a:lstStyle/>
          <a:p>
            <a:pPr algn="ctr"/>
            <a:r>
              <a:rPr lang="en-US" sz="3600" b="1" dirty="0" smtClean="0">
                <a:solidFill>
                  <a:srgbClr val="7030A0"/>
                </a:solidFill>
              </a:rPr>
              <a:t>Which is bigger – the area of Quantity A or the area of Quantity B?</a:t>
            </a:r>
            <a:r>
              <a:rPr lang="en-US" sz="3600" dirty="0" smtClean="0">
                <a:solidFill>
                  <a:srgbClr val="7030A0"/>
                </a:solidFill>
              </a:rPr>
              <a:t/>
            </a:r>
            <a:br>
              <a:rPr lang="en-US" sz="3600" dirty="0" smtClean="0">
                <a:solidFill>
                  <a:srgbClr val="7030A0"/>
                </a:solidFill>
              </a:rPr>
            </a:br>
            <a:r>
              <a:rPr lang="en-US" sz="3600" dirty="0" smtClean="0"/>
              <a:t>A: Quantity A is bigger</a:t>
            </a:r>
            <a:br>
              <a:rPr lang="en-US" sz="3600" dirty="0" smtClean="0"/>
            </a:br>
            <a:r>
              <a:rPr lang="en-US" sz="3600" dirty="0" smtClean="0"/>
              <a:t>B: Quantity B is bigger</a:t>
            </a:r>
            <a:br>
              <a:rPr lang="en-US" sz="3600" dirty="0" smtClean="0"/>
            </a:br>
            <a:r>
              <a:rPr lang="en-US" sz="3600" dirty="0" smtClean="0"/>
              <a:t>C: They are the equal</a:t>
            </a:r>
            <a:br>
              <a:rPr lang="en-US" sz="3600" dirty="0" smtClean="0"/>
            </a:br>
            <a:r>
              <a:rPr lang="en-US" sz="3600" dirty="0" smtClean="0"/>
              <a:t>D: Not enough information to decide</a:t>
            </a:r>
            <a:endParaRPr lang="en-US" sz="3600" dirty="0"/>
          </a:p>
        </p:txBody>
      </p:sp>
      <p:sp>
        <p:nvSpPr>
          <p:cNvPr id="3" name="Content Placeholder 2"/>
          <p:cNvSpPr>
            <a:spLocks noGrp="1"/>
          </p:cNvSpPr>
          <p:nvPr>
            <p:ph sz="half" idx="1"/>
          </p:nvPr>
        </p:nvSpPr>
        <p:spPr>
          <a:xfrm>
            <a:off x="838200" y="2514600"/>
            <a:ext cx="5181600" cy="3662362"/>
          </a:xfrm>
        </p:spPr>
        <p:txBody>
          <a:bodyPr>
            <a:normAutofit/>
          </a:bodyPr>
          <a:lstStyle/>
          <a:p>
            <a:pPr marL="0" indent="0" algn="ctr">
              <a:buNone/>
            </a:pPr>
            <a:r>
              <a:rPr lang="en-US" sz="5400" b="1" dirty="0" smtClean="0">
                <a:solidFill>
                  <a:srgbClr val="FF0000"/>
                </a:solidFill>
              </a:rPr>
              <a:t>QUANTITY A</a:t>
            </a:r>
          </a:p>
          <a:p>
            <a:pPr marL="0" indent="0" algn="ctr">
              <a:buNone/>
            </a:pPr>
            <a:endParaRPr lang="en-US" sz="5400" dirty="0">
              <a:solidFill>
                <a:srgbClr val="FF0000"/>
              </a:solidFill>
            </a:endParaRPr>
          </a:p>
        </p:txBody>
      </p:sp>
      <p:sp>
        <p:nvSpPr>
          <p:cNvPr id="4" name="Content Placeholder 3"/>
          <p:cNvSpPr>
            <a:spLocks noGrp="1"/>
          </p:cNvSpPr>
          <p:nvPr>
            <p:ph sz="half" idx="2"/>
          </p:nvPr>
        </p:nvSpPr>
        <p:spPr>
          <a:xfrm>
            <a:off x="6172200" y="2514599"/>
            <a:ext cx="5181600" cy="3662363"/>
          </a:xfrm>
        </p:spPr>
        <p:txBody>
          <a:bodyPr>
            <a:normAutofit/>
          </a:bodyPr>
          <a:lstStyle/>
          <a:p>
            <a:pPr marL="0" indent="0" algn="ctr">
              <a:buNone/>
            </a:pPr>
            <a:r>
              <a:rPr lang="en-US" sz="5400" b="1" dirty="0" smtClean="0">
                <a:solidFill>
                  <a:srgbClr val="0070C0"/>
                </a:solidFill>
              </a:rPr>
              <a:t>QUANTITY B</a:t>
            </a:r>
          </a:p>
          <a:p>
            <a:pPr marL="0" indent="0" algn="ctr">
              <a:buNone/>
            </a:pPr>
            <a:endParaRPr lang="en-US" sz="5400" dirty="0">
              <a:solidFill>
                <a:srgbClr val="0070C0"/>
              </a:solidFill>
            </a:endParaRPr>
          </a:p>
        </p:txBody>
      </p:sp>
      <p:grpSp>
        <p:nvGrpSpPr>
          <p:cNvPr id="5" name="Group 25"/>
          <p:cNvGrpSpPr/>
          <p:nvPr/>
        </p:nvGrpSpPr>
        <p:grpSpPr>
          <a:xfrm>
            <a:off x="1403107" y="3270739"/>
            <a:ext cx="3360311" cy="3087379"/>
            <a:chOff x="1285876" y="3470031"/>
            <a:chExt cx="3360311" cy="3087379"/>
          </a:xfrm>
        </p:grpSpPr>
        <p:grpSp>
          <p:nvGrpSpPr>
            <p:cNvPr id="7" name="Group 26"/>
            <p:cNvGrpSpPr/>
            <p:nvPr/>
          </p:nvGrpSpPr>
          <p:grpSpPr>
            <a:xfrm rot="5400000">
              <a:off x="2049310" y="3447532"/>
              <a:ext cx="2574378" cy="2619376"/>
              <a:chOff x="2000250" y="3557588"/>
              <a:chExt cx="2986088" cy="2619376"/>
            </a:xfrm>
          </p:grpSpPr>
          <p:grpSp>
            <p:nvGrpSpPr>
              <p:cNvPr id="9" name="Group 8"/>
              <p:cNvGrpSpPr/>
              <p:nvPr/>
            </p:nvGrpSpPr>
            <p:grpSpPr>
              <a:xfrm>
                <a:off x="2000250" y="3557588"/>
                <a:ext cx="2986088" cy="2619374"/>
                <a:chOff x="2000250" y="3557588"/>
                <a:chExt cx="2986088" cy="2619374"/>
              </a:xfrm>
            </p:grpSpPr>
            <p:sp>
              <p:nvSpPr>
                <p:cNvPr id="6" name="Rectangle 5"/>
                <p:cNvSpPr/>
                <p:nvPr/>
              </p:nvSpPr>
              <p:spPr>
                <a:xfrm>
                  <a:off x="2000250" y="3557588"/>
                  <a:ext cx="2986088" cy="2619374"/>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2000250" y="3571875"/>
                  <a:ext cx="2986088" cy="2605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Elbow Connector 10"/>
              <p:cNvCxnSpPr/>
              <p:nvPr/>
            </p:nvCxnSpPr>
            <p:spPr>
              <a:xfrm>
                <a:off x="4529138" y="3557588"/>
                <a:ext cx="457200" cy="24288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2000250" y="5934075"/>
                <a:ext cx="457200" cy="242887"/>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1893095" y="3664745"/>
                <a:ext cx="442911" cy="228600"/>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69632" y="5860258"/>
                <a:ext cx="404814" cy="22859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a:spLocks noRot="1" noChangeAspect="1" noMove="1" noResize="1" noEditPoints="1" noAdjustHandles="1" noChangeArrowheads="1" noChangeShapeType="1" noTextEdit="1"/>
            </p:cNvSpPr>
            <p:nvPr/>
          </p:nvSpPr>
          <p:spPr>
            <a:xfrm>
              <a:off x="1285876" y="4424912"/>
              <a:ext cx="847725" cy="494807"/>
            </a:xfrm>
            <a:prstGeom prst="rect">
              <a:avLst/>
            </a:prstGeom>
            <a:blipFill rotWithShape="0">
              <a:blip r:embed="rId3" cstate="print"/>
              <a:stretch>
                <a:fillRect/>
              </a:stretch>
            </a:blipFill>
          </p:spPr>
          <p:txBody>
            <a:bodyPr/>
            <a:lstStyle/>
            <a:p>
              <a:r>
                <a:rPr lang="en-US">
                  <a:noFill/>
                </a:rPr>
                <a:t> </a:t>
              </a:r>
            </a:p>
          </p:txBody>
        </p:sp>
        <p:sp>
          <p:nvSpPr>
            <p:cNvPr id="29" name="TextBox 28"/>
            <p:cNvSpPr txBox="1">
              <a:spLocks noRot="1" noChangeAspect="1" noMove="1" noResize="1" noEditPoints="1" noAdjustHandles="1" noChangeArrowheads="1" noChangeShapeType="1" noTextEdit="1"/>
            </p:cNvSpPr>
            <p:nvPr/>
          </p:nvSpPr>
          <p:spPr>
            <a:xfrm>
              <a:off x="2886078" y="6062603"/>
              <a:ext cx="847725" cy="494807"/>
            </a:xfrm>
            <a:prstGeom prst="rect">
              <a:avLst/>
            </a:prstGeom>
            <a:blipFill rotWithShape="0">
              <a:blip r:embed="rId4" cstate="print"/>
              <a:stretch>
                <a:fillRect/>
              </a:stretch>
            </a:blipFill>
          </p:spPr>
          <p:txBody>
            <a:bodyPr/>
            <a:lstStyle/>
            <a:p>
              <a:r>
                <a:rPr lang="en-US">
                  <a:noFill/>
                </a:rPr>
                <a:t> </a:t>
              </a:r>
            </a:p>
          </p:txBody>
        </p:sp>
      </p:grpSp>
      <p:sp>
        <p:nvSpPr>
          <p:cNvPr id="30" name="Isosceles Triangle 29"/>
          <p:cNvSpPr/>
          <p:nvPr/>
        </p:nvSpPr>
        <p:spPr>
          <a:xfrm rot="8456949">
            <a:off x="6834120" y="4639696"/>
            <a:ext cx="5107030" cy="1411896"/>
          </a:xfrm>
          <a:prstGeom prst="triangle">
            <a:avLst>
              <a:gd name="adj" fmla="val 49845"/>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Straight Connector 34"/>
          <p:cNvCxnSpPr/>
          <p:nvPr/>
        </p:nvCxnSpPr>
        <p:spPr>
          <a:xfrm>
            <a:off x="10011508" y="4630616"/>
            <a:ext cx="527539" cy="23446"/>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8616462" y="5931878"/>
            <a:ext cx="46892" cy="527537"/>
          </a:xfrm>
          <a:prstGeom prst="line">
            <a:avLst/>
          </a:prstGeom>
          <a:ln w="28575"/>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0585939" y="4443046"/>
            <a:ext cx="797169" cy="523220"/>
          </a:xfrm>
          <a:prstGeom prst="rect">
            <a:avLst/>
          </a:prstGeom>
          <a:noFill/>
        </p:spPr>
        <p:txBody>
          <a:bodyPr wrap="square" rtlCol="0">
            <a:spAutoFit/>
          </a:bodyPr>
          <a:lstStyle/>
          <a:p>
            <a:r>
              <a:rPr lang="en-US" sz="2800" dirty="0" smtClean="0"/>
              <a:t>2</a:t>
            </a:r>
            <a:endParaRPr lang="en-US" sz="2800" dirty="0"/>
          </a:p>
        </p:txBody>
      </p:sp>
      <p:sp>
        <p:nvSpPr>
          <p:cNvPr id="42" name="TextBox 41"/>
          <p:cNvSpPr txBox="1"/>
          <p:nvPr/>
        </p:nvSpPr>
        <p:spPr>
          <a:xfrm>
            <a:off x="9331570" y="5416061"/>
            <a:ext cx="797169" cy="523220"/>
          </a:xfrm>
          <a:prstGeom prst="rect">
            <a:avLst/>
          </a:prstGeom>
          <a:noFill/>
        </p:spPr>
        <p:txBody>
          <a:bodyPr wrap="square" rtlCol="0">
            <a:spAutoFit/>
          </a:bodyPr>
          <a:lstStyle/>
          <a:p>
            <a:r>
              <a:rPr lang="en-US" sz="2800" dirty="0" smtClean="0"/>
              <a:t>x</a:t>
            </a:r>
            <a:r>
              <a:rPr lang="en-US" sz="2800" baseline="30000" dirty="0" smtClean="0"/>
              <a:t>o</a:t>
            </a:r>
            <a:endParaRPr lang="en-US" sz="2800" baseline="30000" dirty="0"/>
          </a:p>
        </p:txBody>
      </p:sp>
      <p:sp>
        <p:nvSpPr>
          <p:cNvPr id="43" name="TextBox 42"/>
          <p:cNvSpPr txBox="1"/>
          <p:nvPr/>
        </p:nvSpPr>
        <p:spPr>
          <a:xfrm>
            <a:off x="7455877" y="3493477"/>
            <a:ext cx="2121877" cy="523220"/>
          </a:xfrm>
          <a:prstGeom prst="rect">
            <a:avLst/>
          </a:prstGeom>
          <a:noFill/>
        </p:spPr>
        <p:txBody>
          <a:bodyPr wrap="square" rtlCol="0">
            <a:spAutoFit/>
          </a:bodyPr>
          <a:lstStyle/>
          <a:p>
            <a:r>
              <a:rPr lang="en-US" sz="2800" dirty="0" smtClean="0"/>
              <a:t>x &gt; 90</a:t>
            </a:r>
            <a:r>
              <a:rPr lang="en-US" sz="2800" baseline="30000" dirty="0" smtClean="0"/>
              <a:t>o</a:t>
            </a:r>
            <a:endParaRPr lang="en-US" sz="2800" baseline="30000" dirty="0"/>
          </a:p>
        </p:txBody>
      </p:sp>
    </p:spTree>
    <p:extLst>
      <p:ext uri="{BB962C8B-B14F-4D97-AF65-F5344CB8AC3E}">
        <p14:creationId xmlns="" xmlns:p14="http://schemas.microsoft.com/office/powerpoint/2010/main" val="40298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535</Words>
  <Application>Microsoft Office PowerPoint</Application>
  <PresentationFormat>Custom</PresentationFormat>
  <Paragraphs>104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ANNOUNCEMENTS -Pick up your assigned calculator -Take out your HW to be stamped (pgs. 4-5)</vt:lpstr>
      <vt:lpstr>Homework Questions?</vt:lpstr>
      <vt:lpstr>Trig. Graphs – VOCAB SECTION!</vt:lpstr>
      <vt:lpstr>Sine Graph (page 57)</vt:lpstr>
      <vt:lpstr>Cosine Graph (page 58)</vt:lpstr>
      <vt:lpstr>BRAIN BREAK</vt:lpstr>
      <vt:lpstr>A: Quantity A is bigger B: Quantity B is bigger C: They are the equal D: Not enough information to decide</vt:lpstr>
      <vt:lpstr>Which is bigger – the area of Quantity A or the area of Quantity B? A: Quantity A is bigger B: Quantity B is bigger C: They are the equal D: Not enough information to decide</vt:lpstr>
      <vt:lpstr>Which is bigger – the area of Quantity A or the area of Quantity B? A: Quantity A is bigger B: Quantity B is bigger C: They are the equal D: Not enough information to decide</vt:lpstr>
      <vt:lpstr>#7 Area of a Triangle</vt:lpstr>
      <vt:lpstr>What is the area of a triangle?</vt:lpstr>
      <vt:lpstr>What if we don’t know the base or the height? What if we only know an angle instead?</vt:lpstr>
      <vt:lpstr>Example 1: Find the area of ∆DEF, if d = 3cm, e = 8cm, and F = 35o. Round to the nearest whole number.</vt:lpstr>
      <vt:lpstr>BRAIN BREAK</vt:lpstr>
      <vt:lpstr>Example 2: West Meck is finally getting a pool in the gym for the swim team! In order to cut down on costs, the pool is going to be triangular shaped instead of rectangular. Two of the sides of the pool are 80 yards and 150 yards. The angle between the two sides is 67o. What is the surface area of the pool going to be?</vt:lpstr>
      <vt:lpstr>Practice Problems: Find the area of each triangle using the given information. Round to the nearest whole number</vt:lpstr>
      <vt:lpstr>Homework</vt:lpstr>
      <vt:lpstr>Exit Ticket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-Take out your HW to be stamped (first 3 pages!</dc:title>
  <dc:creator>Santos, Francine C.</dc:creator>
  <cp:lastModifiedBy>francinec.santos</cp:lastModifiedBy>
  <cp:revision>31</cp:revision>
  <dcterms:created xsi:type="dcterms:W3CDTF">2014-11-20T01:53:57Z</dcterms:created>
  <dcterms:modified xsi:type="dcterms:W3CDTF">2015-05-05T17:43:54Z</dcterms:modified>
</cp:coreProperties>
</file>