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7" r:id="rId2"/>
    <p:sldId id="280" r:id="rId3"/>
    <p:sldId id="290" r:id="rId4"/>
    <p:sldId id="258" r:id="rId5"/>
    <p:sldId id="269" r:id="rId6"/>
    <p:sldId id="270" r:id="rId7"/>
    <p:sldId id="262" r:id="rId8"/>
    <p:sldId id="278" r:id="rId9"/>
    <p:sldId id="277" r:id="rId10"/>
    <p:sldId id="260" r:id="rId11"/>
    <p:sldId id="274" r:id="rId12"/>
    <p:sldId id="289" r:id="rId13"/>
    <p:sldId id="281" r:id="rId14"/>
    <p:sldId id="287" r:id="rId15"/>
    <p:sldId id="288" r:id="rId16"/>
    <p:sldId id="282" r:id="rId17"/>
    <p:sldId id="283" r:id="rId18"/>
    <p:sldId id="284" r:id="rId19"/>
    <p:sldId id="285" r:id="rId20"/>
    <p:sldId id="2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0"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6DC07C-A834-4C25-A2F5-52A2FB4A0141}" type="datetimeFigureOut">
              <a:rPr lang="en-US" smtClean="0"/>
              <a:pPr/>
              <a:t>2/28/2015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6CE337-C0C4-469D-89B8-03126B570A4F}" type="slidenum">
              <a:rPr lang="en-US" smtClean="0"/>
              <a:pPr/>
              <a:t>‹#›</a:t>
            </a:fld>
            <a:endParaRPr lang="en-US"/>
          </a:p>
        </p:txBody>
      </p:sp>
    </p:spTree>
    <p:extLst>
      <p:ext uri="{BB962C8B-B14F-4D97-AF65-F5344CB8AC3E}">
        <p14:creationId xmlns:p14="http://schemas.microsoft.com/office/powerpoint/2010/main" val="24694675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802F6F-CE22-485D-8D7F-05145CBC1B18}" type="datetimeFigureOut">
              <a:rPr lang="en-US" smtClean="0"/>
              <a:pPr/>
              <a:t>2/28/2015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A729DF-5464-4D06-9A7F-A00BC433618F}" type="slidenum">
              <a:rPr lang="en-US" smtClean="0"/>
              <a:pPr/>
              <a:t>‹#›</a:t>
            </a:fld>
            <a:endParaRPr lang="en-US"/>
          </a:p>
        </p:txBody>
      </p:sp>
    </p:spTree>
    <p:extLst>
      <p:ext uri="{BB962C8B-B14F-4D97-AF65-F5344CB8AC3E}">
        <p14:creationId xmlns:p14="http://schemas.microsoft.com/office/powerpoint/2010/main" val="134044823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A729DF-5464-4D06-9A7F-A00BC433618F}" type="slidenum">
              <a:rPr lang="en-US" smtClean="0"/>
              <a:pPr/>
              <a:t>1</a:t>
            </a:fld>
            <a:endParaRPr lang="en-US"/>
          </a:p>
        </p:txBody>
      </p:sp>
    </p:spTree>
    <p:extLst>
      <p:ext uri="{BB962C8B-B14F-4D97-AF65-F5344CB8AC3E}">
        <p14:creationId xmlns:p14="http://schemas.microsoft.com/office/powerpoint/2010/main" val="779116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A729DF-5464-4D06-9A7F-A00BC433618F}" type="slidenum">
              <a:rPr lang="en-US" smtClean="0"/>
              <a:pPr/>
              <a:t>2</a:t>
            </a:fld>
            <a:endParaRPr lang="en-US"/>
          </a:p>
        </p:txBody>
      </p:sp>
    </p:spTree>
    <p:extLst>
      <p:ext uri="{BB962C8B-B14F-4D97-AF65-F5344CB8AC3E}">
        <p14:creationId xmlns:p14="http://schemas.microsoft.com/office/powerpoint/2010/main" val="1565109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E9C02D-48FF-4DA9-8658-0012E50C6881}" type="datetime11">
              <a:rPr lang="en-US" smtClean="0"/>
              <a:pPr/>
              <a:t>20:21:03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0BC3C-96AE-4041-975A-48B4683EAC32}" type="slidenum">
              <a:rPr lang="en-US" smtClean="0"/>
              <a:pPr/>
              <a:t>‹#›</a:t>
            </a:fld>
            <a:endParaRPr lang="en-US"/>
          </a:p>
        </p:txBody>
      </p:sp>
    </p:spTree>
    <p:extLst>
      <p:ext uri="{BB962C8B-B14F-4D97-AF65-F5344CB8AC3E}">
        <p14:creationId xmlns:p14="http://schemas.microsoft.com/office/powerpoint/2010/main" val="1060496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4B977-9ABD-41F8-95C1-E581EEAFAFF6}" type="datetime11">
              <a:rPr lang="en-US" smtClean="0"/>
              <a:pPr/>
              <a:t>20:21:03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0BC3C-96AE-4041-975A-48B4683EAC32}" type="slidenum">
              <a:rPr lang="en-US" smtClean="0"/>
              <a:pPr/>
              <a:t>‹#›</a:t>
            </a:fld>
            <a:endParaRPr lang="en-US"/>
          </a:p>
        </p:txBody>
      </p:sp>
    </p:spTree>
    <p:extLst>
      <p:ext uri="{BB962C8B-B14F-4D97-AF65-F5344CB8AC3E}">
        <p14:creationId xmlns:p14="http://schemas.microsoft.com/office/powerpoint/2010/main" val="1997986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319C09-BF49-4EE7-B4DC-CBEF27511CAA}" type="datetime11">
              <a:rPr lang="en-US" smtClean="0"/>
              <a:pPr/>
              <a:t>20:21:03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0BC3C-96AE-4041-975A-48B4683EAC32}" type="slidenum">
              <a:rPr lang="en-US" smtClean="0"/>
              <a:pPr/>
              <a:t>‹#›</a:t>
            </a:fld>
            <a:endParaRPr lang="en-US"/>
          </a:p>
        </p:txBody>
      </p:sp>
    </p:spTree>
    <p:extLst>
      <p:ext uri="{BB962C8B-B14F-4D97-AF65-F5344CB8AC3E}">
        <p14:creationId xmlns:p14="http://schemas.microsoft.com/office/powerpoint/2010/main" val="3850775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71D9E3-7F94-43F5-ABA5-2EF359AEE53C}" type="datetime11">
              <a:rPr lang="en-US" smtClean="0"/>
              <a:pPr/>
              <a:t>20:21:03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0BC3C-96AE-4041-975A-48B4683EAC32}" type="slidenum">
              <a:rPr lang="en-US" smtClean="0"/>
              <a:pPr/>
              <a:t>‹#›</a:t>
            </a:fld>
            <a:endParaRPr lang="en-US"/>
          </a:p>
        </p:txBody>
      </p:sp>
    </p:spTree>
    <p:extLst>
      <p:ext uri="{BB962C8B-B14F-4D97-AF65-F5344CB8AC3E}">
        <p14:creationId xmlns:p14="http://schemas.microsoft.com/office/powerpoint/2010/main" val="2643558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B11562-0F78-40B8-9ECF-2BC955BE37D1}" type="datetime11">
              <a:rPr lang="en-US" smtClean="0"/>
              <a:pPr/>
              <a:t>20:21:03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0BC3C-96AE-4041-975A-48B4683EAC32}" type="slidenum">
              <a:rPr lang="en-US" smtClean="0"/>
              <a:pPr/>
              <a:t>‹#›</a:t>
            </a:fld>
            <a:endParaRPr lang="en-US"/>
          </a:p>
        </p:txBody>
      </p:sp>
    </p:spTree>
    <p:extLst>
      <p:ext uri="{BB962C8B-B14F-4D97-AF65-F5344CB8AC3E}">
        <p14:creationId xmlns:p14="http://schemas.microsoft.com/office/powerpoint/2010/main" val="2136047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DF38F7-6896-4553-8632-EAABB5B694BE}" type="datetime11">
              <a:rPr lang="en-US" smtClean="0"/>
              <a:pPr/>
              <a:t>20:21:03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0BC3C-96AE-4041-975A-48B4683EAC32}" type="slidenum">
              <a:rPr lang="en-US" smtClean="0"/>
              <a:pPr/>
              <a:t>‹#›</a:t>
            </a:fld>
            <a:endParaRPr lang="en-US"/>
          </a:p>
        </p:txBody>
      </p:sp>
    </p:spTree>
    <p:extLst>
      <p:ext uri="{BB962C8B-B14F-4D97-AF65-F5344CB8AC3E}">
        <p14:creationId xmlns:p14="http://schemas.microsoft.com/office/powerpoint/2010/main" val="287672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E34466-336B-40BB-9100-B5F6B8AA90A2}" type="datetime11">
              <a:rPr lang="en-US" smtClean="0"/>
              <a:pPr/>
              <a:t>20:21:03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B0BC3C-96AE-4041-975A-48B4683EAC32}" type="slidenum">
              <a:rPr lang="en-US" smtClean="0"/>
              <a:pPr/>
              <a:t>‹#›</a:t>
            </a:fld>
            <a:endParaRPr lang="en-US"/>
          </a:p>
        </p:txBody>
      </p:sp>
    </p:spTree>
    <p:extLst>
      <p:ext uri="{BB962C8B-B14F-4D97-AF65-F5344CB8AC3E}">
        <p14:creationId xmlns:p14="http://schemas.microsoft.com/office/powerpoint/2010/main" val="190672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297B04-6EA6-4440-93AA-586FE9647935}" type="datetime11">
              <a:rPr lang="en-US" smtClean="0"/>
              <a:pPr/>
              <a:t>20:21:03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B0BC3C-96AE-4041-975A-48B4683EAC32}" type="slidenum">
              <a:rPr lang="en-US" smtClean="0"/>
              <a:pPr/>
              <a:t>‹#›</a:t>
            </a:fld>
            <a:endParaRPr lang="en-US"/>
          </a:p>
        </p:txBody>
      </p:sp>
    </p:spTree>
    <p:extLst>
      <p:ext uri="{BB962C8B-B14F-4D97-AF65-F5344CB8AC3E}">
        <p14:creationId xmlns:p14="http://schemas.microsoft.com/office/powerpoint/2010/main" val="248763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5B4588-057F-458E-BB60-D628827F440E}" type="datetime11">
              <a:rPr lang="en-US" smtClean="0"/>
              <a:pPr/>
              <a:t>20:21:03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B0BC3C-96AE-4041-975A-48B4683EAC32}" type="slidenum">
              <a:rPr lang="en-US" smtClean="0"/>
              <a:pPr/>
              <a:t>‹#›</a:t>
            </a:fld>
            <a:endParaRPr lang="en-US"/>
          </a:p>
        </p:txBody>
      </p:sp>
    </p:spTree>
    <p:extLst>
      <p:ext uri="{BB962C8B-B14F-4D97-AF65-F5344CB8AC3E}">
        <p14:creationId xmlns:p14="http://schemas.microsoft.com/office/powerpoint/2010/main" val="3405835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99F4F4-DFCA-4AD2-B3C9-4B7047FC63B5}" type="datetime11">
              <a:rPr lang="en-US" smtClean="0"/>
              <a:pPr/>
              <a:t>20:21:03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0BC3C-96AE-4041-975A-48B4683EAC32}" type="slidenum">
              <a:rPr lang="en-US" smtClean="0"/>
              <a:pPr/>
              <a:t>‹#›</a:t>
            </a:fld>
            <a:endParaRPr lang="en-US"/>
          </a:p>
        </p:txBody>
      </p:sp>
    </p:spTree>
    <p:extLst>
      <p:ext uri="{BB962C8B-B14F-4D97-AF65-F5344CB8AC3E}">
        <p14:creationId xmlns:p14="http://schemas.microsoft.com/office/powerpoint/2010/main" val="2555779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9B82BC-B78C-4C14-88E0-7FF715D5EE3F}" type="datetime11">
              <a:rPr lang="en-US" smtClean="0"/>
              <a:pPr/>
              <a:t>20:21:03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0BC3C-96AE-4041-975A-48B4683EAC32}" type="slidenum">
              <a:rPr lang="en-US" smtClean="0"/>
              <a:pPr/>
              <a:t>‹#›</a:t>
            </a:fld>
            <a:endParaRPr lang="en-US"/>
          </a:p>
        </p:txBody>
      </p:sp>
    </p:spTree>
    <p:extLst>
      <p:ext uri="{BB962C8B-B14F-4D97-AF65-F5344CB8AC3E}">
        <p14:creationId xmlns:p14="http://schemas.microsoft.com/office/powerpoint/2010/main" val="3248899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E833B9-91BE-483C-99FB-610FE9D1CD1C}" type="datetime11">
              <a:rPr lang="en-US" smtClean="0"/>
              <a:pPr/>
              <a:t>20:21:03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0BC3C-96AE-4041-975A-48B4683EAC32}" type="slidenum">
              <a:rPr lang="en-US" smtClean="0"/>
              <a:pPr/>
              <a:t>‹#›</a:t>
            </a:fld>
            <a:endParaRPr lang="en-US"/>
          </a:p>
        </p:txBody>
      </p:sp>
    </p:spTree>
    <p:extLst>
      <p:ext uri="{BB962C8B-B14F-4D97-AF65-F5344CB8AC3E}">
        <p14:creationId xmlns:p14="http://schemas.microsoft.com/office/powerpoint/2010/main" val="2901033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7.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rotWithShape="1">
          <a:blip r:embed="rId3" cstate="print">
            <a:extLst>
              <a:ext uri="{28A0092B-C50C-407E-A947-70E740481C1C}">
                <a14:useLocalDpi xmlns:a14="http://schemas.microsoft.com/office/drawing/2010/main" val="0"/>
              </a:ext>
            </a:extLst>
          </a:blip>
          <a:srcRect l="43580" r="19136" b="1852"/>
          <a:stretch/>
        </p:blipFill>
        <p:spPr>
          <a:xfrm rot="16200000">
            <a:off x="5773191" y="-1812184"/>
            <a:ext cx="1219863" cy="4861354"/>
          </a:xfrm>
          <a:prstGeom prst="rect">
            <a:avLst/>
          </a:prstGeom>
        </p:spPr>
      </p:pic>
      <p:pic>
        <p:nvPicPr>
          <p:cNvPr id="30" name="Picture 29"/>
          <p:cNvPicPr>
            <a:picLocks noChangeAspect="1"/>
          </p:cNvPicPr>
          <p:nvPr/>
        </p:nvPicPr>
        <p:blipFill rotWithShape="1">
          <a:blip r:embed="rId4" cstate="print">
            <a:extLst>
              <a:ext uri="{28A0092B-C50C-407E-A947-70E740481C1C}">
                <a14:useLocalDpi xmlns:a14="http://schemas.microsoft.com/office/drawing/2010/main" val="0"/>
              </a:ext>
            </a:extLst>
          </a:blip>
          <a:srcRect l="26667" t="48148" r="34306" b="19444"/>
          <a:stretch/>
        </p:blipFill>
        <p:spPr>
          <a:xfrm>
            <a:off x="2495006" y="6020225"/>
            <a:ext cx="855261" cy="869019"/>
          </a:xfrm>
          <a:prstGeom prst="rect">
            <a:avLst/>
          </a:prstGeom>
        </p:spPr>
      </p:pic>
      <p:sp>
        <p:nvSpPr>
          <p:cNvPr id="5" name="Content Placeholder 4"/>
          <p:cNvSpPr>
            <a:spLocks noGrp="1"/>
          </p:cNvSpPr>
          <p:nvPr>
            <p:ph idx="1"/>
          </p:nvPr>
        </p:nvSpPr>
        <p:spPr>
          <a:xfrm>
            <a:off x="1" y="30347"/>
            <a:ext cx="5232399" cy="827088"/>
          </a:xfrm>
        </p:spPr>
        <p:txBody>
          <a:bodyPr>
            <a:noAutofit/>
          </a:bodyPr>
          <a:lstStyle/>
          <a:p>
            <a:pPr marL="0" indent="0" algn="ctr">
              <a:buNone/>
            </a:pPr>
            <a:r>
              <a:rPr lang="en-US" sz="4400" b="1" dirty="0">
                <a:solidFill>
                  <a:srgbClr val="FF0000"/>
                </a:solidFill>
              </a:rPr>
              <a:t>WARM </a:t>
            </a:r>
            <a:r>
              <a:rPr lang="en-US" sz="4400" b="1" dirty="0" smtClean="0">
                <a:solidFill>
                  <a:srgbClr val="FF0000"/>
                </a:solidFill>
              </a:rPr>
              <a:t>UP</a:t>
            </a:r>
            <a:endParaRPr lang="en-US" sz="4400" b="1" dirty="0">
              <a:solidFill>
                <a:srgbClr val="FF0000"/>
              </a:solidFill>
            </a:endParaRPr>
          </a:p>
        </p:txBody>
      </p:sp>
      <p:sp>
        <p:nvSpPr>
          <p:cNvPr id="7" name="TextBox 6"/>
          <p:cNvSpPr txBox="1"/>
          <p:nvPr/>
        </p:nvSpPr>
        <p:spPr>
          <a:xfrm>
            <a:off x="-114300" y="746742"/>
            <a:ext cx="8665029" cy="646331"/>
          </a:xfrm>
          <a:prstGeom prst="rect">
            <a:avLst/>
          </a:prstGeom>
          <a:noFill/>
        </p:spPr>
        <p:txBody>
          <a:bodyPr wrap="square" rtlCol="0">
            <a:spAutoFit/>
          </a:bodyPr>
          <a:lstStyle/>
          <a:p>
            <a:pPr marL="514350" indent="-514350">
              <a:buFont typeface="+mj-lt"/>
              <a:buAutoNum type="arabicPeriod"/>
            </a:pPr>
            <a:endParaRPr lang="en-US" sz="3600" dirty="0" smtClean="0">
              <a:solidFill>
                <a:srgbClr val="FF0000"/>
              </a:solidFill>
            </a:endParaRPr>
          </a:p>
        </p:txBody>
      </p:sp>
      <p:sp>
        <p:nvSpPr>
          <p:cNvPr id="6" name="TextBox 5"/>
          <p:cNvSpPr txBox="1"/>
          <p:nvPr/>
        </p:nvSpPr>
        <p:spPr>
          <a:xfrm>
            <a:off x="103866" y="792908"/>
            <a:ext cx="9105900" cy="1200329"/>
          </a:xfrm>
          <a:prstGeom prst="rect">
            <a:avLst/>
          </a:prstGeom>
          <a:noFill/>
        </p:spPr>
        <p:txBody>
          <a:bodyPr wrap="square" rtlCol="0">
            <a:spAutoFit/>
          </a:bodyPr>
          <a:lstStyle/>
          <a:p>
            <a:pPr marL="742950" indent="-742950">
              <a:buFont typeface="+mj-lt"/>
              <a:buAutoNum type="arabicPeriod"/>
            </a:pPr>
            <a:r>
              <a:rPr lang="en-US" sz="2400" dirty="0" smtClean="0">
                <a:solidFill>
                  <a:srgbClr val="FF0000"/>
                </a:solidFill>
              </a:rPr>
              <a:t>Update TOC. </a:t>
            </a:r>
            <a:endParaRPr lang="en-US" sz="2400" dirty="0" smtClean="0">
              <a:solidFill>
                <a:srgbClr val="FF0000"/>
              </a:solidFill>
            </a:endParaRPr>
          </a:p>
          <a:p>
            <a:pPr marL="742950" indent="-742950">
              <a:buFont typeface="+mj-lt"/>
              <a:buAutoNum type="arabicPeriod"/>
            </a:pPr>
            <a:r>
              <a:rPr lang="en-US" sz="2400" dirty="0" smtClean="0">
                <a:solidFill>
                  <a:srgbClr val="FF0000"/>
                </a:solidFill>
              </a:rPr>
              <a:t>Update Data Tracker (Green Tab) – Find your # in the chart below and fill in the bar graph for your Unit 1 and Unit 2 mastery.</a:t>
            </a:r>
            <a:endParaRPr lang="en-US" sz="2400" dirty="0" smtClean="0">
              <a:solidFill>
                <a:srgbClr val="FF0000"/>
              </a:solidFill>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l="25084" t="4292" r="41583" b="37626"/>
          <a:stretch/>
        </p:blipFill>
        <p:spPr>
          <a:xfrm rot="16200000">
            <a:off x="398603" y="5532304"/>
            <a:ext cx="927098" cy="1724290"/>
          </a:xfrm>
          <a:prstGeom prst="rect">
            <a:avLst/>
          </a:prstGeom>
        </p:spPr>
      </p:pic>
      <p:pic>
        <p:nvPicPr>
          <p:cNvPr id="22" name="Picture 21"/>
          <p:cNvPicPr>
            <a:picLocks noChangeAspect="1"/>
          </p:cNvPicPr>
          <p:nvPr/>
        </p:nvPicPr>
        <p:blipFill rotWithShape="1">
          <a:blip r:embed="rId6" cstate="print">
            <a:extLst>
              <a:ext uri="{28A0092B-C50C-407E-A947-70E740481C1C}">
                <a14:useLocalDpi xmlns:a14="http://schemas.microsoft.com/office/drawing/2010/main" val="0"/>
              </a:ext>
            </a:extLst>
          </a:blip>
          <a:srcRect l="24567" t="12222" r="48025" b="77677"/>
          <a:stretch/>
        </p:blipFill>
        <p:spPr>
          <a:xfrm rot="16200000">
            <a:off x="2738736" y="2091460"/>
            <a:ext cx="786910" cy="436152"/>
          </a:xfrm>
          <a:prstGeom prst="rect">
            <a:avLst/>
          </a:prstGeom>
        </p:spPr>
      </p:pic>
      <p:pic>
        <p:nvPicPr>
          <p:cNvPr id="23" name="Picture 22"/>
          <p:cNvPicPr>
            <a:picLocks noChangeAspect="1"/>
          </p:cNvPicPr>
          <p:nvPr/>
        </p:nvPicPr>
        <p:blipFill rotWithShape="1">
          <a:blip r:embed="rId7" cstate="print">
            <a:extLst>
              <a:ext uri="{28A0092B-C50C-407E-A947-70E740481C1C}">
                <a14:useLocalDpi xmlns:a14="http://schemas.microsoft.com/office/drawing/2010/main" val="0"/>
              </a:ext>
            </a:extLst>
          </a:blip>
          <a:srcRect l="25556" t="6111" r="46790" b="11482"/>
          <a:stretch/>
        </p:blipFill>
        <p:spPr>
          <a:xfrm rot="16200000">
            <a:off x="1070112" y="833540"/>
            <a:ext cx="798918" cy="2939143"/>
          </a:xfrm>
          <a:prstGeom prst="rect">
            <a:avLst/>
          </a:prstGeom>
        </p:spPr>
      </p:pic>
      <p:sp>
        <p:nvSpPr>
          <p:cNvPr id="4" name="Title 3"/>
          <p:cNvSpPr>
            <a:spLocks noGrp="1"/>
          </p:cNvSpPr>
          <p:nvPr>
            <p:ph type="title"/>
          </p:nvPr>
        </p:nvSpPr>
        <p:spPr>
          <a:xfrm>
            <a:off x="8813800" y="8561"/>
            <a:ext cx="3378200" cy="5642939"/>
          </a:xfrm>
        </p:spPr>
        <p:txBody>
          <a:bodyPr>
            <a:noAutofit/>
          </a:bodyPr>
          <a:lstStyle/>
          <a:p>
            <a:pPr algn="l"/>
            <a:r>
              <a:rPr lang="en-US" sz="2800" b="1" u="sng" dirty="0" smtClean="0">
                <a:solidFill>
                  <a:srgbClr val="0070C0"/>
                </a:solidFill>
              </a:rPr>
              <a:t>ANNOUNCEMENTS</a:t>
            </a:r>
            <a:br>
              <a:rPr lang="en-US" sz="2800" b="1" u="sng" dirty="0" smtClean="0">
                <a:solidFill>
                  <a:srgbClr val="0070C0"/>
                </a:solidFill>
              </a:rPr>
            </a:br>
            <a:r>
              <a:rPr lang="en-US" sz="2800" dirty="0" smtClean="0">
                <a:solidFill>
                  <a:srgbClr val="0070C0"/>
                </a:solidFill>
              </a:rPr>
              <a:t>-Pick up your assigned calculator</a:t>
            </a:r>
            <a:br>
              <a:rPr lang="en-US" sz="2800" dirty="0" smtClean="0">
                <a:solidFill>
                  <a:srgbClr val="0070C0"/>
                </a:solidFill>
              </a:rPr>
            </a:br>
            <a:r>
              <a:rPr lang="en-US" sz="2800" dirty="0" smtClean="0">
                <a:solidFill>
                  <a:srgbClr val="0070C0"/>
                </a:solidFill>
              </a:rPr>
              <a:t>-Take a picture of the Unit 2 answer key for corrections</a:t>
            </a:r>
            <a:br>
              <a:rPr lang="en-US" sz="2800" dirty="0" smtClean="0">
                <a:solidFill>
                  <a:srgbClr val="0070C0"/>
                </a:solidFill>
              </a:rPr>
            </a:br>
            <a:r>
              <a:rPr lang="en-US" sz="2400" b="1" dirty="0" smtClean="0">
                <a:solidFill>
                  <a:srgbClr val="00B050"/>
                </a:solidFill>
              </a:rPr>
              <a:t>Today’s lesson is long and challenging. Stay in a positive mindset and work efficiently through the example problems to help your understanding for the homework and tomorrow’s project. If  you focus and take good notes, you will do well!</a:t>
            </a:r>
            <a:endParaRPr lang="en-US" sz="2400" b="1" i="1" dirty="0">
              <a:solidFill>
                <a:srgbClr val="00B050"/>
              </a:solidFill>
            </a:endParaRPr>
          </a:p>
        </p:txBody>
      </p:sp>
      <p:pic>
        <p:nvPicPr>
          <p:cNvPr id="24" name="Picture 23"/>
          <p:cNvPicPr>
            <a:picLocks noChangeAspect="1"/>
          </p:cNvPicPr>
          <p:nvPr/>
        </p:nvPicPr>
        <p:blipFill rotWithShape="1">
          <a:blip r:embed="rId8" cstate="print">
            <a:extLst>
              <a:ext uri="{28A0092B-C50C-407E-A947-70E740481C1C}">
                <a14:useLocalDpi xmlns:a14="http://schemas.microsoft.com/office/drawing/2010/main" val="0"/>
              </a:ext>
            </a:extLst>
          </a:blip>
          <a:srcRect l="32717" t="44816" r="29752" b="26296"/>
          <a:stretch/>
        </p:blipFill>
        <p:spPr>
          <a:xfrm rot="16200000">
            <a:off x="51949" y="5080340"/>
            <a:ext cx="829080" cy="932974"/>
          </a:xfrm>
          <a:prstGeom prst="rect">
            <a:avLst/>
          </a:prstGeom>
        </p:spPr>
      </p:pic>
      <p:pic>
        <p:nvPicPr>
          <p:cNvPr id="25" name="Picture 24"/>
          <p:cNvPicPr>
            <a:picLocks noChangeAspect="1"/>
          </p:cNvPicPr>
          <p:nvPr/>
        </p:nvPicPr>
        <p:blipFill rotWithShape="1">
          <a:blip r:embed="rId9" cstate="print">
            <a:extLst>
              <a:ext uri="{28A0092B-C50C-407E-A947-70E740481C1C}">
                <a14:useLocalDpi xmlns:a14="http://schemas.microsoft.com/office/drawing/2010/main" val="0"/>
              </a:ext>
            </a:extLst>
          </a:blip>
          <a:srcRect l="15185" t="11481" r="68765" b="70000"/>
          <a:stretch/>
        </p:blipFill>
        <p:spPr>
          <a:xfrm rot="16200000">
            <a:off x="1672401" y="6055867"/>
            <a:ext cx="874501" cy="770709"/>
          </a:xfrm>
          <a:prstGeom prst="rect">
            <a:avLst/>
          </a:prstGeom>
        </p:spPr>
      </p:pic>
      <p:pic>
        <p:nvPicPr>
          <p:cNvPr id="26" name="Picture 25"/>
          <p:cNvPicPr>
            <a:picLocks noChangeAspect="1"/>
          </p:cNvPicPr>
          <p:nvPr/>
        </p:nvPicPr>
        <p:blipFill rotWithShape="1">
          <a:blip r:embed="rId10" cstate="print">
            <a:extLst>
              <a:ext uri="{28A0092B-C50C-407E-A947-70E740481C1C}">
                <a14:useLocalDpi xmlns:a14="http://schemas.microsoft.com/office/drawing/2010/main" val="0"/>
              </a:ext>
            </a:extLst>
          </a:blip>
          <a:srcRect l="4304" t="51297" r="70973" b="11296"/>
          <a:stretch/>
        </p:blipFill>
        <p:spPr>
          <a:xfrm>
            <a:off x="11303000" y="5861106"/>
            <a:ext cx="878451" cy="996894"/>
          </a:xfrm>
          <a:prstGeom prst="rect">
            <a:avLst/>
          </a:prstGeom>
        </p:spPr>
      </p:pic>
      <p:pic>
        <p:nvPicPr>
          <p:cNvPr id="27" name="Picture 26"/>
          <p:cNvPicPr>
            <a:picLocks noChangeAspect="1"/>
          </p:cNvPicPr>
          <p:nvPr/>
        </p:nvPicPr>
        <p:blipFill rotWithShape="1">
          <a:blip r:embed="rId11" cstate="print">
            <a:extLst>
              <a:ext uri="{28A0092B-C50C-407E-A947-70E740481C1C}">
                <a14:useLocalDpi xmlns:a14="http://schemas.microsoft.com/office/drawing/2010/main" val="0"/>
              </a:ext>
            </a:extLst>
          </a:blip>
          <a:srcRect l="37221" t="60741" r="9861" b="11296"/>
          <a:stretch/>
        </p:blipFill>
        <p:spPr>
          <a:xfrm>
            <a:off x="9012988" y="5955991"/>
            <a:ext cx="2290012" cy="907590"/>
          </a:xfrm>
          <a:prstGeom prst="rect">
            <a:avLst/>
          </a:prstGeom>
        </p:spPr>
      </p:pic>
      <p:pic>
        <p:nvPicPr>
          <p:cNvPr id="29" name="Picture 28"/>
          <p:cNvPicPr>
            <a:picLocks noChangeAspect="1"/>
          </p:cNvPicPr>
          <p:nvPr/>
        </p:nvPicPr>
        <p:blipFill rotWithShape="1">
          <a:blip r:embed="rId12" cstate="print">
            <a:extLst>
              <a:ext uri="{28A0092B-C50C-407E-A947-70E740481C1C}">
                <a14:useLocalDpi xmlns:a14="http://schemas.microsoft.com/office/drawing/2010/main" val="0"/>
              </a:ext>
            </a:extLst>
          </a:blip>
          <a:srcRect l="5555" t="56851" r="43782" b="26297"/>
          <a:stretch/>
        </p:blipFill>
        <p:spPr>
          <a:xfrm>
            <a:off x="1" y="4347754"/>
            <a:ext cx="3350266" cy="790721"/>
          </a:xfrm>
          <a:prstGeom prst="rect">
            <a:avLst/>
          </a:prstGeom>
        </p:spPr>
      </p:pic>
      <p:pic>
        <p:nvPicPr>
          <p:cNvPr id="28" name="Picture 27"/>
          <p:cNvPicPr>
            <a:picLocks noChangeAspect="1"/>
          </p:cNvPicPr>
          <p:nvPr/>
        </p:nvPicPr>
        <p:blipFill rotWithShape="1">
          <a:blip r:embed="rId13" cstate="print">
            <a:extLst>
              <a:ext uri="{28A0092B-C50C-407E-A947-70E740481C1C}">
                <a14:useLocalDpi xmlns:a14="http://schemas.microsoft.com/office/drawing/2010/main" val="0"/>
              </a:ext>
            </a:extLst>
          </a:blip>
          <a:srcRect l="10276" t="58704" r="12918" b="17037"/>
          <a:stretch/>
        </p:blipFill>
        <p:spPr>
          <a:xfrm>
            <a:off x="0" y="2687491"/>
            <a:ext cx="3350267" cy="842701"/>
          </a:xfrm>
          <a:prstGeom prst="rect">
            <a:avLst/>
          </a:prstGeom>
        </p:spPr>
      </p:pic>
      <p:pic>
        <p:nvPicPr>
          <p:cNvPr id="31" name="Picture 30"/>
          <p:cNvPicPr>
            <a:picLocks noChangeAspect="1"/>
          </p:cNvPicPr>
          <p:nvPr/>
        </p:nvPicPr>
        <p:blipFill rotWithShape="1">
          <a:blip r:embed="rId14" cstate="print">
            <a:extLst>
              <a:ext uri="{28A0092B-C50C-407E-A947-70E740481C1C}">
                <a14:useLocalDpi xmlns:a14="http://schemas.microsoft.com/office/drawing/2010/main" val="0"/>
              </a:ext>
            </a:extLst>
          </a:blip>
          <a:srcRect l="5308" t="58148" r="22839" b="30925"/>
          <a:stretch/>
        </p:blipFill>
        <p:spPr>
          <a:xfrm>
            <a:off x="0" y="3538583"/>
            <a:ext cx="3350267" cy="808331"/>
          </a:xfrm>
          <a:prstGeom prst="rect">
            <a:avLst/>
          </a:prstGeom>
        </p:spPr>
      </p:pic>
      <p:pic>
        <p:nvPicPr>
          <p:cNvPr id="33" name="Picture 32"/>
          <p:cNvPicPr>
            <a:picLocks noChangeAspect="1"/>
          </p:cNvPicPr>
          <p:nvPr/>
        </p:nvPicPr>
        <p:blipFill rotWithShape="1">
          <a:blip r:embed="rId15" cstate="print">
            <a:extLst>
              <a:ext uri="{28A0092B-C50C-407E-A947-70E740481C1C}">
                <a14:useLocalDpi xmlns:a14="http://schemas.microsoft.com/office/drawing/2010/main" val="0"/>
              </a:ext>
            </a:extLst>
          </a:blip>
          <a:srcRect l="18642" t="39444" r="53209" b="19630"/>
          <a:stretch/>
        </p:blipFill>
        <p:spPr>
          <a:xfrm rot="16200000">
            <a:off x="1137898" y="4945196"/>
            <a:ext cx="855862" cy="1265705"/>
          </a:xfrm>
          <a:prstGeom prst="rect">
            <a:avLst/>
          </a:prstGeom>
        </p:spPr>
      </p:pic>
      <p:graphicFrame>
        <p:nvGraphicFramePr>
          <p:cNvPr id="35" name="Table 34"/>
          <p:cNvGraphicFramePr>
            <a:graphicFrameLocks noGrp="1"/>
          </p:cNvGraphicFramePr>
          <p:nvPr>
            <p:extLst>
              <p:ext uri="{D42A27DB-BD31-4B8C-83A1-F6EECF244321}">
                <p14:modId xmlns:p14="http://schemas.microsoft.com/office/powerpoint/2010/main" val="1361876084"/>
              </p:ext>
            </p:extLst>
          </p:nvPr>
        </p:nvGraphicFramePr>
        <p:xfrm>
          <a:off x="3354445" y="1903650"/>
          <a:ext cx="2677035" cy="4937760"/>
        </p:xfrm>
        <a:graphic>
          <a:graphicData uri="http://schemas.openxmlformats.org/drawingml/2006/table">
            <a:tbl>
              <a:tblPr firstRow="1" firstCol="1" bandRow="1">
                <a:tableStyleId>{5C22544A-7EE6-4342-B048-85BDC9FD1C3A}</a:tableStyleId>
              </a:tblPr>
              <a:tblGrid>
                <a:gridCol w="710233"/>
                <a:gridCol w="983401"/>
                <a:gridCol w="983401"/>
              </a:tblGrid>
              <a:tr h="0">
                <a:tc>
                  <a:txBody>
                    <a:bodyPr/>
                    <a:lstStyle/>
                    <a:p>
                      <a:pPr marL="0" marR="0" algn="ctr">
                        <a:lnSpc>
                          <a:spcPct val="100000"/>
                        </a:lnSpc>
                        <a:spcBef>
                          <a:spcPts val="0"/>
                        </a:spcBef>
                        <a:spcAft>
                          <a:spcPts val="0"/>
                        </a:spcAft>
                      </a:pPr>
                      <a:r>
                        <a:rPr lang="en-US" sz="1800" dirty="0">
                          <a:effectLst/>
                        </a:rPr>
                        <a:t>File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dirty="0">
                          <a:effectLst/>
                        </a:rPr>
                        <a:t>Unit 1 %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Unit 2 %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dirty="0">
                          <a:effectLst/>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26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dirty="0">
                          <a:effectLst/>
                        </a:rPr>
                        <a:t>41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dirty="0">
                          <a:effectLst/>
                        </a:rPr>
                        <a:t>43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32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dirty="0">
                          <a:effectLst/>
                        </a:rPr>
                        <a:t>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51.5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dirty="0">
                          <a:effectLst/>
                        </a:rPr>
                        <a:t>78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dirty="0">
                          <a:effectLst/>
                        </a:rPr>
                        <a:t>28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44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dirty="0">
                          <a:effectLst/>
                        </a:rPr>
                        <a:t>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dirty="0">
                          <a:effectLst/>
                        </a:rPr>
                        <a:t>63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dirty="0">
                          <a:effectLst/>
                        </a:rPr>
                        <a:t>29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10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dirty="0">
                          <a:effectLst/>
                        </a:rPr>
                        <a:t>89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dirty="0">
                          <a:effectLst/>
                        </a:rPr>
                        <a:t>105.5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11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dirty="0">
                          <a:effectLst/>
                        </a:rPr>
                        <a:t>72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dirty="0">
                          <a:effectLst/>
                        </a:rPr>
                        <a:t>44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12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28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dirty="0">
                          <a:effectLst/>
                        </a:rPr>
                        <a:t>41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13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30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dirty="0">
                          <a:effectLst/>
                        </a:rPr>
                        <a:t>47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14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35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28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dirty="0">
                          <a:effectLst/>
                        </a:rPr>
                        <a:t>41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16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dirty="0">
                          <a:effectLst/>
                        </a:rPr>
                        <a:t>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17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dirty="0">
                          <a:effectLst/>
                        </a:rPr>
                        <a:t>37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dirty="0">
                          <a:effectLst/>
                        </a:rPr>
                        <a:t>56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2866666167"/>
              </p:ext>
            </p:extLst>
          </p:nvPr>
        </p:nvGraphicFramePr>
        <p:xfrm>
          <a:off x="6075497" y="1920238"/>
          <a:ext cx="2778207" cy="4937760"/>
        </p:xfrm>
        <a:graphic>
          <a:graphicData uri="http://schemas.openxmlformats.org/drawingml/2006/table">
            <a:tbl>
              <a:tblPr firstRow="1" firstCol="1" bandRow="1">
                <a:tableStyleId>{5C22544A-7EE6-4342-B048-85BDC9FD1C3A}</a:tableStyleId>
              </a:tblPr>
              <a:tblGrid>
                <a:gridCol w="737075"/>
                <a:gridCol w="1020566"/>
                <a:gridCol w="1020566"/>
              </a:tblGrid>
              <a:tr h="0">
                <a:tc>
                  <a:txBody>
                    <a:bodyPr/>
                    <a:lstStyle/>
                    <a:p>
                      <a:pPr marL="0" marR="0" algn="ctr">
                        <a:lnSpc>
                          <a:spcPct val="100000"/>
                        </a:lnSpc>
                        <a:spcBef>
                          <a:spcPts val="0"/>
                        </a:spcBef>
                        <a:spcAft>
                          <a:spcPts val="0"/>
                        </a:spcAft>
                      </a:pPr>
                      <a:r>
                        <a:rPr lang="en-US" sz="1800" dirty="0">
                          <a:effectLst/>
                        </a:rPr>
                        <a:t>File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dirty="0">
                          <a:effectLst/>
                        </a:rPr>
                        <a:t>Unit 1 %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Unit 2 %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18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dirty="0">
                          <a:effectLst/>
                        </a:rPr>
                        <a:t>70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71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28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71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dirty="0">
                          <a:effectLst/>
                        </a:rPr>
                        <a:t>59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47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21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22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23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57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64.2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24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95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68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26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76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107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27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28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57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77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29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36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55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30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98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104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dirty="0">
                          <a:effectLst/>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35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32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24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33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34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37" name="Picture 36"/>
          <p:cNvPicPr>
            <a:picLocks noChangeAspect="1"/>
          </p:cNvPicPr>
          <p:nvPr/>
        </p:nvPicPr>
        <p:blipFill rotWithShape="1">
          <a:blip r:embed="rId16" cstate="print">
            <a:extLst>
              <a:ext uri="{28A0092B-C50C-407E-A947-70E740481C1C}">
                <a14:useLocalDpi xmlns:a14="http://schemas.microsoft.com/office/drawing/2010/main" val="0"/>
              </a:ext>
            </a:extLst>
          </a:blip>
          <a:srcRect l="67834" t="56851" r="10417" b="26297"/>
          <a:stretch/>
        </p:blipFill>
        <p:spPr>
          <a:xfrm>
            <a:off x="0" y="-3189"/>
            <a:ext cx="1329003" cy="790721"/>
          </a:xfrm>
          <a:prstGeom prst="rect">
            <a:avLst/>
          </a:prstGeom>
        </p:spPr>
      </p:pic>
      <p:pic>
        <p:nvPicPr>
          <p:cNvPr id="38" name="Picture 37"/>
          <p:cNvPicPr>
            <a:picLocks noChangeAspect="1"/>
          </p:cNvPicPr>
          <p:nvPr/>
        </p:nvPicPr>
        <p:blipFill rotWithShape="1">
          <a:blip r:embed="rId17" cstate="print">
            <a:extLst>
              <a:ext uri="{28A0092B-C50C-407E-A947-70E740481C1C}">
                <a14:useLocalDpi xmlns:a14="http://schemas.microsoft.com/office/drawing/2010/main" val="0"/>
              </a:ext>
            </a:extLst>
          </a:blip>
          <a:srcRect l="24567" t="50215" r="48025" b="17778"/>
          <a:stretch/>
        </p:blipFill>
        <p:spPr>
          <a:xfrm rot="16200000">
            <a:off x="2330680" y="4998035"/>
            <a:ext cx="887589" cy="1151586"/>
          </a:xfrm>
          <a:prstGeom prst="rect">
            <a:avLst/>
          </a:prstGeom>
        </p:spPr>
      </p:pic>
    </p:spTree>
    <p:extLst>
      <p:ext uri="{BB962C8B-B14F-4D97-AF65-F5344CB8AC3E}">
        <p14:creationId xmlns:p14="http://schemas.microsoft.com/office/powerpoint/2010/main" val="3347636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Homework</a:t>
            </a:r>
            <a:endParaRPr lang="en-US" b="1" dirty="0"/>
          </a:p>
        </p:txBody>
      </p:sp>
      <p:sp>
        <p:nvSpPr>
          <p:cNvPr id="3" name="Content Placeholder 2"/>
          <p:cNvSpPr>
            <a:spLocks noGrp="1"/>
          </p:cNvSpPr>
          <p:nvPr>
            <p:ph idx="1"/>
          </p:nvPr>
        </p:nvSpPr>
        <p:spPr/>
        <p:txBody>
          <a:bodyPr/>
          <a:lstStyle/>
          <a:p>
            <a:r>
              <a:rPr lang="en-US" dirty="0" smtClean="0"/>
              <a:t>Start Unit 2 Celebration Corrections</a:t>
            </a:r>
            <a:endParaRPr lang="en-US" dirty="0"/>
          </a:p>
        </p:txBody>
      </p:sp>
    </p:spTree>
    <p:extLst>
      <p:ext uri="{BB962C8B-B14F-4D97-AF65-F5344CB8AC3E}">
        <p14:creationId xmlns:p14="http://schemas.microsoft.com/office/powerpoint/2010/main" val="504497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1"/>
            <a:ext cx="10515600" cy="744582"/>
          </a:xfrm>
          <a:prstGeom prst="rect">
            <a:avLst/>
          </a:prstGeom>
        </p:spPr>
        <p:txBody>
          <a:bodyPr>
            <a:normAutofit fontScale="92500" lnSpcReduction="1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rgbClr val="006600"/>
                </a:solidFill>
                <a:effectLst/>
                <a:uLnTx/>
                <a:uFillTx/>
                <a:latin typeface="+mj-lt"/>
                <a:ea typeface="+mj-ea"/>
                <a:cs typeface="+mj-cs"/>
              </a:rPr>
              <a:t>Exit Ticket</a:t>
            </a:r>
            <a:endParaRPr kumimoji="0" lang="en-US" sz="5400" b="1" i="0" u="none" strike="noStrike" kern="1200" cap="none" spc="0" normalizeH="0" baseline="0" noProof="0" dirty="0">
              <a:ln>
                <a:noFill/>
              </a:ln>
              <a:solidFill>
                <a:srgbClr val="006600"/>
              </a:solidFill>
              <a:effectLst/>
              <a:uLnTx/>
              <a:uFillTx/>
              <a:latin typeface="+mj-lt"/>
              <a:ea typeface="+mj-ea"/>
              <a:cs typeface="+mj-cs"/>
            </a:endParaRPr>
          </a:p>
        </p:txBody>
      </p:sp>
      <p:graphicFrame>
        <p:nvGraphicFramePr>
          <p:cNvPr id="3" name="Table 2"/>
          <p:cNvGraphicFramePr>
            <a:graphicFrameLocks noGrp="1"/>
          </p:cNvGraphicFramePr>
          <p:nvPr>
            <p:extLst>
              <p:ext uri="{D42A27DB-BD31-4B8C-83A1-F6EECF244321}">
                <p14:modId xmlns:p14="http://schemas.microsoft.com/office/powerpoint/2010/main" val="656510785"/>
              </p:ext>
            </p:extLst>
          </p:nvPr>
        </p:nvGraphicFramePr>
        <p:xfrm>
          <a:off x="253546" y="1311580"/>
          <a:ext cx="11659780" cy="5546420"/>
        </p:xfrm>
        <a:graphic>
          <a:graphicData uri="http://schemas.openxmlformats.org/drawingml/2006/table">
            <a:tbl>
              <a:tblPr firstRow="1" firstCol="1" bandRow="1">
                <a:tableStyleId>{5C22544A-7EE6-4342-B048-85BDC9FD1C3A}</a:tableStyleId>
              </a:tblPr>
              <a:tblGrid>
                <a:gridCol w="2558432"/>
                <a:gridCol w="9101348"/>
              </a:tblGrid>
              <a:tr h="558492">
                <a:tc gridSpan="2">
                  <a:txBody>
                    <a:bodyPr/>
                    <a:lstStyle/>
                    <a:p>
                      <a:pPr marL="0" marR="0" algn="ctr">
                        <a:lnSpc>
                          <a:spcPct val="107000"/>
                        </a:lnSpc>
                        <a:spcBef>
                          <a:spcPts val="0"/>
                        </a:spcBef>
                        <a:spcAft>
                          <a:spcPts val="0"/>
                        </a:spcAft>
                      </a:pPr>
                      <a:r>
                        <a:rPr lang="en-US" sz="3200" dirty="0" smtClean="0">
                          <a:effectLst/>
                        </a:rPr>
                        <a:t>Unit </a:t>
                      </a:r>
                      <a:r>
                        <a:rPr lang="en-US" sz="3200" dirty="0">
                          <a:effectLst/>
                        </a:rPr>
                        <a:t>2 #7 Linear Programming </a:t>
                      </a:r>
                      <a:r>
                        <a:rPr lang="en-US" sz="3200" dirty="0" smtClean="0">
                          <a:effectLst/>
                        </a:rPr>
                        <a:t>VOCABULARY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r>
              <a:tr h="425152">
                <a:tc>
                  <a:txBody>
                    <a:bodyPr/>
                    <a:lstStyle/>
                    <a:p>
                      <a:pPr marL="0" marR="0" algn="ctr">
                        <a:lnSpc>
                          <a:spcPct val="107000"/>
                        </a:lnSpc>
                        <a:spcBef>
                          <a:spcPts val="0"/>
                        </a:spcBef>
                        <a:spcAft>
                          <a:spcPts val="0"/>
                        </a:spcAft>
                      </a:pPr>
                      <a:r>
                        <a:rPr lang="en-US" sz="2100" dirty="0">
                          <a:effectLst/>
                        </a:rPr>
                        <a:t>OPTIMIZATION</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100" dirty="0">
                          <a:effectLst/>
                        </a:rPr>
                        <a:t>The process of finding the </a:t>
                      </a:r>
                      <a:r>
                        <a:rPr lang="en-US" sz="2100" b="1" dirty="0" smtClean="0">
                          <a:effectLst/>
                        </a:rPr>
                        <a:t>maximum</a:t>
                      </a:r>
                      <a:r>
                        <a:rPr lang="en-US" sz="2100" dirty="0" smtClean="0">
                          <a:effectLst/>
                        </a:rPr>
                        <a:t> </a:t>
                      </a:r>
                      <a:r>
                        <a:rPr lang="en-US" sz="2100" dirty="0">
                          <a:effectLst/>
                        </a:rPr>
                        <a:t>or </a:t>
                      </a:r>
                      <a:r>
                        <a:rPr lang="en-US" sz="2100" b="1" dirty="0" smtClean="0">
                          <a:effectLst/>
                        </a:rPr>
                        <a:t>minimum</a:t>
                      </a:r>
                      <a:r>
                        <a:rPr lang="en-US" sz="2100" dirty="0" smtClean="0">
                          <a:effectLst/>
                        </a:rPr>
                        <a:t> </a:t>
                      </a:r>
                      <a:r>
                        <a:rPr lang="en-US" sz="2100" dirty="0">
                          <a:effectLst/>
                        </a:rPr>
                        <a:t>value of some </a:t>
                      </a:r>
                      <a:r>
                        <a:rPr lang="en-US" sz="2100" b="1" dirty="0" smtClean="0">
                          <a:effectLst/>
                        </a:rPr>
                        <a:t>varying</a:t>
                      </a:r>
                      <a:r>
                        <a:rPr lang="en-US" sz="2100" dirty="0" smtClean="0">
                          <a:effectLst/>
                        </a:rPr>
                        <a:t> </a:t>
                      </a:r>
                      <a:r>
                        <a:rPr lang="en-US" sz="2100" dirty="0">
                          <a:effectLst/>
                        </a:rPr>
                        <a:t>quantity</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5152">
                <a:tc>
                  <a:txBody>
                    <a:bodyPr/>
                    <a:lstStyle/>
                    <a:p>
                      <a:pPr marL="0" marR="0" algn="ctr">
                        <a:lnSpc>
                          <a:spcPct val="107000"/>
                        </a:lnSpc>
                        <a:spcBef>
                          <a:spcPts val="0"/>
                        </a:spcBef>
                        <a:spcAft>
                          <a:spcPts val="0"/>
                        </a:spcAft>
                      </a:pPr>
                      <a:r>
                        <a:rPr lang="en-US" sz="2100" dirty="0">
                          <a:effectLst/>
                        </a:rPr>
                        <a:t>OBJECTIVE FUNCTION</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100" dirty="0">
                          <a:effectLst/>
                        </a:rPr>
                        <a:t>The function which is </a:t>
                      </a:r>
                      <a:r>
                        <a:rPr lang="en-US" sz="2100" b="1" dirty="0" smtClean="0">
                          <a:effectLst/>
                        </a:rPr>
                        <a:t>optimized</a:t>
                      </a:r>
                      <a:r>
                        <a:rPr lang="en-US" sz="2100" dirty="0" smtClean="0">
                          <a:effectLst/>
                        </a:rPr>
                        <a:t> </a:t>
                      </a:r>
                      <a:r>
                        <a:rPr lang="en-US" sz="2100" dirty="0">
                          <a:effectLst/>
                        </a:rPr>
                        <a:t>to find the </a:t>
                      </a:r>
                      <a:r>
                        <a:rPr lang="en-US" sz="2100" b="1" dirty="0" smtClean="0">
                          <a:effectLst/>
                        </a:rPr>
                        <a:t>maximum</a:t>
                      </a:r>
                      <a:r>
                        <a:rPr lang="en-US" sz="2100" dirty="0" smtClean="0">
                          <a:effectLst/>
                        </a:rPr>
                        <a:t> or </a:t>
                      </a:r>
                      <a:r>
                        <a:rPr lang="en-US" sz="2100" b="1" dirty="0" smtClean="0">
                          <a:effectLst/>
                        </a:rPr>
                        <a:t>minimum</a:t>
                      </a:r>
                      <a:r>
                        <a:rPr lang="en-US" sz="2100" dirty="0" smtClean="0">
                          <a:effectLst/>
                        </a:rPr>
                        <a:t> </a:t>
                      </a:r>
                      <a:r>
                        <a:rPr lang="en-US" sz="2100" dirty="0" smtClean="0">
                          <a:effectLst/>
                        </a:rPr>
                        <a:t> </a:t>
                      </a:r>
                      <a:r>
                        <a:rPr lang="en-US" sz="2100" dirty="0">
                          <a:effectLst/>
                        </a:rPr>
                        <a:t>values</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5152">
                <a:tc>
                  <a:txBody>
                    <a:bodyPr/>
                    <a:lstStyle/>
                    <a:p>
                      <a:pPr marL="0" marR="0" algn="ctr">
                        <a:lnSpc>
                          <a:spcPct val="107000"/>
                        </a:lnSpc>
                        <a:spcBef>
                          <a:spcPts val="0"/>
                        </a:spcBef>
                        <a:spcAft>
                          <a:spcPts val="0"/>
                        </a:spcAft>
                      </a:pPr>
                      <a:r>
                        <a:rPr lang="en-US" sz="2100" dirty="0">
                          <a:effectLst/>
                        </a:rPr>
                        <a:t>CONSTRAINTS</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100" dirty="0">
                          <a:effectLst/>
                        </a:rPr>
                        <a:t>Linear </a:t>
                      </a:r>
                      <a:r>
                        <a:rPr lang="en-US" sz="2100" b="1" dirty="0" smtClean="0">
                          <a:effectLst/>
                        </a:rPr>
                        <a:t>inequalities</a:t>
                      </a:r>
                      <a:r>
                        <a:rPr lang="en-US" sz="2100" dirty="0" smtClean="0">
                          <a:effectLst/>
                        </a:rPr>
                        <a:t> </a:t>
                      </a:r>
                      <a:r>
                        <a:rPr lang="en-US" sz="2100" dirty="0">
                          <a:effectLst/>
                        </a:rPr>
                        <a:t>which form the </a:t>
                      </a:r>
                      <a:r>
                        <a:rPr lang="en-US" sz="2100" b="1" dirty="0" smtClean="0">
                          <a:effectLst/>
                        </a:rPr>
                        <a:t>feasible region</a:t>
                      </a:r>
                      <a:endParaRPr lang="en-US" sz="2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5152">
                <a:tc>
                  <a:txBody>
                    <a:bodyPr/>
                    <a:lstStyle/>
                    <a:p>
                      <a:pPr marL="0" marR="0" algn="ctr">
                        <a:lnSpc>
                          <a:spcPct val="107000"/>
                        </a:lnSpc>
                        <a:spcBef>
                          <a:spcPts val="0"/>
                        </a:spcBef>
                        <a:spcAft>
                          <a:spcPts val="0"/>
                        </a:spcAft>
                      </a:pPr>
                      <a:r>
                        <a:rPr lang="en-US" sz="2100">
                          <a:effectLst/>
                        </a:rPr>
                        <a:t>FEASIBLE REGION</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100" dirty="0">
                          <a:effectLst/>
                        </a:rPr>
                        <a:t>The </a:t>
                      </a:r>
                      <a:r>
                        <a:rPr lang="en-US" sz="2100" b="1" dirty="0" smtClean="0">
                          <a:effectLst/>
                        </a:rPr>
                        <a:t>graph</a:t>
                      </a:r>
                      <a:r>
                        <a:rPr lang="en-US" sz="2100" dirty="0" smtClean="0">
                          <a:effectLst/>
                        </a:rPr>
                        <a:t> </a:t>
                      </a:r>
                      <a:r>
                        <a:rPr lang="en-US" sz="2100" dirty="0">
                          <a:effectLst/>
                        </a:rPr>
                        <a:t>of the system of </a:t>
                      </a:r>
                      <a:r>
                        <a:rPr lang="en-US" sz="2100" b="1" dirty="0" smtClean="0">
                          <a:effectLst/>
                        </a:rPr>
                        <a:t>constraints </a:t>
                      </a:r>
                      <a:r>
                        <a:rPr lang="en-US" sz="2100" b="0" i="1" dirty="0" smtClean="0">
                          <a:effectLst/>
                        </a:rPr>
                        <a:t>(bounded by the linear inequalities)</a:t>
                      </a:r>
                      <a:endParaRPr lang="en-US" sz="2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21830">
                <a:tc>
                  <a:txBody>
                    <a:bodyPr/>
                    <a:lstStyle/>
                    <a:p>
                      <a:pPr marL="0" marR="0" algn="ctr">
                        <a:lnSpc>
                          <a:spcPct val="107000"/>
                        </a:lnSpc>
                        <a:spcBef>
                          <a:spcPts val="0"/>
                        </a:spcBef>
                        <a:spcAft>
                          <a:spcPts val="0"/>
                        </a:spcAft>
                      </a:pPr>
                      <a:r>
                        <a:rPr lang="en-US" sz="2100">
                          <a:effectLst/>
                        </a:rPr>
                        <a:t>VERTICES OF THE FEASIBLE REGION</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100" dirty="0">
                          <a:effectLst/>
                        </a:rPr>
                        <a:t>Points of </a:t>
                      </a:r>
                      <a:r>
                        <a:rPr lang="en-US" sz="2100" b="1" dirty="0" smtClean="0">
                          <a:effectLst/>
                        </a:rPr>
                        <a:t>intersection</a:t>
                      </a:r>
                      <a:r>
                        <a:rPr lang="en-US" sz="2100" baseline="0" dirty="0" smtClean="0">
                          <a:effectLst/>
                        </a:rPr>
                        <a:t> </a:t>
                      </a:r>
                      <a:r>
                        <a:rPr lang="en-US" sz="2100" dirty="0" smtClean="0">
                          <a:effectLst/>
                        </a:rPr>
                        <a:t>of </a:t>
                      </a:r>
                      <a:r>
                        <a:rPr lang="en-US" sz="2100" dirty="0">
                          <a:effectLst/>
                        </a:rPr>
                        <a:t>the </a:t>
                      </a:r>
                      <a:r>
                        <a:rPr lang="en-US" sz="2100" b="1" dirty="0" smtClean="0">
                          <a:effectLst/>
                        </a:rPr>
                        <a:t>constraint</a:t>
                      </a:r>
                      <a:r>
                        <a:rPr lang="en-US" sz="2100" dirty="0" smtClean="0">
                          <a:effectLst/>
                        </a:rPr>
                        <a:t> </a:t>
                      </a:r>
                      <a:r>
                        <a:rPr lang="en-US" sz="2100" dirty="0">
                          <a:effectLst/>
                        </a:rPr>
                        <a:t>lines</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21830">
                <a:tc>
                  <a:txBody>
                    <a:bodyPr/>
                    <a:lstStyle/>
                    <a:p>
                      <a:pPr marL="0" marR="0" algn="ctr">
                        <a:lnSpc>
                          <a:spcPct val="107000"/>
                        </a:lnSpc>
                        <a:spcBef>
                          <a:spcPts val="0"/>
                        </a:spcBef>
                        <a:spcAft>
                          <a:spcPts val="0"/>
                        </a:spcAft>
                      </a:pPr>
                      <a:r>
                        <a:rPr lang="en-US" sz="2100" dirty="0">
                          <a:effectLst/>
                        </a:rPr>
                        <a:t>MAXIMUM VALUE OF OBJECTIVE FUNCTION</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100" b="1" dirty="0" smtClean="0">
                          <a:effectLst/>
                        </a:rPr>
                        <a:t>Largest</a:t>
                      </a:r>
                      <a:r>
                        <a:rPr lang="en-US" sz="2100" b="1" baseline="0" dirty="0" smtClean="0">
                          <a:effectLst/>
                        </a:rPr>
                        <a:t> </a:t>
                      </a:r>
                      <a:r>
                        <a:rPr lang="en-US" sz="2100" dirty="0" smtClean="0">
                          <a:effectLst/>
                        </a:rPr>
                        <a:t>value </a:t>
                      </a:r>
                      <a:r>
                        <a:rPr lang="en-US" sz="2100" dirty="0">
                          <a:effectLst/>
                        </a:rPr>
                        <a:t>of a </a:t>
                      </a:r>
                      <a:r>
                        <a:rPr lang="en-US" sz="2100" b="1" dirty="0" smtClean="0">
                          <a:effectLst/>
                        </a:rPr>
                        <a:t>vertex</a:t>
                      </a:r>
                      <a:r>
                        <a:rPr lang="en-US" sz="2100" dirty="0" smtClean="0">
                          <a:effectLst/>
                        </a:rPr>
                        <a:t> </a:t>
                      </a:r>
                      <a:r>
                        <a:rPr lang="en-US" sz="2100" dirty="0">
                          <a:effectLst/>
                        </a:rPr>
                        <a:t>of the </a:t>
                      </a:r>
                      <a:r>
                        <a:rPr lang="en-US" sz="2100" b="1" dirty="0" smtClean="0">
                          <a:effectLst/>
                        </a:rPr>
                        <a:t>feasible region</a:t>
                      </a:r>
                      <a:endParaRPr lang="en-US" sz="2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21830">
                <a:tc>
                  <a:txBody>
                    <a:bodyPr/>
                    <a:lstStyle/>
                    <a:p>
                      <a:pPr marL="0" marR="0" algn="ctr">
                        <a:lnSpc>
                          <a:spcPct val="107000"/>
                        </a:lnSpc>
                        <a:spcBef>
                          <a:spcPts val="0"/>
                        </a:spcBef>
                        <a:spcAft>
                          <a:spcPts val="0"/>
                        </a:spcAft>
                      </a:pPr>
                      <a:r>
                        <a:rPr lang="en-US" sz="2100">
                          <a:effectLst/>
                        </a:rPr>
                        <a:t>MINIMUM VALUE OF OBJECTIVE FUNCITON</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100" b="1" dirty="0" smtClean="0">
                          <a:effectLst/>
                        </a:rPr>
                        <a:t>Smallest</a:t>
                      </a:r>
                      <a:r>
                        <a:rPr lang="en-US" sz="2100" b="1" baseline="0" dirty="0" smtClean="0">
                          <a:effectLst/>
                        </a:rPr>
                        <a:t> </a:t>
                      </a:r>
                      <a:r>
                        <a:rPr lang="en-US" sz="2100" dirty="0" smtClean="0">
                          <a:effectLst/>
                        </a:rPr>
                        <a:t>value of a </a:t>
                      </a:r>
                      <a:r>
                        <a:rPr lang="en-US" sz="2100" b="1" dirty="0" smtClean="0">
                          <a:effectLst/>
                        </a:rPr>
                        <a:t>vertex</a:t>
                      </a:r>
                      <a:r>
                        <a:rPr lang="en-US" sz="2100" dirty="0" smtClean="0">
                          <a:effectLst/>
                        </a:rPr>
                        <a:t> of the </a:t>
                      </a:r>
                      <a:r>
                        <a:rPr lang="en-US" sz="2100" b="1" dirty="0" smtClean="0">
                          <a:effectLst/>
                        </a:rPr>
                        <a:t>feasible region</a:t>
                      </a:r>
                      <a:endParaRPr lang="en-US" sz="2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21830">
                <a:tc>
                  <a:txBody>
                    <a:bodyPr/>
                    <a:lstStyle/>
                    <a:p>
                      <a:pPr marL="0" marR="0" algn="ctr">
                        <a:lnSpc>
                          <a:spcPct val="107000"/>
                        </a:lnSpc>
                        <a:spcBef>
                          <a:spcPts val="0"/>
                        </a:spcBef>
                        <a:spcAft>
                          <a:spcPts val="0"/>
                        </a:spcAft>
                      </a:pPr>
                      <a:r>
                        <a:rPr lang="en-US" sz="2100" dirty="0">
                          <a:effectLst/>
                        </a:rPr>
                        <a:t>LINEAR PROGRAMMING</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100" dirty="0">
                          <a:effectLst/>
                        </a:rPr>
                        <a:t>The process of using an </a:t>
                      </a:r>
                      <a:r>
                        <a:rPr lang="en-US" sz="2100" b="1" dirty="0" smtClean="0">
                          <a:effectLst/>
                        </a:rPr>
                        <a:t>objective function </a:t>
                      </a:r>
                      <a:r>
                        <a:rPr lang="en-US" sz="2100" dirty="0" smtClean="0">
                          <a:effectLst/>
                        </a:rPr>
                        <a:t>and </a:t>
                      </a:r>
                      <a:r>
                        <a:rPr lang="en-US" sz="2100" b="1" dirty="0" smtClean="0">
                          <a:effectLst/>
                        </a:rPr>
                        <a:t>constraints</a:t>
                      </a:r>
                      <a:r>
                        <a:rPr lang="en-US" sz="2100" dirty="0" smtClean="0">
                          <a:effectLst/>
                        </a:rPr>
                        <a:t> </a:t>
                      </a:r>
                      <a:r>
                        <a:rPr lang="en-US" sz="2100" dirty="0">
                          <a:effectLst/>
                        </a:rPr>
                        <a:t>to determine the </a:t>
                      </a:r>
                      <a:r>
                        <a:rPr lang="en-US" sz="2100" b="1" dirty="0" smtClean="0">
                          <a:effectLst/>
                        </a:rPr>
                        <a:t>feasible</a:t>
                      </a:r>
                      <a:r>
                        <a:rPr lang="en-US" sz="2100" dirty="0" smtClean="0">
                          <a:effectLst/>
                        </a:rPr>
                        <a:t> </a:t>
                      </a:r>
                      <a:r>
                        <a:rPr lang="en-US" sz="2100" dirty="0">
                          <a:effectLst/>
                        </a:rPr>
                        <a:t>region</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TextBox 4"/>
          <p:cNvSpPr txBox="1"/>
          <p:nvPr/>
        </p:nvSpPr>
        <p:spPr>
          <a:xfrm>
            <a:off x="975360" y="509451"/>
            <a:ext cx="10241280" cy="830997"/>
          </a:xfrm>
          <a:prstGeom prst="rect">
            <a:avLst/>
          </a:prstGeom>
          <a:noFill/>
        </p:spPr>
        <p:txBody>
          <a:bodyPr wrap="square" rtlCol="0">
            <a:spAutoFit/>
          </a:bodyPr>
          <a:lstStyle/>
          <a:p>
            <a:pPr algn="ctr"/>
            <a:r>
              <a:rPr lang="en-US" sz="2400" dirty="0" smtClean="0">
                <a:solidFill>
                  <a:srgbClr val="006600"/>
                </a:solidFill>
              </a:rPr>
              <a:t>Cut out the Vocabulary Chart from the bottom of the notes. Fill in the definitions from the chart below. Then glue into your Vocab Section (Purple Tab).</a:t>
            </a:r>
            <a:endParaRPr lang="en-US" sz="2400" dirty="0">
              <a:solidFill>
                <a:srgbClr val="0066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017000" y="8561"/>
            <a:ext cx="3175000" cy="2068433"/>
          </a:xfrm>
        </p:spPr>
        <p:txBody>
          <a:bodyPr>
            <a:noAutofit/>
          </a:bodyPr>
          <a:lstStyle/>
          <a:p>
            <a:pPr algn="l"/>
            <a:r>
              <a:rPr lang="en-US" sz="3000" b="1" u="sng" dirty="0" smtClean="0">
                <a:solidFill>
                  <a:srgbClr val="0070C0"/>
                </a:solidFill>
              </a:rPr>
              <a:t>ANNOUNCEMENTS</a:t>
            </a:r>
            <a:br>
              <a:rPr lang="en-US" sz="3000" b="1" u="sng" dirty="0" smtClean="0">
                <a:solidFill>
                  <a:srgbClr val="0070C0"/>
                </a:solidFill>
              </a:rPr>
            </a:br>
            <a:r>
              <a:rPr lang="en-US" sz="3000" dirty="0" smtClean="0">
                <a:solidFill>
                  <a:srgbClr val="0070C0"/>
                </a:solidFill>
              </a:rPr>
              <a:t>-Pick up your assigned calculator</a:t>
            </a:r>
            <a:br>
              <a:rPr lang="en-US" sz="3000" dirty="0" smtClean="0">
                <a:solidFill>
                  <a:srgbClr val="0070C0"/>
                </a:solidFill>
              </a:rPr>
            </a:br>
            <a:r>
              <a:rPr lang="en-US" sz="3000" dirty="0" smtClean="0">
                <a:solidFill>
                  <a:srgbClr val="0070C0"/>
                </a:solidFill>
              </a:rPr>
              <a:t>-Turn in any Unit 2 Corrections</a:t>
            </a:r>
            <a:endParaRPr lang="en-US" sz="3000" b="1" i="1" dirty="0">
              <a:solidFill>
                <a:schemeClr val="accent6">
                  <a:lumMod val="75000"/>
                </a:schemeClr>
              </a:solidFill>
            </a:endParaRPr>
          </a:p>
        </p:txBody>
      </p:sp>
      <p:sp>
        <p:nvSpPr>
          <p:cNvPr id="5" name="Content Placeholder 4"/>
          <p:cNvSpPr>
            <a:spLocks noGrp="1"/>
          </p:cNvSpPr>
          <p:nvPr>
            <p:ph idx="1"/>
          </p:nvPr>
        </p:nvSpPr>
        <p:spPr>
          <a:xfrm>
            <a:off x="1524001" y="8561"/>
            <a:ext cx="6100688" cy="827088"/>
          </a:xfrm>
        </p:spPr>
        <p:txBody>
          <a:bodyPr>
            <a:noAutofit/>
          </a:bodyPr>
          <a:lstStyle/>
          <a:p>
            <a:pPr marL="0" indent="0" algn="ctr">
              <a:buNone/>
            </a:pPr>
            <a:r>
              <a:rPr lang="en-US" sz="5400" b="1" dirty="0">
                <a:solidFill>
                  <a:srgbClr val="FF0000"/>
                </a:solidFill>
              </a:rPr>
              <a:t>WARM </a:t>
            </a:r>
            <a:r>
              <a:rPr lang="en-US" sz="5400" b="1" dirty="0" smtClean="0">
                <a:solidFill>
                  <a:srgbClr val="FF0000"/>
                </a:solidFill>
              </a:rPr>
              <a:t>UP</a:t>
            </a:r>
            <a:endParaRPr lang="en-US" sz="5400" b="1" dirty="0">
              <a:solidFill>
                <a:srgbClr val="FF0000"/>
              </a:solidFill>
            </a:endParaRPr>
          </a:p>
        </p:txBody>
      </p:sp>
      <p:sp>
        <p:nvSpPr>
          <p:cNvPr id="7" name="TextBox 6"/>
          <p:cNvSpPr txBox="1"/>
          <p:nvPr/>
        </p:nvSpPr>
        <p:spPr>
          <a:xfrm>
            <a:off x="0" y="734042"/>
            <a:ext cx="8665029" cy="646331"/>
          </a:xfrm>
          <a:prstGeom prst="rect">
            <a:avLst/>
          </a:prstGeom>
          <a:noFill/>
        </p:spPr>
        <p:txBody>
          <a:bodyPr wrap="square" rtlCol="0">
            <a:spAutoFit/>
          </a:bodyPr>
          <a:lstStyle/>
          <a:p>
            <a:pPr marL="514350" indent="-514350">
              <a:buFont typeface="+mj-lt"/>
              <a:buAutoNum type="arabicPeriod"/>
            </a:pPr>
            <a:endParaRPr lang="en-US" sz="3600" dirty="0" smtClean="0">
              <a:solidFill>
                <a:srgbClr val="FF0000"/>
              </a:solidFill>
            </a:endParaRPr>
          </a:p>
        </p:txBody>
      </p:sp>
      <p:sp>
        <p:nvSpPr>
          <p:cNvPr id="6" name="TextBox 5"/>
          <p:cNvSpPr txBox="1"/>
          <p:nvPr/>
        </p:nvSpPr>
        <p:spPr>
          <a:xfrm>
            <a:off x="0" y="835649"/>
            <a:ext cx="9413632" cy="954107"/>
          </a:xfrm>
          <a:prstGeom prst="rect">
            <a:avLst/>
          </a:prstGeom>
          <a:noFill/>
        </p:spPr>
        <p:txBody>
          <a:bodyPr wrap="square" rtlCol="0">
            <a:spAutoFit/>
          </a:bodyPr>
          <a:lstStyle/>
          <a:p>
            <a:pPr marL="742950" indent="-742950">
              <a:buAutoNum type="arabicPeriod"/>
            </a:pPr>
            <a:r>
              <a:rPr lang="en-US" sz="2800" dirty="0" smtClean="0">
                <a:solidFill>
                  <a:srgbClr val="FF0000"/>
                </a:solidFill>
              </a:rPr>
              <a:t>Finish copying down any vocab you missed yesterday.</a:t>
            </a:r>
          </a:p>
          <a:p>
            <a:pPr marL="742950" indent="-742950">
              <a:buAutoNum type="arabicPeriod"/>
            </a:pPr>
            <a:r>
              <a:rPr lang="en-US" sz="2800" dirty="0" smtClean="0">
                <a:solidFill>
                  <a:srgbClr val="FF0000"/>
                </a:solidFill>
              </a:rPr>
              <a:t>Sit with your new team!</a:t>
            </a:r>
            <a:endParaRPr lang="en-US" sz="2800" dirty="0">
              <a:solidFill>
                <a:srgbClr val="FF0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174049541"/>
              </p:ext>
            </p:extLst>
          </p:nvPr>
        </p:nvGraphicFramePr>
        <p:xfrm>
          <a:off x="91440" y="2076995"/>
          <a:ext cx="11965577" cy="4781005"/>
        </p:xfrm>
        <a:graphic>
          <a:graphicData uri="http://schemas.openxmlformats.org/drawingml/2006/table">
            <a:tbl>
              <a:tblPr firstRow="1" firstCol="1" bandRow="1">
                <a:tableStyleId>{5C22544A-7EE6-4342-B048-85BDC9FD1C3A}</a:tableStyleId>
              </a:tblPr>
              <a:tblGrid>
                <a:gridCol w="2625532"/>
                <a:gridCol w="9340045"/>
              </a:tblGrid>
              <a:tr h="517641">
                <a:tc gridSpan="2">
                  <a:txBody>
                    <a:bodyPr/>
                    <a:lstStyle/>
                    <a:p>
                      <a:pPr marL="0" marR="0" algn="ctr">
                        <a:lnSpc>
                          <a:spcPct val="107000"/>
                        </a:lnSpc>
                        <a:spcBef>
                          <a:spcPts val="0"/>
                        </a:spcBef>
                        <a:spcAft>
                          <a:spcPts val="0"/>
                        </a:spcAft>
                      </a:pPr>
                      <a:r>
                        <a:rPr lang="en-US" sz="3200" dirty="0" smtClean="0">
                          <a:effectLst/>
                        </a:rPr>
                        <a:t>Unit </a:t>
                      </a:r>
                      <a:r>
                        <a:rPr lang="en-US" sz="3200" dirty="0">
                          <a:effectLst/>
                        </a:rPr>
                        <a:t>2 #7 Linear Programming </a:t>
                      </a:r>
                      <a:r>
                        <a:rPr lang="en-US" sz="3200" dirty="0" smtClean="0">
                          <a:effectLst/>
                        </a:rPr>
                        <a:t>VOCABULARY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r>
              <a:tr h="365082">
                <a:tc>
                  <a:txBody>
                    <a:bodyPr/>
                    <a:lstStyle/>
                    <a:p>
                      <a:pPr marL="0" marR="0" algn="ctr">
                        <a:lnSpc>
                          <a:spcPct val="107000"/>
                        </a:lnSpc>
                        <a:spcBef>
                          <a:spcPts val="0"/>
                        </a:spcBef>
                        <a:spcAft>
                          <a:spcPts val="0"/>
                        </a:spcAft>
                      </a:pPr>
                      <a:r>
                        <a:rPr lang="en-US" sz="2100" dirty="0">
                          <a:effectLst/>
                        </a:rPr>
                        <a:t>OPTIMIZATION</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100" dirty="0">
                          <a:effectLst/>
                        </a:rPr>
                        <a:t>The process of finding the </a:t>
                      </a:r>
                      <a:r>
                        <a:rPr lang="en-US" sz="2100" b="1" dirty="0" smtClean="0">
                          <a:effectLst/>
                        </a:rPr>
                        <a:t>maximum</a:t>
                      </a:r>
                      <a:r>
                        <a:rPr lang="en-US" sz="2100" dirty="0" smtClean="0">
                          <a:effectLst/>
                        </a:rPr>
                        <a:t> </a:t>
                      </a:r>
                      <a:r>
                        <a:rPr lang="en-US" sz="2100" dirty="0">
                          <a:effectLst/>
                        </a:rPr>
                        <a:t>or </a:t>
                      </a:r>
                      <a:r>
                        <a:rPr lang="en-US" sz="2100" b="1" dirty="0" smtClean="0">
                          <a:effectLst/>
                        </a:rPr>
                        <a:t>minimum</a:t>
                      </a:r>
                      <a:r>
                        <a:rPr lang="en-US" sz="2100" dirty="0" smtClean="0">
                          <a:effectLst/>
                        </a:rPr>
                        <a:t> </a:t>
                      </a:r>
                      <a:r>
                        <a:rPr lang="en-US" sz="2100" dirty="0">
                          <a:effectLst/>
                        </a:rPr>
                        <a:t>value of some </a:t>
                      </a:r>
                      <a:r>
                        <a:rPr lang="en-US" sz="2100" b="1" dirty="0" smtClean="0">
                          <a:effectLst/>
                        </a:rPr>
                        <a:t>varying</a:t>
                      </a:r>
                      <a:r>
                        <a:rPr lang="en-US" sz="2100" dirty="0" smtClean="0">
                          <a:effectLst/>
                        </a:rPr>
                        <a:t> </a:t>
                      </a:r>
                      <a:r>
                        <a:rPr lang="en-US" sz="2100" dirty="0">
                          <a:effectLst/>
                        </a:rPr>
                        <a:t>quantity</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5082">
                <a:tc>
                  <a:txBody>
                    <a:bodyPr/>
                    <a:lstStyle/>
                    <a:p>
                      <a:pPr marL="0" marR="0" algn="ctr">
                        <a:lnSpc>
                          <a:spcPct val="107000"/>
                        </a:lnSpc>
                        <a:spcBef>
                          <a:spcPts val="0"/>
                        </a:spcBef>
                        <a:spcAft>
                          <a:spcPts val="0"/>
                        </a:spcAft>
                      </a:pPr>
                      <a:r>
                        <a:rPr lang="en-US" sz="2100" dirty="0">
                          <a:effectLst/>
                        </a:rPr>
                        <a:t>OBJECTIVE FUNCTION</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100" dirty="0">
                          <a:effectLst/>
                        </a:rPr>
                        <a:t>The function which is </a:t>
                      </a:r>
                      <a:r>
                        <a:rPr lang="en-US" sz="2100" b="1" dirty="0" smtClean="0">
                          <a:effectLst/>
                        </a:rPr>
                        <a:t>optimized</a:t>
                      </a:r>
                      <a:r>
                        <a:rPr lang="en-US" sz="2100" dirty="0" smtClean="0">
                          <a:effectLst/>
                        </a:rPr>
                        <a:t> </a:t>
                      </a:r>
                      <a:r>
                        <a:rPr lang="en-US" sz="2100" dirty="0">
                          <a:effectLst/>
                        </a:rPr>
                        <a:t>to find the </a:t>
                      </a:r>
                      <a:r>
                        <a:rPr lang="en-US" sz="2100" b="1" dirty="0" smtClean="0">
                          <a:effectLst/>
                        </a:rPr>
                        <a:t>maximum</a:t>
                      </a:r>
                      <a:r>
                        <a:rPr lang="en-US" sz="2100" dirty="0" smtClean="0">
                          <a:effectLst/>
                        </a:rPr>
                        <a:t> or </a:t>
                      </a:r>
                      <a:r>
                        <a:rPr lang="en-US" sz="2100" b="1" dirty="0" smtClean="0">
                          <a:effectLst/>
                        </a:rPr>
                        <a:t>minimum</a:t>
                      </a:r>
                      <a:r>
                        <a:rPr lang="en-US" sz="2100" dirty="0" smtClean="0">
                          <a:effectLst/>
                        </a:rPr>
                        <a:t> </a:t>
                      </a:r>
                      <a:r>
                        <a:rPr lang="en-US" sz="2100" dirty="0" smtClean="0">
                          <a:effectLst/>
                        </a:rPr>
                        <a:t> </a:t>
                      </a:r>
                      <a:r>
                        <a:rPr lang="en-US" sz="2100" dirty="0">
                          <a:effectLst/>
                        </a:rPr>
                        <a:t>values</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5082">
                <a:tc>
                  <a:txBody>
                    <a:bodyPr/>
                    <a:lstStyle/>
                    <a:p>
                      <a:pPr marL="0" marR="0" algn="ctr">
                        <a:lnSpc>
                          <a:spcPct val="107000"/>
                        </a:lnSpc>
                        <a:spcBef>
                          <a:spcPts val="0"/>
                        </a:spcBef>
                        <a:spcAft>
                          <a:spcPts val="0"/>
                        </a:spcAft>
                      </a:pPr>
                      <a:r>
                        <a:rPr lang="en-US" sz="2100" dirty="0">
                          <a:effectLst/>
                        </a:rPr>
                        <a:t>CONSTRAINTS</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100" dirty="0">
                          <a:effectLst/>
                        </a:rPr>
                        <a:t>Linear </a:t>
                      </a:r>
                      <a:r>
                        <a:rPr lang="en-US" sz="2100" b="1" dirty="0" smtClean="0">
                          <a:effectLst/>
                        </a:rPr>
                        <a:t>inequalities</a:t>
                      </a:r>
                      <a:r>
                        <a:rPr lang="en-US" sz="2100" dirty="0" smtClean="0">
                          <a:effectLst/>
                        </a:rPr>
                        <a:t> </a:t>
                      </a:r>
                      <a:r>
                        <a:rPr lang="en-US" sz="2100" dirty="0">
                          <a:effectLst/>
                        </a:rPr>
                        <a:t>which form the </a:t>
                      </a:r>
                      <a:r>
                        <a:rPr lang="en-US" sz="2100" b="1" dirty="0" smtClean="0">
                          <a:effectLst/>
                        </a:rPr>
                        <a:t>feasible region</a:t>
                      </a:r>
                      <a:endParaRPr lang="en-US" sz="2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5082">
                <a:tc>
                  <a:txBody>
                    <a:bodyPr/>
                    <a:lstStyle/>
                    <a:p>
                      <a:pPr marL="0" marR="0" algn="ctr">
                        <a:lnSpc>
                          <a:spcPct val="107000"/>
                        </a:lnSpc>
                        <a:spcBef>
                          <a:spcPts val="0"/>
                        </a:spcBef>
                        <a:spcAft>
                          <a:spcPts val="0"/>
                        </a:spcAft>
                      </a:pPr>
                      <a:r>
                        <a:rPr lang="en-US" sz="2100">
                          <a:effectLst/>
                        </a:rPr>
                        <a:t>FEASIBLE REGION</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100" dirty="0">
                          <a:effectLst/>
                        </a:rPr>
                        <a:t>The </a:t>
                      </a:r>
                      <a:r>
                        <a:rPr lang="en-US" sz="2100" b="1" dirty="0" smtClean="0">
                          <a:effectLst/>
                        </a:rPr>
                        <a:t>graph</a:t>
                      </a:r>
                      <a:r>
                        <a:rPr lang="en-US" sz="2100" dirty="0" smtClean="0">
                          <a:effectLst/>
                        </a:rPr>
                        <a:t> </a:t>
                      </a:r>
                      <a:r>
                        <a:rPr lang="en-US" sz="2100" dirty="0">
                          <a:effectLst/>
                        </a:rPr>
                        <a:t>of the system of </a:t>
                      </a:r>
                      <a:r>
                        <a:rPr lang="en-US" sz="2100" b="1" dirty="0" smtClean="0">
                          <a:effectLst/>
                        </a:rPr>
                        <a:t>constraints </a:t>
                      </a:r>
                      <a:r>
                        <a:rPr lang="en-US" sz="2100" b="0" i="1" dirty="0" smtClean="0">
                          <a:effectLst/>
                        </a:rPr>
                        <a:t>(bounded by the linear inequalities)</a:t>
                      </a:r>
                      <a:endParaRPr lang="en-US" sz="2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90274">
                <a:tc>
                  <a:txBody>
                    <a:bodyPr/>
                    <a:lstStyle/>
                    <a:p>
                      <a:pPr marL="0" marR="0" algn="ctr">
                        <a:lnSpc>
                          <a:spcPct val="107000"/>
                        </a:lnSpc>
                        <a:spcBef>
                          <a:spcPts val="0"/>
                        </a:spcBef>
                        <a:spcAft>
                          <a:spcPts val="0"/>
                        </a:spcAft>
                      </a:pPr>
                      <a:r>
                        <a:rPr lang="en-US" sz="2100">
                          <a:effectLst/>
                        </a:rPr>
                        <a:t>VERTICES OF THE FEASIBLE REGION</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100" dirty="0">
                          <a:effectLst/>
                        </a:rPr>
                        <a:t>Points of </a:t>
                      </a:r>
                      <a:r>
                        <a:rPr lang="en-US" sz="2100" b="1" dirty="0" smtClean="0">
                          <a:effectLst/>
                        </a:rPr>
                        <a:t>intersection</a:t>
                      </a:r>
                      <a:r>
                        <a:rPr lang="en-US" sz="2100" baseline="0" dirty="0" smtClean="0">
                          <a:effectLst/>
                        </a:rPr>
                        <a:t> </a:t>
                      </a:r>
                      <a:r>
                        <a:rPr lang="en-US" sz="2100" dirty="0" smtClean="0">
                          <a:effectLst/>
                        </a:rPr>
                        <a:t>of </a:t>
                      </a:r>
                      <a:r>
                        <a:rPr lang="en-US" sz="2100" dirty="0">
                          <a:effectLst/>
                        </a:rPr>
                        <a:t>the </a:t>
                      </a:r>
                      <a:r>
                        <a:rPr lang="en-US" sz="2100" b="1" dirty="0" smtClean="0">
                          <a:effectLst/>
                        </a:rPr>
                        <a:t>constraint</a:t>
                      </a:r>
                      <a:r>
                        <a:rPr lang="en-US" sz="2100" dirty="0" smtClean="0">
                          <a:effectLst/>
                        </a:rPr>
                        <a:t> </a:t>
                      </a:r>
                      <a:r>
                        <a:rPr lang="en-US" sz="2100" dirty="0">
                          <a:effectLst/>
                        </a:rPr>
                        <a:t>lines</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90274">
                <a:tc>
                  <a:txBody>
                    <a:bodyPr/>
                    <a:lstStyle/>
                    <a:p>
                      <a:pPr marL="0" marR="0" algn="ctr">
                        <a:lnSpc>
                          <a:spcPct val="107000"/>
                        </a:lnSpc>
                        <a:spcBef>
                          <a:spcPts val="0"/>
                        </a:spcBef>
                        <a:spcAft>
                          <a:spcPts val="0"/>
                        </a:spcAft>
                      </a:pPr>
                      <a:r>
                        <a:rPr lang="en-US" sz="2100" dirty="0">
                          <a:effectLst/>
                        </a:rPr>
                        <a:t>MAXIMUM VALUE OF OBJECTIVE FUNCTION</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100" b="1" dirty="0" smtClean="0">
                          <a:effectLst/>
                        </a:rPr>
                        <a:t>Largest</a:t>
                      </a:r>
                      <a:r>
                        <a:rPr lang="en-US" sz="2100" b="1" baseline="0" dirty="0" smtClean="0">
                          <a:effectLst/>
                        </a:rPr>
                        <a:t> </a:t>
                      </a:r>
                      <a:r>
                        <a:rPr lang="en-US" sz="2100" dirty="0" smtClean="0">
                          <a:effectLst/>
                        </a:rPr>
                        <a:t>value </a:t>
                      </a:r>
                      <a:r>
                        <a:rPr lang="en-US" sz="2100" dirty="0">
                          <a:effectLst/>
                        </a:rPr>
                        <a:t>of a </a:t>
                      </a:r>
                      <a:r>
                        <a:rPr lang="en-US" sz="2100" b="1" dirty="0" smtClean="0">
                          <a:effectLst/>
                        </a:rPr>
                        <a:t>vertex</a:t>
                      </a:r>
                      <a:r>
                        <a:rPr lang="en-US" sz="2100" dirty="0" smtClean="0">
                          <a:effectLst/>
                        </a:rPr>
                        <a:t> </a:t>
                      </a:r>
                      <a:r>
                        <a:rPr lang="en-US" sz="2100" dirty="0">
                          <a:effectLst/>
                        </a:rPr>
                        <a:t>of the </a:t>
                      </a:r>
                      <a:r>
                        <a:rPr lang="en-US" sz="2100" b="1" dirty="0" smtClean="0">
                          <a:effectLst/>
                        </a:rPr>
                        <a:t>feasible region</a:t>
                      </a:r>
                      <a:endParaRPr lang="en-US" sz="2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90274">
                <a:tc>
                  <a:txBody>
                    <a:bodyPr/>
                    <a:lstStyle/>
                    <a:p>
                      <a:pPr marL="0" marR="0" algn="ctr">
                        <a:lnSpc>
                          <a:spcPct val="107000"/>
                        </a:lnSpc>
                        <a:spcBef>
                          <a:spcPts val="0"/>
                        </a:spcBef>
                        <a:spcAft>
                          <a:spcPts val="0"/>
                        </a:spcAft>
                      </a:pPr>
                      <a:r>
                        <a:rPr lang="en-US" sz="2100">
                          <a:effectLst/>
                        </a:rPr>
                        <a:t>MINIMUM VALUE OF OBJECTIVE FUNCITON</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100" b="1" dirty="0" smtClean="0">
                          <a:effectLst/>
                        </a:rPr>
                        <a:t>Smallest</a:t>
                      </a:r>
                      <a:r>
                        <a:rPr lang="en-US" sz="2100" b="1" baseline="0" dirty="0" smtClean="0">
                          <a:effectLst/>
                        </a:rPr>
                        <a:t> </a:t>
                      </a:r>
                      <a:r>
                        <a:rPr lang="en-US" sz="2100" dirty="0" smtClean="0">
                          <a:effectLst/>
                        </a:rPr>
                        <a:t>value of a </a:t>
                      </a:r>
                      <a:r>
                        <a:rPr lang="en-US" sz="2100" b="1" dirty="0" smtClean="0">
                          <a:effectLst/>
                        </a:rPr>
                        <a:t>vertex</a:t>
                      </a:r>
                      <a:r>
                        <a:rPr lang="en-US" sz="2100" dirty="0" smtClean="0">
                          <a:effectLst/>
                        </a:rPr>
                        <a:t> of the </a:t>
                      </a:r>
                      <a:r>
                        <a:rPr lang="en-US" sz="2100" b="1" dirty="0" smtClean="0">
                          <a:effectLst/>
                        </a:rPr>
                        <a:t>feasible region</a:t>
                      </a:r>
                      <a:endParaRPr lang="en-US" sz="2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32214">
                <a:tc>
                  <a:txBody>
                    <a:bodyPr/>
                    <a:lstStyle/>
                    <a:p>
                      <a:pPr marL="0" marR="0" algn="ctr">
                        <a:lnSpc>
                          <a:spcPct val="107000"/>
                        </a:lnSpc>
                        <a:spcBef>
                          <a:spcPts val="0"/>
                        </a:spcBef>
                        <a:spcAft>
                          <a:spcPts val="0"/>
                        </a:spcAft>
                      </a:pPr>
                      <a:r>
                        <a:rPr lang="en-US" sz="2100" dirty="0">
                          <a:effectLst/>
                        </a:rPr>
                        <a:t>LINEAR PROGRAMMING</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100" dirty="0">
                          <a:effectLst/>
                        </a:rPr>
                        <a:t>The process of using an </a:t>
                      </a:r>
                      <a:r>
                        <a:rPr lang="en-US" sz="2100" b="1" dirty="0" smtClean="0">
                          <a:effectLst/>
                        </a:rPr>
                        <a:t>objective function </a:t>
                      </a:r>
                      <a:r>
                        <a:rPr lang="en-US" sz="2100" dirty="0" smtClean="0">
                          <a:effectLst/>
                        </a:rPr>
                        <a:t>and </a:t>
                      </a:r>
                      <a:r>
                        <a:rPr lang="en-US" sz="2100" b="1" dirty="0" smtClean="0">
                          <a:effectLst/>
                        </a:rPr>
                        <a:t>constraints</a:t>
                      </a:r>
                      <a:r>
                        <a:rPr lang="en-US" sz="2100" dirty="0" smtClean="0">
                          <a:effectLst/>
                        </a:rPr>
                        <a:t> </a:t>
                      </a:r>
                      <a:r>
                        <a:rPr lang="en-US" sz="2100" dirty="0">
                          <a:effectLst/>
                        </a:rPr>
                        <a:t>to determine the </a:t>
                      </a:r>
                      <a:r>
                        <a:rPr lang="en-US" sz="2100" b="1" dirty="0" smtClean="0">
                          <a:effectLst/>
                        </a:rPr>
                        <a:t>feasible</a:t>
                      </a:r>
                      <a:r>
                        <a:rPr lang="en-US" sz="2100" dirty="0" smtClean="0">
                          <a:effectLst/>
                        </a:rPr>
                        <a:t> </a:t>
                      </a:r>
                      <a:r>
                        <a:rPr lang="en-US" sz="2100" dirty="0">
                          <a:effectLst/>
                        </a:rPr>
                        <a:t>region</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708061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62000"/>
          </a:xfrm>
        </p:spPr>
        <p:txBody>
          <a:bodyPr>
            <a:normAutofit/>
          </a:bodyPr>
          <a:lstStyle/>
          <a:p>
            <a:pPr algn="ctr"/>
            <a:r>
              <a:rPr lang="en-US" b="1" dirty="0" smtClean="0"/>
              <a:t>A - School </a:t>
            </a:r>
            <a:r>
              <a:rPr lang="en-US" b="1" dirty="0" smtClean="0"/>
              <a:t>Beautification Project</a:t>
            </a:r>
            <a:endParaRPr lang="en-US" b="1" dirty="0"/>
          </a:p>
        </p:txBody>
      </p:sp>
      <p:sp>
        <p:nvSpPr>
          <p:cNvPr id="3" name="Content Placeholder 2"/>
          <p:cNvSpPr>
            <a:spLocks noGrp="1"/>
          </p:cNvSpPr>
          <p:nvPr>
            <p:ph idx="1"/>
          </p:nvPr>
        </p:nvSpPr>
        <p:spPr>
          <a:xfrm>
            <a:off x="0" y="762001"/>
            <a:ext cx="12192000" cy="6095999"/>
          </a:xfrm>
        </p:spPr>
        <p:txBody>
          <a:bodyPr>
            <a:noAutofit/>
          </a:bodyPr>
          <a:lstStyle/>
          <a:p>
            <a:pPr marL="0" indent="0">
              <a:buNone/>
            </a:pPr>
            <a:r>
              <a:rPr lang="en-US" sz="2000" dirty="0" smtClean="0"/>
              <a:t>Your </a:t>
            </a:r>
            <a:r>
              <a:rPr lang="en-US" sz="2000" dirty="0"/>
              <a:t>team has decided to volunteer to clean up West Mecklenburg school grounds and plant some bushes and trees. You determine that the bushes you want to plan average $15 each and each tree costs $25. You will definitely buy both bushes and trees. You realize that you cannot plant more than 18 trees. Mr. Jones says that you should plant at least 12 plants total but no more than 30. The number of trees must be at least ½ the number of bushes.</a:t>
            </a:r>
          </a:p>
          <a:p>
            <a:pPr marL="457200" indent="-457200">
              <a:buFont typeface="+mj-lt"/>
              <a:buAutoNum type="arabicPeriod"/>
            </a:pPr>
            <a:r>
              <a:rPr lang="en-US" sz="2000" dirty="0" smtClean="0"/>
              <a:t>On </a:t>
            </a:r>
            <a:r>
              <a:rPr lang="en-US" sz="2000" dirty="0"/>
              <a:t>a poster, solve the above problem by completing the following:</a:t>
            </a:r>
          </a:p>
          <a:p>
            <a:pPr marL="914400" lvl="1" indent="-457200">
              <a:buFont typeface="+mj-lt"/>
              <a:buAutoNum type="alphaLcPeriod"/>
            </a:pPr>
            <a:r>
              <a:rPr lang="en-US" sz="2000" dirty="0"/>
              <a:t>Define the variables.</a:t>
            </a:r>
          </a:p>
          <a:p>
            <a:pPr marL="914400" lvl="1" indent="-457200">
              <a:buFont typeface="+mj-lt"/>
              <a:buAutoNum type="alphaLcPeriod"/>
            </a:pPr>
            <a:r>
              <a:rPr lang="en-US" sz="2000" dirty="0"/>
              <a:t>Determine the objective function.</a:t>
            </a:r>
          </a:p>
          <a:p>
            <a:pPr marL="914400" lvl="1" indent="-457200">
              <a:buFont typeface="+mj-lt"/>
              <a:buAutoNum type="alphaLcPeriod"/>
            </a:pPr>
            <a:r>
              <a:rPr lang="en-US" sz="2000" dirty="0"/>
              <a:t>Write out the constraints.</a:t>
            </a:r>
          </a:p>
          <a:p>
            <a:pPr marL="914400" lvl="1" indent="-457200">
              <a:buFont typeface="+mj-lt"/>
              <a:buAutoNum type="alphaLcPeriod"/>
            </a:pPr>
            <a:r>
              <a:rPr lang="en-US" sz="2000" dirty="0"/>
              <a:t>Show the graph and shade in the feasible region.</a:t>
            </a:r>
          </a:p>
          <a:p>
            <a:pPr marL="914400" lvl="1" indent="-457200">
              <a:buFont typeface="+mj-lt"/>
              <a:buAutoNum type="alphaLcPeriod"/>
            </a:pPr>
            <a:r>
              <a:rPr lang="en-US" sz="2000" dirty="0"/>
              <a:t>Determine the vertices of the feasible region.</a:t>
            </a:r>
          </a:p>
          <a:p>
            <a:pPr marL="914400" lvl="1" indent="-457200">
              <a:buFont typeface="+mj-lt"/>
              <a:buAutoNum type="alphaLcPeriod"/>
            </a:pPr>
            <a:r>
              <a:rPr lang="en-US" sz="2000" dirty="0"/>
              <a:t>Determine the cost for each vertex.</a:t>
            </a:r>
          </a:p>
          <a:p>
            <a:pPr marL="457200" indent="-457200">
              <a:buFont typeface="+mj-lt"/>
              <a:buAutoNum type="arabicPeriod"/>
            </a:pPr>
            <a:r>
              <a:rPr lang="en-US" sz="2000" dirty="0"/>
              <a:t>Under the given conditions, what is the minimum amount of money your team could spend on the plants?</a:t>
            </a:r>
          </a:p>
          <a:p>
            <a:pPr marL="457200" indent="-457200">
              <a:buFont typeface="+mj-lt"/>
              <a:buAutoNum type="arabicPeriod"/>
            </a:pPr>
            <a:r>
              <a:rPr lang="en-US" sz="2000" dirty="0"/>
              <a:t>Write at least 4 sentences describing all the combinations of the number of bushes and the number of trees you can purchase.</a:t>
            </a:r>
          </a:p>
          <a:p>
            <a:pPr marL="457200" indent="-457200">
              <a:buFont typeface="+mj-lt"/>
              <a:buAutoNum type="arabicPeriod"/>
            </a:pPr>
            <a:r>
              <a:rPr lang="en-US" sz="2000" dirty="0"/>
              <a:t>On the printout provided, sketch your team’s new planting design for both trees and bushes around West </a:t>
            </a:r>
            <a:r>
              <a:rPr lang="en-US" sz="2000" dirty="0" err="1"/>
              <a:t>Meck</a:t>
            </a:r>
            <a:r>
              <a:rPr lang="en-US" sz="2000" dirty="0"/>
              <a:t>. Be sure to distinguish your trees from bushes through use of color! Glue this on to your poster.</a:t>
            </a:r>
          </a:p>
          <a:p>
            <a:pPr marL="457200" indent="-457200">
              <a:buFont typeface="+mj-lt"/>
              <a:buAutoNum type="arabicPeriod"/>
            </a:pPr>
            <a:r>
              <a:rPr lang="en-US" sz="2000" dirty="0"/>
              <a:t>On the green sheet, describe how your team will obtain funding ($$) for this project. (creative component</a:t>
            </a:r>
            <a:r>
              <a:rPr lang="en-US" sz="2000" dirty="0" smtClean="0"/>
              <a:t>!)</a:t>
            </a:r>
            <a:endParaRPr lang="en-US" sz="2000" dirty="0"/>
          </a:p>
          <a:p>
            <a:pPr marL="0" indent="0">
              <a:buNone/>
            </a:pPr>
            <a:r>
              <a:rPr lang="en-US" sz="2000" dirty="0"/>
              <a:t> </a:t>
            </a:r>
            <a:r>
              <a:rPr lang="en-US" sz="2000" dirty="0" smtClean="0"/>
              <a:t>Be </a:t>
            </a:r>
            <a:r>
              <a:rPr lang="en-US" sz="2000" dirty="0"/>
              <a:t>sure to include all 5 of the above on your poster for full credit!</a:t>
            </a:r>
          </a:p>
          <a:p>
            <a:pPr marL="0" indent="0">
              <a:buNone/>
            </a:pPr>
            <a:endParaRPr lang="en-US" sz="2000" dirty="0"/>
          </a:p>
        </p:txBody>
      </p:sp>
    </p:spTree>
    <p:extLst>
      <p:ext uri="{BB962C8B-B14F-4D97-AF65-F5344CB8AC3E}">
        <p14:creationId xmlns:p14="http://schemas.microsoft.com/office/powerpoint/2010/main" val="3454503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62000"/>
          </a:xfrm>
        </p:spPr>
        <p:txBody>
          <a:bodyPr>
            <a:normAutofit/>
          </a:bodyPr>
          <a:lstStyle/>
          <a:p>
            <a:pPr algn="ctr"/>
            <a:r>
              <a:rPr lang="en-US" b="1" dirty="0"/>
              <a:t>B</a:t>
            </a:r>
            <a:r>
              <a:rPr lang="en-US" b="1" dirty="0" smtClean="0"/>
              <a:t> - School </a:t>
            </a:r>
            <a:r>
              <a:rPr lang="en-US" b="1" dirty="0" smtClean="0"/>
              <a:t>Beautification Project</a:t>
            </a:r>
            <a:endParaRPr lang="en-US" b="1" dirty="0"/>
          </a:p>
        </p:txBody>
      </p:sp>
      <p:sp>
        <p:nvSpPr>
          <p:cNvPr id="3" name="Content Placeholder 2"/>
          <p:cNvSpPr>
            <a:spLocks noGrp="1"/>
          </p:cNvSpPr>
          <p:nvPr>
            <p:ph idx="1"/>
          </p:nvPr>
        </p:nvSpPr>
        <p:spPr>
          <a:xfrm>
            <a:off x="0" y="762001"/>
            <a:ext cx="12192000" cy="6095999"/>
          </a:xfrm>
        </p:spPr>
        <p:txBody>
          <a:bodyPr>
            <a:noAutofit/>
          </a:bodyPr>
          <a:lstStyle/>
          <a:p>
            <a:pPr marL="0" indent="0">
              <a:buNone/>
            </a:pPr>
            <a:r>
              <a:rPr lang="en-US" sz="2000" dirty="0" smtClean="0"/>
              <a:t>Your </a:t>
            </a:r>
            <a:r>
              <a:rPr lang="en-US" sz="2000" dirty="0"/>
              <a:t>team has decided to volunteer to clean up West Mecklenburg school grounds and plant some bushes and trees. You determine that the bushes you want to plan average $15 each and each tree costs $10. You will definitely buy at least 1 bush and at least 1 tree. You realize that you cannot plant more than 4 trees. Mr. Jones says that you should plant at least 6 plants.</a:t>
            </a:r>
          </a:p>
          <a:p>
            <a:pPr marL="457200" indent="-457200">
              <a:buFont typeface="+mj-lt"/>
              <a:buAutoNum type="arabicPeriod"/>
            </a:pPr>
            <a:r>
              <a:rPr lang="en-US" sz="2000" dirty="0"/>
              <a:t> </a:t>
            </a:r>
            <a:r>
              <a:rPr lang="en-US" sz="2000" dirty="0" smtClean="0"/>
              <a:t>On </a:t>
            </a:r>
            <a:r>
              <a:rPr lang="en-US" sz="2000" dirty="0"/>
              <a:t>a poster, solve the above problem by completing the following:</a:t>
            </a:r>
          </a:p>
          <a:p>
            <a:pPr marL="914400" lvl="1" indent="-457200">
              <a:buFont typeface="+mj-lt"/>
              <a:buAutoNum type="alphaLcPeriod"/>
            </a:pPr>
            <a:r>
              <a:rPr lang="en-US" sz="2000" dirty="0"/>
              <a:t>Define the variables.</a:t>
            </a:r>
          </a:p>
          <a:p>
            <a:pPr marL="914400" lvl="1" indent="-457200">
              <a:buFont typeface="+mj-lt"/>
              <a:buAutoNum type="alphaLcPeriod"/>
            </a:pPr>
            <a:r>
              <a:rPr lang="en-US" sz="2000" dirty="0"/>
              <a:t>Determine the objective function.</a:t>
            </a:r>
          </a:p>
          <a:p>
            <a:pPr marL="914400" lvl="1" indent="-457200">
              <a:buFont typeface="+mj-lt"/>
              <a:buAutoNum type="alphaLcPeriod"/>
            </a:pPr>
            <a:r>
              <a:rPr lang="en-US" sz="2000" dirty="0"/>
              <a:t>Write out the constraints.</a:t>
            </a:r>
          </a:p>
          <a:p>
            <a:pPr marL="914400" lvl="1" indent="-457200">
              <a:buFont typeface="+mj-lt"/>
              <a:buAutoNum type="alphaLcPeriod"/>
            </a:pPr>
            <a:r>
              <a:rPr lang="en-US" sz="2000" dirty="0"/>
              <a:t>Show the graph and shade in the feasible region.</a:t>
            </a:r>
          </a:p>
          <a:p>
            <a:pPr marL="914400" lvl="1" indent="-457200">
              <a:buFont typeface="+mj-lt"/>
              <a:buAutoNum type="alphaLcPeriod"/>
            </a:pPr>
            <a:r>
              <a:rPr lang="en-US" sz="2000" dirty="0"/>
              <a:t>Determine the vertices of the feasible region.</a:t>
            </a:r>
          </a:p>
          <a:p>
            <a:pPr marL="914400" lvl="1" indent="-457200">
              <a:buFont typeface="+mj-lt"/>
              <a:buAutoNum type="alphaLcPeriod"/>
            </a:pPr>
            <a:r>
              <a:rPr lang="en-US" sz="2000" dirty="0"/>
              <a:t>Determine the cost for each vertex.</a:t>
            </a:r>
          </a:p>
          <a:p>
            <a:pPr marL="457200" lvl="0" indent="-457200">
              <a:buFont typeface="+mj-lt"/>
              <a:buAutoNum type="arabicPeriod"/>
            </a:pPr>
            <a:r>
              <a:rPr lang="en-US" sz="2000" dirty="0"/>
              <a:t>Under the given conditions, what is the maximum amount of money your team could spend on the plants?</a:t>
            </a:r>
          </a:p>
          <a:p>
            <a:pPr marL="457200" lvl="0" indent="-457200">
              <a:buFont typeface="+mj-lt"/>
              <a:buAutoNum type="arabicPeriod"/>
            </a:pPr>
            <a:r>
              <a:rPr lang="en-US" sz="2000" dirty="0"/>
              <a:t>Write at least 4 sentences describing all the combinations of the number of bushes and the number of trees you can purchase.</a:t>
            </a:r>
          </a:p>
          <a:p>
            <a:pPr marL="457200" lvl="0" indent="-457200">
              <a:buFont typeface="+mj-lt"/>
              <a:buAutoNum type="arabicPeriod"/>
            </a:pPr>
            <a:r>
              <a:rPr lang="en-US" sz="2000" dirty="0"/>
              <a:t>On the printout provided, sketch your team’s new planting design for both trees and bushes around West </a:t>
            </a:r>
            <a:r>
              <a:rPr lang="en-US" sz="2000" dirty="0" err="1"/>
              <a:t>Meck</a:t>
            </a:r>
            <a:r>
              <a:rPr lang="en-US" sz="2000" dirty="0"/>
              <a:t>. Be sure to distinguish your trees from bushes through use of color! Glue this on to your poster.</a:t>
            </a:r>
          </a:p>
          <a:p>
            <a:pPr marL="457200" lvl="0" indent="-457200">
              <a:buFont typeface="+mj-lt"/>
              <a:buAutoNum type="arabicPeriod"/>
            </a:pPr>
            <a:r>
              <a:rPr lang="en-US" sz="2000" dirty="0"/>
              <a:t>On the green sheet, describe how your team will obtain funding ($$) for this project. (creative component</a:t>
            </a:r>
            <a:r>
              <a:rPr lang="en-US" sz="2000" dirty="0" smtClean="0"/>
              <a:t>!)</a:t>
            </a:r>
            <a:endParaRPr lang="en-US" sz="2000" dirty="0"/>
          </a:p>
          <a:p>
            <a:pPr marL="0" indent="0">
              <a:buNone/>
            </a:pPr>
            <a:r>
              <a:rPr lang="en-US" sz="2000" dirty="0" smtClean="0"/>
              <a:t> Be </a:t>
            </a:r>
            <a:r>
              <a:rPr lang="en-US" sz="2000" dirty="0"/>
              <a:t>sure to include all 5 of the above on your poster for full credit!</a:t>
            </a:r>
          </a:p>
        </p:txBody>
      </p:sp>
    </p:spTree>
    <p:extLst>
      <p:ext uri="{BB962C8B-B14F-4D97-AF65-F5344CB8AC3E}">
        <p14:creationId xmlns:p14="http://schemas.microsoft.com/office/powerpoint/2010/main" val="2310730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62000"/>
          </a:xfrm>
        </p:spPr>
        <p:txBody>
          <a:bodyPr>
            <a:normAutofit/>
          </a:bodyPr>
          <a:lstStyle/>
          <a:p>
            <a:pPr algn="ctr"/>
            <a:r>
              <a:rPr lang="en-US" b="1" dirty="0" smtClean="0"/>
              <a:t>C - School </a:t>
            </a:r>
            <a:r>
              <a:rPr lang="en-US" b="1" dirty="0" smtClean="0"/>
              <a:t>Beautification Project</a:t>
            </a:r>
            <a:endParaRPr lang="en-US" b="1" dirty="0"/>
          </a:p>
        </p:txBody>
      </p:sp>
      <p:sp>
        <p:nvSpPr>
          <p:cNvPr id="3" name="Content Placeholder 2"/>
          <p:cNvSpPr>
            <a:spLocks noGrp="1"/>
          </p:cNvSpPr>
          <p:nvPr>
            <p:ph idx="1"/>
          </p:nvPr>
        </p:nvSpPr>
        <p:spPr>
          <a:xfrm>
            <a:off x="0" y="762001"/>
            <a:ext cx="12192000" cy="6095999"/>
          </a:xfrm>
        </p:spPr>
        <p:txBody>
          <a:bodyPr>
            <a:noAutofit/>
          </a:bodyPr>
          <a:lstStyle/>
          <a:p>
            <a:pPr marL="0" indent="0">
              <a:buNone/>
            </a:pPr>
            <a:r>
              <a:rPr lang="en-US" sz="2000" dirty="0"/>
              <a:t>Your team has decided to volunteer to clean up West Mecklenburg school grounds and plant some bushes and trees. You determine that the bushes you want to plan average $15 each and each tree costs $20. You will definitely buy both bushes and trees. You realize that you can’t plant more than 11 more trees than bushes. Mr. Jones says that you should plant no more than 27 plants altogether. </a:t>
            </a:r>
          </a:p>
          <a:p>
            <a:pPr marL="457200" indent="-457200">
              <a:buFont typeface="+mj-lt"/>
              <a:buAutoNum type="arabicPeriod"/>
            </a:pPr>
            <a:r>
              <a:rPr lang="en-US" sz="2000" dirty="0"/>
              <a:t> </a:t>
            </a:r>
            <a:r>
              <a:rPr lang="en-US" sz="2000" dirty="0" smtClean="0"/>
              <a:t>On </a:t>
            </a:r>
            <a:r>
              <a:rPr lang="en-US" sz="2000" dirty="0"/>
              <a:t>a poster, solve the above problem by completing the following:</a:t>
            </a:r>
          </a:p>
          <a:p>
            <a:pPr marL="914400" lvl="1" indent="-457200">
              <a:buFont typeface="+mj-lt"/>
              <a:buAutoNum type="alphaLcPeriod"/>
            </a:pPr>
            <a:r>
              <a:rPr lang="en-US" sz="2000" dirty="0"/>
              <a:t>Define the variables.</a:t>
            </a:r>
          </a:p>
          <a:p>
            <a:pPr marL="914400" lvl="1" indent="-457200">
              <a:buFont typeface="+mj-lt"/>
              <a:buAutoNum type="alphaLcPeriod"/>
            </a:pPr>
            <a:r>
              <a:rPr lang="en-US" sz="2000" dirty="0"/>
              <a:t>Determine the objective function.</a:t>
            </a:r>
          </a:p>
          <a:p>
            <a:pPr marL="914400" lvl="1" indent="-457200">
              <a:buFont typeface="+mj-lt"/>
              <a:buAutoNum type="alphaLcPeriod"/>
            </a:pPr>
            <a:r>
              <a:rPr lang="en-US" sz="2000" dirty="0"/>
              <a:t>Write out the constraints.</a:t>
            </a:r>
          </a:p>
          <a:p>
            <a:pPr marL="914400" lvl="1" indent="-457200">
              <a:buFont typeface="+mj-lt"/>
              <a:buAutoNum type="alphaLcPeriod"/>
            </a:pPr>
            <a:r>
              <a:rPr lang="en-US" sz="2000" dirty="0"/>
              <a:t>Show the graph and shade in the feasible region.</a:t>
            </a:r>
          </a:p>
          <a:p>
            <a:pPr marL="914400" lvl="1" indent="-457200">
              <a:buFont typeface="+mj-lt"/>
              <a:buAutoNum type="alphaLcPeriod"/>
            </a:pPr>
            <a:r>
              <a:rPr lang="en-US" sz="2000" dirty="0"/>
              <a:t>Determine the vertices of the feasible region.</a:t>
            </a:r>
          </a:p>
          <a:p>
            <a:pPr marL="914400" lvl="1" indent="-457200">
              <a:buFont typeface="+mj-lt"/>
              <a:buAutoNum type="alphaLcPeriod"/>
            </a:pPr>
            <a:r>
              <a:rPr lang="en-US" sz="2000" dirty="0"/>
              <a:t>Determine the cost for each vertex.</a:t>
            </a:r>
          </a:p>
          <a:p>
            <a:pPr marL="457200" lvl="0" indent="-457200">
              <a:buFont typeface="+mj-lt"/>
              <a:buAutoNum type="arabicPeriod"/>
            </a:pPr>
            <a:r>
              <a:rPr lang="en-US" sz="2000" dirty="0"/>
              <a:t>Under the given conditions, what is the maximum amount of money your team could spend on the plants?</a:t>
            </a:r>
          </a:p>
          <a:p>
            <a:pPr marL="457200" lvl="0" indent="-457200">
              <a:buFont typeface="+mj-lt"/>
              <a:buAutoNum type="arabicPeriod"/>
            </a:pPr>
            <a:r>
              <a:rPr lang="en-US" sz="2000" dirty="0"/>
              <a:t>Write at least 4 sentences describing all the combinations of the number of bushes and the number of trees you can purchase.</a:t>
            </a:r>
          </a:p>
          <a:p>
            <a:pPr marL="457200" lvl="0" indent="-457200">
              <a:buFont typeface="+mj-lt"/>
              <a:buAutoNum type="arabicPeriod"/>
            </a:pPr>
            <a:r>
              <a:rPr lang="en-US" sz="2000" dirty="0"/>
              <a:t>On the printout provided, sketch your team’s new planting design for both trees and bushes around West </a:t>
            </a:r>
            <a:r>
              <a:rPr lang="en-US" sz="2000" dirty="0" err="1"/>
              <a:t>Meck</a:t>
            </a:r>
            <a:r>
              <a:rPr lang="en-US" sz="2000" dirty="0"/>
              <a:t>. Be sure to distinguish your trees from bushes through use of color! Glue this on to your poster.</a:t>
            </a:r>
          </a:p>
          <a:p>
            <a:pPr marL="457200" lvl="0" indent="-457200">
              <a:buFont typeface="+mj-lt"/>
              <a:buAutoNum type="arabicPeriod"/>
            </a:pPr>
            <a:r>
              <a:rPr lang="en-US" sz="2000" dirty="0"/>
              <a:t>On the green sheet, describe how your team will obtain funding ($$) for this project. (creative component!)</a:t>
            </a:r>
          </a:p>
          <a:p>
            <a:pPr marL="0" indent="0">
              <a:buNone/>
            </a:pPr>
            <a:r>
              <a:rPr lang="en-US" sz="2000" dirty="0"/>
              <a:t> </a:t>
            </a:r>
            <a:r>
              <a:rPr lang="en-US" sz="2000" dirty="0" smtClean="0"/>
              <a:t>Be </a:t>
            </a:r>
            <a:r>
              <a:rPr lang="en-US" sz="2000" dirty="0"/>
              <a:t>sure to include all 5 of the above on your poster for full credit!</a:t>
            </a:r>
          </a:p>
        </p:txBody>
      </p:sp>
    </p:spTree>
    <p:extLst>
      <p:ext uri="{BB962C8B-B14F-4D97-AF65-F5344CB8AC3E}">
        <p14:creationId xmlns:p14="http://schemas.microsoft.com/office/powerpoint/2010/main" val="3753754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0"/>
            <a:ext cx="10515600" cy="698499"/>
          </a:xfrm>
        </p:spPr>
        <p:txBody>
          <a:bodyPr>
            <a:normAutofit/>
          </a:bodyPr>
          <a:lstStyle/>
          <a:p>
            <a:pPr algn="ctr"/>
            <a:r>
              <a:rPr lang="en-US" b="1" dirty="0" smtClean="0"/>
              <a:t>Grading Rubric (2x Quiz Grade!)</a:t>
            </a:r>
            <a:endParaRPr lang="en-US" b="1" dirty="0"/>
          </a:p>
        </p:txBody>
      </p:sp>
      <p:graphicFrame>
        <p:nvGraphicFramePr>
          <p:cNvPr id="3" name="Table 2"/>
          <p:cNvGraphicFramePr>
            <a:graphicFrameLocks noGrp="1"/>
          </p:cNvGraphicFramePr>
          <p:nvPr>
            <p:extLst/>
          </p:nvPr>
        </p:nvGraphicFramePr>
        <p:xfrm>
          <a:off x="3175" y="1119942"/>
          <a:ext cx="4533900" cy="5250434"/>
        </p:xfrm>
        <a:graphic>
          <a:graphicData uri="http://schemas.openxmlformats.org/drawingml/2006/table">
            <a:tbl>
              <a:tblPr firstRow="1" firstCol="1" bandRow="1">
                <a:tableStyleId>{5C22544A-7EE6-4342-B048-85BDC9FD1C3A}</a:tableStyleId>
              </a:tblPr>
              <a:tblGrid>
                <a:gridCol w="3298825"/>
                <a:gridCol w="1235075"/>
              </a:tblGrid>
              <a:tr h="738414">
                <a:tc>
                  <a:txBody>
                    <a:bodyPr/>
                    <a:lstStyle/>
                    <a:p>
                      <a:pPr marL="0" marR="0" algn="ctr">
                        <a:lnSpc>
                          <a:spcPct val="107000"/>
                        </a:lnSpc>
                        <a:spcBef>
                          <a:spcPts val="0"/>
                        </a:spcBef>
                        <a:spcAft>
                          <a:spcPts val="0"/>
                        </a:spcAft>
                      </a:pPr>
                      <a:r>
                        <a:rPr lang="en-US" sz="2300" dirty="0">
                          <a:effectLst/>
                        </a:rPr>
                        <a:t>Activity</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300" dirty="0">
                          <a:effectLst/>
                        </a:rPr>
                        <a:t>Points Possible</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69207">
                <a:tc>
                  <a:txBody>
                    <a:bodyPr/>
                    <a:lstStyle/>
                    <a:p>
                      <a:pPr marL="342900" marR="0" lvl="0" indent="-342900">
                        <a:lnSpc>
                          <a:spcPct val="107000"/>
                        </a:lnSpc>
                        <a:spcBef>
                          <a:spcPts val="0"/>
                        </a:spcBef>
                        <a:spcAft>
                          <a:spcPts val="0"/>
                        </a:spcAft>
                        <a:buFont typeface="+mj-lt"/>
                        <a:buAutoNum type="arabicPeriod"/>
                      </a:pPr>
                      <a:r>
                        <a:rPr lang="en-US" sz="2300" dirty="0">
                          <a:effectLst/>
                        </a:rPr>
                        <a:t>Define variables</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300" dirty="0">
                          <a:effectLst/>
                        </a:rPr>
                        <a:t>5</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9207">
                <a:tc>
                  <a:txBody>
                    <a:bodyPr/>
                    <a:lstStyle/>
                    <a:p>
                      <a:pPr marL="0" marR="0">
                        <a:lnSpc>
                          <a:spcPct val="107000"/>
                        </a:lnSpc>
                        <a:spcBef>
                          <a:spcPts val="0"/>
                        </a:spcBef>
                        <a:spcAft>
                          <a:spcPts val="0"/>
                        </a:spcAft>
                      </a:pPr>
                      <a:r>
                        <a:rPr lang="en-US" sz="2300" dirty="0">
                          <a:effectLst/>
                        </a:rPr>
                        <a:t>       </a:t>
                      </a:r>
                      <a:r>
                        <a:rPr lang="en-US" sz="2300" dirty="0" smtClean="0">
                          <a:effectLst/>
                        </a:rPr>
                        <a:t>    Objective </a:t>
                      </a:r>
                      <a:r>
                        <a:rPr lang="en-US" sz="2300" dirty="0">
                          <a:effectLst/>
                        </a:rPr>
                        <a:t>Function</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300" dirty="0">
                          <a:effectLst/>
                        </a:rPr>
                        <a:t>10</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9207">
                <a:tc>
                  <a:txBody>
                    <a:bodyPr/>
                    <a:lstStyle/>
                    <a:p>
                      <a:pPr marL="0" marR="0">
                        <a:lnSpc>
                          <a:spcPct val="107000"/>
                        </a:lnSpc>
                        <a:spcBef>
                          <a:spcPts val="0"/>
                        </a:spcBef>
                        <a:spcAft>
                          <a:spcPts val="0"/>
                        </a:spcAft>
                      </a:pPr>
                      <a:r>
                        <a:rPr lang="en-US" sz="2300" dirty="0">
                          <a:effectLst/>
                        </a:rPr>
                        <a:t>        </a:t>
                      </a:r>
                      <a:r>
                        <a:rPr lang="en-US" sz="2300" dirty="0" smtClean="0">
                          <a:effectLst/>
                        </a:rPr>
                        <a:t>   Constraints</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300" dirty="0">
                          <a:effectLst/>
                        </a:rPr>
                        <a:t>15</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9207">
                <a:tc>
                  <a:txBody>
                    <a:bodyPr/>
                    <a:lstStyle/>
                    <a:p>
                      <a:pPr marL="0" marR="0">
                        <a:lnSpc>
                          <a:spcPct val="107000"/>
                        </a:lnSpc>
                        <a:spcBef>
                          <a:spcPts val="0"/>
                        </a:spcBef>
                        <a:spcAft>
                          <a:spcPts val="0"/>
                        </a:spcAft>
                      </a:pPr>
                      <a:r>
                        <a:rPr lang="en-US" sz="2300" dirty="0">
                          <a:effectLst/>
                        </a:rPr>
                        <a:t>         </a:t>
                      </a:r>
                      <a:r>
                        <a:rPr lang="en-US" sz="2300" dirty="0" smtClean="0">
                          <a:effectLst/>
                        </a:rPr>
                        <a:t>  Graph</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300" dirty="0">
                          <a:effectLst/>
                        </a:rPr>
                        <a:t>15</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9207">
                <a:tc>
                  <a:txBody>
                    <a:bodyPr/>
                    <a:lstStyle/>
                    <a:p>
                      <a:pPr marL="0" marR="0">
                        <a:lnSpc>
                          <a:spcPct val="107000"/>
                        </a:lnSpc>
                        <a:spcBef>
                          <a:spcPts val="0"/>
                        </a:spcBef>
                        <a:spcAft>
                          <a:spcPts val="0"/>
                        </a:spcAft>
                      </a:pPr>
                      <a:r>
                        <a:rPr lang="en-US" sz="2300" dirty="0">
                          <a:effectLst/>
                        </a:rPr>
                        <a:t>          </a:t>
                      </a:r>
                      <a:r>
                        <a:rPr lang="en-US" sz="2300" dirty="0" smtClean="0">
                          <a:effectLst/>
                        </a:rPr>
                        <a:t> Vertices</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300" dirty="0">
                          <a:effectLst/>
                        </a:rPr>
                        <a:t>10</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9207">
                <a:tc>
                  <a:txBody>
                    <a:bodyPr/>
                    <a:lstStyle/>
                    <a:p>
                      <a:pPr marL="0" marR="0">
                        <a:lnSpc>
                          <a:spcPct val="107000"/>
                        </a:lnSpc>
                        <a:spcBef>
                          <a:spcPts val="0"/>
                        </a:spcBef>
                        <a:spcAft>
                          <a:spcPts val="0"/>
                        </a:spcAft>
                      </a:pPr>
                      <a:r>
                        <a:rPr lang="en-US" sz="2300" dirty="0">
                          <a:effectLst/>
                        </a:rPr>
                        <a:t>           </a:t>
                      </a:r>
                      <a:r>
                        <a:rPr lang="en-US" sz="2300" dirty="0" smtClean="0">
                          <a:effectLst/>
                        </a:rPr>
                        <a:t>Cost </a:t>
                      </a:r>
                      <a:r>
                        <a:rPr lang="en-US" sz="2300" dirty="0">
                          <a:effectLst/>
                        </a:rPr>
                        <a:t>for Each Vertex</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300" dirty="0">
                          <a:effectLst/>
                        </a:rPr>
                        <a:t>10</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9207">
                <a:tc>
                  <a:txBody>
                    <a:bodyPr/>
                    <a:lstStyle/>
                    <a:p>
                      <a:pPr marL="0" marR="0" lvl="0" indent="0">
                        <a:lnSpc>
                          <a:spcPct val="107000"/>
                        </a:lnSpc>
                        <a:spcBef>
                          <a:spcPts val="0"/>
                        </a:spcBef>
                        <a:spcAft>
                          <a:spcPts val="0"/>
                        </a:spcAft>
                        <a:buFont typeface="+mj-lt"/>
                        <a:buNone/>
                      </a:pPr>
                      <a:r>
                        <a:rPr lang="en-US" sz="2300" dirty="0" smtClean="0">
                          <a:effectLst/>
                        </a:rPr>
                        <a:t>2. Minimum </a:t>
                      </a:r>
                      <a:r>
                        <a:rPr lang="en-US" sz="2300" dirty="0">
                          <a:effectLst/>
                        </a:rPr>
                        <a:t>Amount of $</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300" dirty="0">
                          <a:effectLst/>
                        </a:rPr>
                        <a:t>5</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38414">
                <a:tc>
                  <a:txBody>
                    <a:bodyPr/>
                    <a:lstStyle/>
                    <a:p>
                      <a:pPr marL="0" marR="0" lvl="0" indent="0">
                        <a:lnSpc>
                          <a:spcPct val="107000"/>
                        </a:lnSpc>
                        <a:spcBef>
                          <a:spcPts val="0"/>
                        </a:spcBef>
                        <a:spcAft>
                          <a:spcPts val="0"/>
                        </a:spcAft>
                        <a:buFont typeface="+mj-lt"/>
                        <a:buNone/>
                      </a:pPr>
                      <a:r>
                        <a:rPr lang="en-US" sz="2300" dirty="0" smtClean="0">
                          <a:effectLst/>
                        </a:rPr>
                        <a:t>3. Sentences </a:t>
                      </a:r>
                      <a:r>
                        <a:rPr lang="en-US" sz="2300" dirty="0">
                          <a:effectLst/>
                        </a:rPr>
                        <a:t>Describing </a:t>
                      </a:r>
                      <a:r>
                        <a:rPr lang="en-US" sz="2300" dirty="0" smtClean="0">
                          <a:effectLst/>
                        </a:rPr>
                        <a:t/>
                      </a:r>
                      <a:br>
                        <a:rPr lang="en-US" sz="2300" dirty="0" smtClean="0">
                          <a:effectLst/>
                        </a:rPr>
                      </a:br>
                      <a:r>
                        <a:rPr lang="en-US" sz="2300" dirty="0" smtClean="0">
                          <a:effectLst/>
                        </a:rPr>
                        <a:t>    Possible </a:t>
                      </a:r>
                      <a:r>
                        <a:rPr lang="en-US" sz="2300" dirty="0">
                          <a:effectLst/>
                        </a:rPr>
                        <a:t>Combinations</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300" dirty="0">
                          <a:effectLst/>
                        </a:rPr>
                        <a:t>15</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9207">
                <a:tc>
                  <a:txBody>
                    <a:bodyPr/>
                    <a:lstStyle/>
                    <a:p>
                      <a:pPr marL="0" marR="0" lvl="0" indent="0">
                        <a:lnSpc>
                          <a:spcPct val="107000"/>
                        </a:lnSpc>
                        <a:spcBef>
                          <a:spcPts val="0"/>
                        </a:spcBef>
                        <a:spcAft>
                          <a:spcPts val="0"/>
                        </a:spcAft>
                        <a:buFont typeface="+mj-lt"/>
                        <a:buNone/>
                      </a:pPr>
                      <a:r>
                        <a:rPr lang="en-US" sz="2300" dirty="0" smtClean="0">
                          <a:effectLst/>
                        </a:rPr>
                        <a:t>4. Plantings </a:t>
                      </a:r>
                      <a:r>
                        <a:rPr lang="en-US" sz="2300" dirty="0">
                          <a:effectLst/>
                        </a:rPr>
                        <a:t>Design</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300" dirty="0">
                          <a:effectLst/>
                        </a:rPr>
                        <a:t>10</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9207">
                <a:tc>
                  <a:txBody>
                    <a:bodyPr/>
                    <a:lstStyle/>
                    <a:p>
                      <a:pPr marL="0" marR="0" lvl="0" indent="0">
                        <a:lnSpc>
                          <a:spcPct val="107000"/>
                        </a:lnSpc>
                        <a:spcBef>
                          <a:spcPts val="0"/>
                        </a:spcBef>
                        <a:spcAft>
                          <a:spcPts val="0"/>
                        </a:spcAft>
                        <a:buFont typeface="+mj-lt"/>
                        <a:buNone/>
                      </a:pPr>
                      <a:r>
                        <a:rPr lang="en-US" sz="2300" dirty="0" smtClean="0">
                          <a:effectLst/>
                        </a:rPr>
                        <a:t>5. Funding</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300" dirty="0">
                          <a:effectLst/>
                        </a:rPr>
                        <a:t>5</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9207">
                <a:tc>
                  <a:txBody>
                    <a:bodyPr/>
                    <a:lstStyle/>
                    <a:p>
                      <a:pPr marL="457200" marR="0" algn="r">
                        <a:lnSpc>
                          <a:spcPct val="107000"/>
                        </a:lnSpc>
                        <a:spcBef>
                          <a:spcPts val="0"/>
                        </a:spcBef>
                        <a:spcAft>
                          <a:spcPts val="0"/>
                        </a:spcAft>
                      </a:pPr>
                      <a:r>
                        <a:rPr lang="en-US" sz="2300" dirty="0">
                          <a:effectLst/>
                        </a:rPr>
                        <a:t>Total</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300" dirty="0">
                          <a:effectLst/>
                        </a:rPr>
                        <a:t>100</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1026" name="Picture 2" descr="Displaying Map of School 2014-20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832" r="3001" b="4981"/>
          <a:stretch/>
        </p:blipFill>
        <p:spPr bwMode="auto">
          <a:xfrm>
            <a:off x="4537075" y="1473201"/>
            <a:ext cx="7654925"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255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West Meck\2014-2015 Math II\Unit 2\IMG_3618.JPG"/>
          <p:cNvPicPr>
            <a:picLocks noChangeAspect="1" noChangeArrowheads="1"/>
          </p:cNvPicPr>
          <p:nvPr/>
        </p:nvPicPr>
        <p:blipFill>
          <a:blip r:embed="rId2" cstate="print"/>
          <a:srcRect l="3074" t="16277" r="9134"/>
          <a:stretch>
            <a:fillRect/>
          </a:stretch>
        </p:blipFill>
        <p:spPr bwMode="auto">
          <a:xfrm>
            <a:off x="0" y="2481943"/>
            <a:ext cx="6118335" cy="4376057"/>
          </a:xfrm>
          <a:prstGeom prst="rect">
            <a:avLst/>
          </a:prstGeom>
          <a:noFill/>
        </p:spPr>
      </p:pic>
      <p:pic>
        <p:nvPicPr>
          <p:cNvPr id="1028" name="Picture 4" descr="E:\West Meck\2014-2015 Math II\Unit 2\IMG_3617.JPG"/>
          <p:cNvPicPr>
            <a:picLocks noChangeAspect="1" noChangeArrowheads="1"/>
          </p:cNvPicPr>
          <p:nvPr/>
        </p:nvPicPr>
        <p:blipFill>
          <a:blip r:embed="rId3" cstate="print"/>
          <a:srcRect l="2294" t="3117" r="5108"/>
          <a:stretch>
            <a:fillRect/>
          </a:stretch>
        </p:blipFill>
        <p:spPr bwMode="auto">
          <a:xfrm>
            <a:off x="6103917" y="0"/>
            <a:ext cx="6088083" cy="4777396"/>
          </a:xfrm>
          <a:prstGeom prst="rect">
            <a:avLst/>
          </a:prstGeom>
          <a:noFill/>
        </p:spPr>
      </p:pic>
      <p:sp>
        <p:nvSpPr>
          <p:cNvPr id="5" name="TextBox 4"/>
          <p:cNvSpPr txBox="1"/>
          <p:nvPr/>
        </p:nvSpPr>
        <p:spPr>
          <a:xfrm>
            <a:off x="0" y="213756"/>
            <a:ext cx="5973288" cy="1815882"/>
          </a:xfrm>
          <a:prstGeom prst="rect">
            <a:avLst/>
          </a:prstGeom>
          <a:noFill/>
        </p:spPr>
        <p:txBody>
          <a:bodyPr wrap="square" rtlCol="0">
            <a:spAutoFit/>
          </a:bodyPr>
          <a:lstStyle/>
          <a:p>
            <a:pPr algn="ctr"/>
            <a:r>
              <a:rPr lang="en-US" sz="5600" b="1" dirty="0" smtClean="0"/>
              <a:t>Exemplar Student Work from the past</a:t>
            </a:r>
            <a:endParaRPr lang="en-US" sz="5600" b="1" dirty="0"/>
          </a:p>
        </p:txBody>
      </p:sp>
    </p:spTree>
    <p:extLst>
      <p:ext uri="{BB962C8B-B14F-4D97-AF65-F5344CB8AC3E}">
        <p14:creationId xmlns:p14="http://schemas.microsoft.com/office/powerpoint/2010/main" val="34608763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017000" y="8561"/>
            <a:ext cx="3175000" cy="2303565"/>
          </a:xfrm>
        </p:spPr>
        <p:txBody>
          <a:bodyPr>
            <a:noAutofit/>
          </a:bodyPr>
          <a:lstStyle/>
          <a:p>
            <a:pPr algn="l"/>
            <a:r>
              <a:rPr lang="en-US" sz="3000" b="1" u="sng" dirty="0" smtClean="0">
                <a:solidFill>
                  <a:srgbClr val="0070C0"/>
                </a:solidFill>
              </a:rPr>
              <a:t>ANNOUNCEMENTS</a:t>
            </a:r>
            <a:br>
              <a:rPr lang="en-US" sz="3000" b="1" u="sng" dirty="0" smtClean="0">
                <a:solidFill>
                  <a:srgbClr val="0070C0"/>
                </a:solidFill>
              </a:rPr>
            </a:br>
            <a:r>
              <a:rPr lang="en-US" sz="3000" dirty="0" smtClean="0">
                <a:solidFill>
                  <a:srgbClr val="0070C0"/>
                </a:solidFill>
              </a:rPr>
              <a:t>-Pick up your assigned calculator</a:t>
            </a:r>
            <a:br>
              <a:rPr lang="en-US" sz="3000" dirty="0" smtClean="0">
                <a:solidFill>
                  <a:srgbClr val="0070C0"/>
                </a:solidFill>
              </a:rPr>
            </a:br>
            <a:r>
              <a:rPr lang="en-US" sz="3000" dirty="0" smtClean="0">
                <a:solidFill>
                  <a:srgbClr val="0070C0"/>
                </a:solidFill>
              </a:rPr>
              <a:t>-Turn in any Unit 2 Corrections</a:t>
            </a:r>
            <a:endParaRPr lang="en-US" sz="3000" b="1" i="1" dirty="0">
              <a:solidFill>
                <a:schemeClr val="accent6">
                  <a:lumMod val="75000"/>
                </a:schemeClr>
              </a:solidFill>
            </a:endParaRPr>
          </a:p>
        </p:txBody>
      </p:sp>
      <p:sp>
        <p:nvSpPr>
          <p:cNvPr id="5" name="Content Placeholder 4"/>
          <p:cNvSpPr>
            <a:spLocks noGrp="1"/>
          </p:cNvSpPr>
          <p:nvPr>
            <p:ph idx="1"/>
          </p:nvPr>
        </p:nvSpPr>
        <p:spPr>
          <a:xfrm>
            <a:off x="1524001" y="8561"/>
            <a:ext cx="6100688" cy="827088"/>
          </a:xfrm>
        </p:spPr>
        <p:txBody>
          <a:bodyPr>
            <a:noAutofit/>
          </a:bodyPr>
          <a:lstStyle/>
          <a:p>
            <a:pPr marL="0" indent="0" algn="ctr">
              <a:buNone/>
            </a:pPr>
            <a:r>
              <a:rPr lang="en-US" sz="5400" b="1" dirty="0">
                <a:solidFill>
                  <a:srgbClr val="FF0000"/>
                </a:solidFill>
              </a:rPr>
              <a:t>WARM </a:t>
            </a:r>
            <a:r>
              <a:rPr lang="en-US" sz="5400" b="1" dirty="0" smtClean="0">
                <a:solidFill>
                  <a:srgbClr val="FF0000"/>
                </a:solidFill>
              </a:rPr>
              <a:t>UP – 20 min</a:t>
            </a:r>
            <a:endParaRPr lang="en-US" sz="5400" b="1" dirty="0">
              <a:solidFill>
                <a:srgbClr val="FF0000"/>
              </a:solidFill>
            </a:endParaRPr>
          </a:p>
        </p:txBody>
      </p:sp>
      <p:sp>
        <p:nvSpPr>
          <p:cNvPr id="7" name="TextBox 6"/>
          <p:cNvSpPr txBox="1"/>
          <p:nvPr/>
        </p:nvSpPr>
        <p:spPr>
          <a:xfrm>
            <a:off x="0" y="734042"/>
            <a:ext cx="8665029" cy="646331"/>
          </a:xfrm>
          <a:prstGeom prst="rect">
            <a:avLst/>
          </a:prstGeom>
          <a:noFill/>
        </p:spPr>
        <p:txBody>
          <a:bodyPr wrap="square" rtlCol="0">
            <a:spAutoFit/>
          </a:bodyPr>
          <a:lstStyle/>
          <a:p>
            <a:pPr marL="514350" indent="-514350">
              <a:buFont typeface="+mj-lt"/>
              <a:buAutoNum type="arabicPeriod"/>
            </a:pPr>
            <a:endParaRPr lang="en-US" sz="3600" dirty="0" smtClean="0">
              <a:solidFill>
                <a:srgbClr val="FF0000"/>
              </a:solidFill>
            </a:endParaRPr>
          </a:p>
        </p:txBody>
      </p:sp>
      <p:sp>
        <p:nvSpPr>
          <p:cNvPr id="6" name="TextBox 5"/>
          <p:cNvSpPr txBox="1"/>
          <p:nvPr/>
        </p:nvSpPr>
        <p:spPr>
          <a:xfrm>
            <a:off x="0" y="835649"/>
            <a:ext cx="9413632" cy="646331"/>
          </a:xfrm>
          <a:prstGeom prst="rect">
            <a:avLst/>
          </a:prstGeom>
          <a:noFill/>
        </p:spPr>
        <p:txBody>
          <a:bodyPr wrap="square" rtlCol="0">
            <a:spAutoFit/>
          </a:bodyPr>
          <a:lstStyle/>
          <a:p>
            <a:r>
              <a:rPr lang="en-US" sz="3600" dirty="0" smtClean="0">
                <a:solidFill>
                  <a:srgbClr val="FF0000"/>
                </a:solidFill>
              </a:rPr>
              <a:t>Finish your School Beautification Project!</a:t>
            </a:r>
            <a:endParaRPr lang="en-US" sz="3600" dirty="0">
              <a:solidFill>
                <a:srgbClr val="FF0000"/>
              </a:solidFill>
            </a:endParaRPr>
          </a:p>
        </p:txBody>
      </p:sp>
    </p:spTree>
    <p:extLst>
      <p:ext uri="{BB962C8B-B14F-4D97-AF65-F5344CB8AC3E}">
        <p14:creationId xmlns:p14="http://schemas.microsoft.com/office/powerpoint/2010/main" val="3277326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6799"/>
          </a:xfrm>
        </p:spPr>
        <p:txBody>
          <a:bodyPr>
            <a:normAutofit/>
          </a:bodyPr>
          <a:lstStyle/>
          <a:p>
            <a:pPr algn="ctr"/>
            <a:r>
              <a:rPr lang="en-US" sz="6000" b="1" dirty="0" smtClean="0"/>
              <a:t>Team Presentations</a:t>
            </a:r>
            <a:endParaRPr lang="en-US" sz="6000" b="1" dirty="0"/>
          </a:p>
        </p:txBody>
      </p:sp>
      <p:sp>
        <p:nvSpPr>
          <p:cNvPr id="3" name="Content Placeholder 2"/>
          <p:cNvSpPr>
            <a:spLocks noGrp="1"/>
          </p:cNvSpPr>
          <p:nvPr>
            <p:ph idx="1"/>
          </p:nvPr>
        </p:nvSpPr>
        <p:spPr>
          <a:xfrm>
            <a:off x="838200" y="1066800"/>
            <a:ext cx="10515600" cy="5422900"/>
          </a:xfrm>
        </p:spPr>
        <p:txBody>
          <a:bodyPr>
            <a:normAutofit/>
          </a:bodyPr>
          <a:lstStyle/>
          <a:p>
            <a:r>
              <a:rPr lang="en-US" dirty="0" smtClean="0"/>
              <a:t>Each Team will be called up at random to present </a:t>
            </a:r>
            <a:r>
              <a:rPr lang="en-US" u="sng" dirty="0" smtClean="0"/>
              <a:t>part</a:t>
            </a:r>
            <a:r>
              <a:rPr lang="en-US" dirty="0" smtClean="0"/>
              <a:t> of their poster.</a:t>
            </a:r>
          </a:p>
          <a:p>
            <a:r>
              <a:rPr lang="en-US" dirty="0" smtClean="0"/>
              <a:t>You will be graded by </a:t>
            </a:r>
            <a:r>
              <a:rPr lang="en-US" u="sng" dirty="0" smtClean="0"/>
              <a:t>Ms. Santos</a:t>
            </a:r>
            <a:r>
              <a:rPr lang="en-US" dirty="0" smtClean="0"/>
              <a:t> based on your </a:t>
            </a:r>
            <a:r>
              <a:rPr lang="en-US" i="1" dirty="0" smtClean="0"/>
              <a:t>understanding</a:t>
            </a:r>
            <a:r>
              <a:rPr lang="en-US" dirty="0" smtClean="0"/>
              <a:t> and presentation of the content you are asked to present.</a:t>
            </a:r>
          </a:p>
          <a:p>
            <a:r>
              <a:rPr lang="en-US" dirty="0" smtClean="0"/>
              <a:t>You will be graded by your </a:t>
            </a:r>
            <a:r>
              <a:rPr lang="en-US" u="sng" dirty="0" smtClean="0"/>
              <a:t>classmates</a:t>
            </a:r>
            <a:r>
              <a:rPr lang="en-US" dirty="0" smtClean="0"/>
              <a:t> based on </a:t>
            </a:r>
            <a:r>
              <a:rPr lang="en-US" i="1" dirty="0" smtClean="0"/>
              <a:t>their understanding </a:t>
            </a:r>
            <a:r>
              <a:rPr lang="en-US" dirty="0" smtClean="0"/>
              <a:t>of your presentation.</a:t>
            </a:r>
          </a:p>
          <a:p>
            <a:pPr marL="0" indent="0">
              <a:buNone/>
            </a:pPr>
            <a:r>
              <a:rPr lang="en-US" u="sng" dirty="0" smtClean="0"/>
              <a:t>CLASSMATE GRADERS:</a:t>
            </a:r>
          </a:p>
          <a:p>
            <a:r>
              <a:rPr lang="en-US" dirty="0" smtClean="0"/>
              <a:t>If the team presenting were the teachers, would you be able to understand the concept well enough to do at home for homework?</a:t>
            </a:r>
          </a:p>
          <a:p>
            <a:r>
              <a:rPr lang="en-US" dirty="0" smtClean="0"/>
              <a:t>What are some things the presenting team did well explain?</a:t>
            </a:r>
          </a:p>
          <a:p>
            <a:r>
              <a:rPr lang="en-US" dirty="0" smtClean="0"/>
              <a:t>What are some things the presenting team did not explain very well?</a:t>
            </a:r>
          </a:p>
          <a:p>
            <a:r>
              <a:rPr lang="en-US" dirty="0" smtClean="0"/>
              <a:t>What is the overall % grade you would give the presenting team?</a:t>
            </a:r>
          </a:p>
        </p:txBody>
      </p:sp>
    </p:spTree>
    <p:extLst>
      <p:ext uri="{BB962C8B-B14F-4D97-AF65-F5344CB8AC3E}">
        <p14:creationId xmlns:p14="http://schemas.microsoft.com/office/powerpoint/2010/main" val="2118597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rotWithShape="1">
          <a:blip r:embed="rId3" cstate="print">
            <a:extLst>
              <a:ext uri="{28A0092B-C50C-407E-A947-70E740481C1C}">
                <a14:useLocalDpi xmlns:a14="http://schemas.microsoft.com/office/drawing/2010/main" val="0"/>
              </a:ext>
            </a:extLst>
          </a:blip>
          <a:srcRect l="43580" r="19136" b="1852"/>
          <a:stretch/>
        </p:blipFill>
        <p:spPr>
          <a:xfrm rot="16200000">
            <a:off x="5773191" y="-1812184"/>
            <a:ext cx="1219863" cy="4861354"/>
          </a:xfrm>
          <a:prstGeom prst="rect">
            <a:avLst/>
          </a:prstGeom>
        </p:spPr>
      </p:pic>
      <p:pic>
        <p:nvPicPr>
          <p:cNvPr id="30" name="Picture 29"/>
          <p:cNvPicPr>
            <a:picLocks noChangeAspect="1"/>
          </p:cNvPicPr>
          <p:nvPr/>
        </p:nvPicPr>
        <p:blipFill rotWithShape="1">
          <a:blip r:embed="rId4" cstate="print">
            <a:extLst>
              <a:ext uri="{28A0092B-C50C-407E-A947-70E740481C1C}">
                <a14:useLocalDpi xmlns:a14="http://schemas.microsoft.com/office/drawing/2010/main" val="0"/>
              </a:ext>
            </a:extLst>
          </a:blip>
          <a:srcRect l="26667" t="48148" r="34306" b="19444"/>
          <a:stretch/>
        </p:blipFill>
        <p:spPr>
          <a:xfrm>
            <a:off x="2495006" y="6020225"/>
            <a:ext cx="855261" cy="869019"/>
          </a:xfrm>
          <a:prstGeom prst="rect">
            <a:avLst/>
          </a:prstGeom>
        </p:spPr>
      </p:pic>
      <p:sp>
        <p:nvSpPr>
          <p:cNvPr id="5" name="Content Placeholder 4"/>
          <p:cNvSpPr>
            <a:spLocks noGrp="1"/>
          </p:cNvSpPr>
          <p:nvPr>
            <p:ph idx="1"/>
          </p:nvPr>
        </p:nvSpPr>
        <p:spPr>
          <a:xfrm>
            <a:off x="1" y="30347"/>
            <a:ext cx="5232399" cy="827088"/>
          </a:xfrm>
        </p:spPr>
        <p:txBody>
          <a:bodyPr>
            <a:noAutofit/>
          </a:bodyPr>
          <a:lstStyle/>
          <a:p>
            <a:pPr marL="0" indent="0" algn="ctr">
              <a:buNone/>
            </a:pPr>
            <a:r>
              <a:rPr lang="en-US" sz="4400" b="1" dirty="0">
                <a:solidFill>
                  <a:srgbClr val="FF0000"/>
                </a:solidFill>
              </a:rPr>
              <a:t>WARM </a:t>
            </a:r>
            <a:r>
              <a:rPr lang="en-US" sz="4400" b="1" dirty="0" smtClean="0">
                <a:solidFill>
                  <a:srgbClr val="FF0000"/>
                </a:solidFill>
              </a:rPr>
              <a:t>UP</a:t>
            </a:r>
            <a:endParaRPr lang="en-US" sz="4400" b="1" dirty="0">
              <a:solidFill>
                <a:srgbClr val="FF0000"/>
              </a:solidFill>
            </a:endParaRPr>
          </a:p>
        </p:txBody>
      </p:sp>
      <p:sp>
        <p:nvSpPr>
          <p:cNvPr id="7" name="TextBox 6"/>
          <p:cNvSpPr txBox="1"/>
          <p:nvPr/>
        </p:nvSpPr>
        <p:spPr>
          <a:xfrm>
            <a:off x="-114300" y="746742"/>
            <a:ext cx="8665029" cy="646331"/>
          </a:xfrm>
          <a:prstGeom prst="rect">
            <a:avLst/>
          </a:prstGeom>
          <a:noFill/>
        </p:spPr>
        <p:txBody>
          <a:bodyPr wrap="square" rtlCol="0">
            <a:spAutoFit/>
          </a:bodyPr>
          <a:lstStyle/>
          <a:p>
            <a:pPr marL="514350" indent="-514350">
              <a:buFont typeface="+mj-lt"/>
              <a:buAutoNum type="arabicPeriod"/>
            </a:pPr>
            <a:endParaRPr lang="en-US" sz="3600" dirty="0" smtClean="0">
              <a:solidFill>
                <a:srgbClr val="FF0000"/>
              </a:solidFill>
            </a:endParaRPr>
          </a:p>
        </p:txBody>
      </p:sp>
      <p:sp>
        <p:nvSpPr>
          <p:cNvPr id="6" name="TextBox 5"/>
          <p:cNvSpPr txBox="1"/>
          <p:nvPr/>
        </p:nvSpPr>
        <p:spPr>
          <a:xfrm>
            <a:off x="103866" y="792908"/>
            <a:ext cx="9105900" cy="1200329"/>
          </a:xfrm>
          <a:prstGeom prst="rect">
            <a:avLst/>
          </a:prstGeom>
          <a:noFill/>
        </p:spPr>
        <p:txBody>
          <a:bodyPr wrap="square" rtlCol="0">
            <a:spAutoFit/>
          </a:bodyPr>
          <a:lstStyle/>
          <a:p>
            <a:pPr marL="742950" indent="-742950">
              <a:buFont typeface="+mj-lt"/>
              <a:buAutoNum type="arabicPeriod"/>
            </a:pPr>
            <a:r>
              <a:rPr lang="en-US" sz="2400" dirty="0" smtClean="0">
                <a:solidFill>
                  <a:srgbClr val="FF0000"/>
                </a:solidFill>
              </a:rPr>
              <a:t>Update TOC. </a:t>
            </a:r>
            <a:endParaRPr lang="en-US" sz="2400" dirty="0" smtClean="0">
              <a:solidFill>
                <a:srgbClr val="FF0000"/>
              </a:solidFill>
            </a:endParaRPr>
          </a:p>
          <a:p>
            <a:pPr marL="742950" indent="-742950">
              <a:buFont typeface="+mj-lt"/>
              <a:buAutoNum type="arabicPeriod"/>
            </a:pPr>
            <a:r>
              <a:rPr lang="en-US" sz="2400" dirty="0" smtClean="0">
                <a:solidFill>
                  <a:srgbClr val="FF0000"/>
                </a:solidFill>
              </a:rPr>
              <a:t>Update Data Tracker (Green Tab) – Find your # in the chart below and fill in the bar graph for your Unit 1 and Unit 2 mastery.</a:t>
            </a:r>
            <a:endParaRPr lang="en-US" sz="2400" dirty="0" smtClean="0">
              <a:solidFill>
                <a:srgbClr val="FF0000"/>
              </a:solidFill>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l="25084" t="4292" r="41583" b="37626"/>
          <a:stretch/>
        </p:blipFill>
        <p:spPr>
          <a:xfrm rot="16200000">
            <a:off x="398603" y="5532304"/>
            <a:ext cx="927098" cy="1724290"/>
          </a:xfrm>
          <a:prstGeom prst="rect">
            <a:avLst/>
          </a:prstGeom>
        </p:spPr>
      </p:pic>
      <p:pic>
        <p:nvPicPr>
          <p:cNvPr id="22" name="Picture 21"/>
          <p:cNvPicPr>
            <a:picLocks noChangeAspect="1"/>
          </p:cNvPicPr>
          <p:nvPr/>
        </p:nvPicPr>
        <p:blipFill rotWithShape="1">
          <a:blip r:embed="rId6" cstate="print">
            <a:extLst>
              <a:ext uri="{28A0092B-C50C-407E-A947-70E740481C1C}">
                <a14:useLocalDpi xmlns:a14="http://schemas.microsoft.com/office/drawing/2010/main" val="0"/>
              </a:ext>
            </a:extLst>
          </a:blip>
          <a:srcRect l="24567" t="12222" r="48025" b="77677"/>
          <a:stretch/>
        </p:blipFill>
        <p:spPr>
          <a:xfrm rot="16200000">
            <a:off x="2738736" y="2091460"/>
            <a:ext cx="786910" cy="436152"/>
          </a:xfrm>
          <a:prstGeom prst="rect">
            <a:avLst/>
          </a:prstGeom>
        </p:spPr>
      </p:pic>
      <p:pic>
        <p:nvPicPr>
          <p:cNvPr id="23" name="Picture 22"/>
          <p:cNvPicPr>
            <a:picLocks noChangeAspect="1"/>
          </p:cNvPicPr>
          <p:nvPr/>
        </p:nvPicPr>
        <p:blipFill rotWithShape="1">
          <a:blip r:embed="rId7" cstate="print">
            <a:extLst>
              <a:ext uri="{28A0092B-C50C-407E-A947-70E740481C1C}">
                <a14:useLocalDpi xmlns:a14="http://schemas.microsoft.com/office/drawing/2010/main" val="0"/>
              </a:ext>
            </a:extLst>
          </a:blip>
          <a:srcRect l="25556" t="6111" r="46790" b="11482"/>
          <a:stretch/>
        </p:blipFill>
        <p:spPr>
          <a:xfrm rot="16200000">
            <a:off x="1070112" y="833540"/>
            <a:ext cx="798918" cy="2939143"/>
          </a:xfrm>
          <a:prstGeom prst="rect">
            <a:avLst/>
          </a:prstGeom>
        </p:spPr>
      </p:pic>
      <p:sp>
        <p:nvSpPr>
          <p:cNvPr id="4" name="Title 3"/>
          <p:cNvSpPr>
            <a:spLocks noGrp="1"/>
          </p:cNvSpPr>
          <p:nvPr>
            <p:ph type="title"/>
          </p:nvPr>
        </p:nvSpPr>
        <p:spPr>
          <a:xfrm>
            <a:off x="8813800" y="8561"/>
            <a:ext cx="3378200" cy="5642939"/>
          </a:xfrm>
        </p:spPr>
        <p:txBody>
          <a:bodyPr>
            <a:noAutofit/>
          </a:bodyPr>
          <a:lstStyle/>
          <a:p>
            <a:pPr algn="l"/>
            <a:r>
              <a:rPr lang="en-US" sz="2800" b="1" u="sng" dirty="0" smtClean="0">
                <a:solidFill>
                  <a:srgbClr val="0070C0"/>
                </a:solidFill>
              </a:rPr>
              <a:t>ANNOUNCEMENTS</a:t>
            </a:r>
            <a:br>
              <a:rPr lang="en-US" sz="2800" b="1" u="sng" dirty="0" smtClean="0">
                <a:solidFill>
                  <a:srgbClr val="0070C0"/>
                </a:solidFill>
              </a:rPr>
            </a:br>
            <a:r>
              <a:rPr lang="en-US" sz="2800" dirty="0" smtClean="0">
                <a:solidFill>
                  <a:srgbClr val="0070C0"/>
                </a:solidFill>
              </a:rPr>
              <a:t>-Pick up your assigned calculator</a:t>
            </a:r>
            <a:br>
              <a:rPr lang="en-US" sz="2800" dirty="0" smtClean="0">
                <a:solidFill>
                  <a:srgbClr val="0070C0"/>
                </a:solidFill>
              </a:rPr>
            </a:br>
            <a:r>
              <a:rPr lang="en-US" sz="2800" dirty="0" smtClean="0">
                <a:solidFill>
                  <a:srgbClr val="0070C0"/>
                </a:solidFill>
              </a:rPr>
              <a:t>-Take a picture of the Unit 2 answer key for corrections</a:t>
            </a:r>
            <a:br>
              <a:rPr lang="en-US" sz="2800" dirty="0" smtClean="0">
                <a:solidFill>
                  <a:srgbClr val="0070C0"/>
                </a:solidFill>
              </a:rPr>
            </a:br>
            <a:r>
              <a:rPr lang="en-US" sz="2400" b="1" dirty="0" smtClean="0">
                <a:solidFill>
                  <a:srgbClr val="00B050"/>
                </a:solidFill>
              </a:rPr>
              <a:t>Today’s lesson is long and challenging. Stay in a positive mindset and work efficiently through the example problems to help your understanding for the homework and tomorrow’s project. If  you focus and take good notes, you will do well!</a:t>
            </a:r>
            <a:endParaRPr lang="en-US" sz="2400" b="1" i="1" dirty="0">
              <a:solidFill>
                <a:srgbClr val="00B050"/>
              </a:solidFill>
            </a:endParaRPr>
          </a:p>
        </p:txBody>
      </p:sp>
      <p:pic>
        <p:nvPicPr>
          <p:cNvPr id="24" name="Picture 23"/>
          <p:cNvPicPr>
            <a:picLocks noChangeAspect="1"/>
          </p:cNvPicPr>
          <p:nvPr/>
        </p:nvPicPr>
        <p:blipFill rotWithShape="1">
          <a:blip r:embed="rId8" cstate="print">
            <a:extLst>
              <a:ext uri="{28A0092B-C50C-407E-A947-70E740481C1C}">
                <a14:useLocalDpi xmlns:a14="http://schemas.microsoft.com/office/drawing/2010/main" val="0"/>
              </a:ext>
            </a:extLst>
          </a:blip>
          <a:srcRect l="32717" t="44816" r="29752" b="26296"/>
          <a:stretch/>
        </p:blipFill>
        <p:spPr>
          <a:xfrm rot="16200000">
            <a:off x="68786" y="5063502"/>
            <a:ext cx="829080" cy="966649"/>
          </a:xfrm>
          <a:prstGeom prst="rect">
            <a:avLst/>
          </a:prstGeom>
        </p:spPr>
      </p:pic>
      <p:pic>
        <p:nvPicPr>
          <p:cNvPr id="25" name="Picture 24"/>
          <p:cNvPicPr>
            <a:picLocks noChangeAspect="1"/>
          </p:cNvPicPr>
          <p:nvPr/>
        </p:nvPicPr>
        <p:blipFill rotWithShape="1">
          <a:blip r:embed="rId9" cstate="print">
            <a:extLst>
              <a:ext uri="{28A0092B-C50C-407E-A947-70E740481C1C}">
                <a14:useLocalDpi xmlns:a14="http://schemas.microsoft.com/office/drawing/2010/main" val="0"/>
              </a:ext>
            </a:extLst>
          </a:blip>
          <a:srcRect l="15185" t="11481" r="68765" b="70000"/>
          <a:stretch/>
        </p:blipFill>
        <p:spPr>
          <a:xfrm rot="16200000">
            <a:off x="1672401" y="6055867"/>
            <a:ext cx="874501" cy="770709"/>
          </a:xfrm>
          <a:prstGeom prst="rect">
            <a:avLst/>
          </a:prstGeom>
        </p:spPr>
      </p:pic>
      <p:pic>
        <p:nvPicPr>
          <p:cNvPr id="26" name="Picture 25"/>
          <p:cNvPicPr>
            <a:picLocks noChangeAspect="1"/>
          </p:cNvPicPr>
          <p:nvPr/>
        </p:nvPicPr>
        <p:blipFill rotWithShape="1">
          <a:blip r:embed="rId10" cstate="print">
            <a:extLst>
              <a:ext uri="{28A0092B-C50C-407E-A947-70E740481C1C}">
                <a14:useLocalDpi xmlns:a14="http://schemas.microsoft.com/office/drawing/2010/main" val="0"/>
              </a:ext>
            </a:extLst>
          </a:blip>
          <a:srcRect l="4304" t="51297" r="70973" b="11296"/>
          <a:stretch/>
        </p:blipFill>
        <p:spPr>
          <a:xfrm>
            <a:off x="11303000" y="5861106"/>
            <a:ext cx="878451" cy="996894"/>
          </a:xfrm>
          <a:prstGeom prst="rect">
            <a:avLst/>
          </a:prstGeom>
        </p:spPr>
      </p:pic>
      <p:pic>
        <p:nvPicPr>
          <p:cNvPr id="27" name="Picture 26"/>
          <p:cNvPicPr>
            <a:picLocks noChangeAspect="1"/>
          </p:cNvPicPr>
          <p:nvPr/>
        </p:nvPicPr>
        <p:blipFill rotWithShape="1">
          <a:blip r:embed="rId11" cstate="print">
            <a:extLst>
              <a:ext uri="{28A0092B-C50C-407E-A947-70E740481C1C}">
                <a14:useLocalDpi xmlns:a14="http://schemas.microsoft.com/office/drawing/2010/main" val="0"/>
              </a:ext>
            </a:extLst>
          </a:blip>
          <a:srcRect l="37221" t="60741" r="9861" b="11296"/>
          <a:stretch/>
        </p:blipFill>
        <p:spPr>
          <a:xfrm>
            <a:off x="9012988" y="5955991"/>
            <a:ext cx="2290012" cy="907590"/>
          </a:xfrm>
          <a:prstGeom prst="rect">
            <a:avLst/>
          </a:prstGeom>
        </p:spPr>
      </p:pic>
      <p:pic>
        <p:nvPicPr>
          <p:cNvPr id="29" name="Picture 28"/>
          <p:cNvPicPr>
            <a:picLocks noChangeAspect="1"/>
          </p:cNvPicPr>
          <p:nvPr/>
        </p:nvPicPr>
        <p:blipFill rotWithShape="1">
          <a:blip r:embed="rId12" cstate="print">
            <a:extLst>
              <a:ext uri="{28A0092B-C50C-407E-A947-70E740481C1C}">
                <a14:useLocalDpi xmlns:a14="http://schemas.microsoft.com/office/drawing/2010/main" val="0"/>
              </a:ext>
            </a:extLst>
          </a:blip>
          <a:srcRect l="5555" t="56851" r="43782" b="26297"/>
          <a:stretch/>
        </p:blipFill>
        <p:spPr>
          <a:xfrm>
            <a:off x="1" y="4347754"/>
            <a:ext cx="3350266" cy="790721"/>
          </a:xfrm>
          <a:prstGeom prst="rect">
            <a:avLst/>
          </a:prstGeom>
        </p:spPr>
      </p:pic>
      <p:pic>
        <p:nvPicPr>
          <p:cNvPr id="28" name="Picture 27"/>
          <p:cNvPicPr>
            <a:picLocks noChangeAspect="1"/>
          </p:cNvPicPr>
          <p:nvPr/>
        </p:nvPicPr>
        <p:blipFill rotWithShape="1">
          <a:blip r:embed="rId13" cstate="print">
            <a:extLst>
              <a:ext uri="{28A0092B-C50C-407E-A947-70E740481C1C}">
                <a14:useLocalDpi xmlns:a14="http://schemas.microsoft.com/office/drawing/2010/main" val="0"/>
              </a:ext>
            </a:extLst>
          </a:blip>
          <a:srcRect l="10276" t="58704" r="12918" b="17037"/>
          <a:stretch/>
        </p:blipFill>
        <p:spPr>
          <a:xfrm>
            <a:off x="0" y="2687491"/>
            <a:ext cx="3350267" cy="842701"/>
          </a:xfrm>
          <a:prstGeom prst="rect">
            <a:avLst/>
          </a:prstGeom>
        </p:spPr>
      </p:pic>
      <p:pic>
        <p:nvPicPr>
          <p:cNvPr id="31" name="Picture 30"/>
          <p:cNvPicPr>
            <a:picLocks noChangeAspect="1"/>
          </p:cNvPicPr>
          <p:nvPr/>
        </p:nvPicPr>
        <p:blipFill rotWithShape="1">
          <a:blip r:embed="rId14" cstate="print">
            <a:extLst>
              <a:ext uri="{28A0092B-C50C-407E-A947-70E740481C1C}">
                <a14:useLocalDpi xmlns:a14="http://schemas.microsoft.com/office/drawing/2010/main" val="0"/>
              </a:ext>
            </a:extLst>
          </a:blip>
          <a:srcRect l="5308" t="58148" r="22839" b="30925"/>
          <a:stretch/>
        </p:blipFill>
        <p:spPr>
          <a:xfrm>
            <a:off x="0" y="3538583"/>
            <a:ext cx="3350267" cy="808331"/>
          </a:xfrm>
          <a:prstGeom prst="rect">
            <a:avLst/>
          </a:prstGeom>
        </p:spPr>
      </p:pic>
      <p:pic>
        <p:nvPicPr>
          <p:cNvPr id="33" name="Picture 32"/>
          <p:cNvPicPr>
            <a:picLocks noChangeAspect="1"/>
          </p:cNvPicPr>
          <p:nvPr/>
        </p:nvPicPr>
        <p:blipFill rotWithShape="1">
          <a:blip r:embed="rId15" cstate="print">
            <a:extLst>
              <a:ext uri="{28A0092B-C50C-407E-A947-70E740481C1C}">
                <a14:useLocalDpi xmlns:a14="http://schemas.microsoft.com/office/drawing/2010/main" val="0"/>
              </a:ext>
            </a:extLst>
          </a:blip>
          <a:srcRect l="18642" t="39444" r="53209" b="19630"/>
          <a:stretch/>
        </p:blipFill>
        <p:spPr>
          <a:xfrm rot="16200000">
            <a:off x="1135141" y="4984209"/>
            <a:ext cx="855862" cy="1192842"/>
          </a:xfrm>
          <a:prstGeom prst="rect">
            <a:avLst/>
          </a:prstGeom>
        </p:spPr>
      </p:pic>
      <p:pic>
        <p:nvPicPr>
          <p:cNvPr id="37" name="Picture 36"/>
          <p:cNvPicPr>
            <a:picLocks noChangeAspect="1"/>
          </p:cNvPicPr>
          <p:nvPr/>
        </p:nvPicPr>
        <p:blipFill rotWithShape="1">
          <a:blip r:embed="rId16" cstate="print">
            <a:extLst>
              <a:ext uri="{28A0092B-C50C-407E-A947-70E740481C1C}">
                <a14:useLocalDpi xmlns:a14="http://schemas.microsoft.com/office/drawing/2010/main" val="0"/>
              </a:ext>
            </a:extLst>
          </a:blip>
          <a:srcRect l="67834" t="56851" r="10417" b="26297"/>
          <a:stretch/>
        </p:blipFill>
        <p:spPr>
          <a:xfrm>
            <a:off x="0" y="-3189"/>
            <a:ext cx="1329003" cy="790721"/>
          </a:xfrm>
          <a:prstGeom prst="rect">
            <a:avLst/>
          </a:prstGeom>
        </p:spPr>
      </p:pic>
      <p:pic>
        <p:nvPicPr>
          <p:cNvPr id="38" name="Picture 37"/>
          <p:cNvPicPr>
            <a:picLocks noChangeAspect="1"/>
          </p:cNvPicPr>
          <p:nvPr/>
        </p:nvPicPr>
        <p:blipFill rotWithShape="1">
          <a:blip r:embed="rId17" cstate="print">
            <a:extLst>
              <a:ext uri="{28A0092B-C50C-407E-A947-70E740481C1C}">
                <a14:useLocalDpi xmlns:a14="http://schemas.microsoft.com/office/drawing/2010/main" val="0"/>
              </a:ext>
            </a:extLst>
          </a:blip>
          <a:srcRect l="24567" t="50215" r="48025" b="17778"/>
          <a:stretch/>
        </p:blipFill>
        <p:spPr>
          <a:xfrm rot="16200000">
            <a:off x="2311086" y="4977407"/>
            <a:ext cx="887589" cy="1190773"/>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138467927"/>
              </p:ext>
            </p:extLst>
          </p:nvPr>
        </p:nvGraphicFramePr>
        <p:xfrm>
          <a:off x="3350266" y="1903652"/>
          <a:ext cx="2580271" cy="4937760"/>
        </p:xfrm>
        <a:graphic>
          <a:graphicData uri="http://schemas.openxmlformats.org/drawingml/2006/table">
            <a:tbl>
              <a:tblPr firstRow="1" firstCol="1" bandRow="1">
                <a:tableStyleId>{5C22544A-7EE6-4342-B048-85BDC9FD1C3A}</a:tableStyleId>
              </a:tblPr>
              <a:tblGrid>
                <a:gridCol w="684561"/>
                <a:gridCol w="947855"/>
                <a:gridCol w="947855"/>
              </a:tblGrid>
              <a:tr h="0">
                <a:tc>
                  <a:txBody>
                    <a:bodyPr/>
                    <a:lstStyle/>
                    <a:p>
                      <a:pPr marL="0" marR="0" algn="ctr">
                        <a:lnSpc>
                          <a:spcPct val="100000"/>
                        </a:lnSpc>
                        <a:spcBef>
                          <a:spcPts val="0"/>
                        </a:spcBef>
                        <a:spcAft>
                          <a:spcPts val="0"/>
                        </a:spcAft>
                      </a:pPr>
                      <a:r>
                        <a:rPr lang="en-US" sz="1800">
                          <a:effectLst/>
                        </a:rPr>
                        <a:t>File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Unit 1 %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Unit 2 %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57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71.8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dirty="0">
                          <a:effectLst/>
                        </a:rPr>
                        <a:t>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29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63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90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41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81.5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65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71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35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91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95.2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54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76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10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100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103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11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50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12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28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47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13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109.5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106.5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14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17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81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60.8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16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74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95.7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17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57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dirty="0">
                          <a:effectLst/>
                        </a:rPr>
                        <a:t>73.5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170937415"/>
              </p:ext>
            </p:extLst>
          </p:nvPr>
        </p:nvGraphicFramePr>
        <p:xfrm>
          <a:off x="5997982" y="1903652"/>
          <a:ext cx="2815818" cy="4937760"/>
        </p:xfrm>
        <a:graphic>
          <a:graphicData uri="http://schemas.openxmlformats.org/drawingml/2006/table">
            <a:tbl>
              <a:tblPr firstRow="1" firstCol="1" bandRow="1">
                <a:tableStyleId>{5C22544A-7EE6-4342-B048-85BDC9FD1C3A}</a:tableStyleId>
              </a:tblPr>
              <a:tblGrid>
                <a:gridCol w="747054"/>
                <a:gridCol w="1034382"/>
                <a:gridCol w="1034382"/>
              </a:tblGrid>
              <a:tr h="0">
                <a:tc>
                  <a:txBody>
                    <a:bodyPr/>
                    <a:lstStyle/>
                    <a:p>
                      <a:pPr marL="0" marR="0" algn="ctr">
                        <a:lnSpc>
                          <a:spcPct val="100000"/>
                        </a:lnSpc>
                        <a:spcBef>
                          <a:spcPts val="0"/>
                        </a:spcBef>
                        <a:spcAft>
                          <a:spcPts val="0"/>
                        </a:spcAft>
                      </a:pPr>
                      <a:r>
                        <a:rPr lang="en-US" sz="1800">
                          <a:effectLst/>
                        </a:rPr>
                        <a:t>File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Unit 1 %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Unit 2 %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18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101.3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118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70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57.5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74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21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67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95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22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59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83.5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23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dirty="0">
                          <a:effectLst/>
                        </a:rPr>
                        <a:t>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38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24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67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26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72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41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26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30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59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27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77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74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28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93.5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76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29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22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62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30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56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31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37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71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32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81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33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38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00000"/>
                        </a:lnSpc>
                        <a:spcBef>
                          <a:spcPts val="0"/>
                        </a:spcBef>
                        <a:spcAft>
                          <a:spcPts val="0"/>
                        </a:spcAft>
                      </a:pPr>
                      <a:r>
                        <a:rPr lang="en-US" sz="1800">
                          <a:effectLst/>
                        </a:rPr>
                        <a:t>34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a:effectLst/>
                        </a:rPr>
                        <a:t>95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dirty="0">
                          <a:effectLst/>
                        </a:rPr>
                        <a:t>63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9100208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04900"/>
          </a:xfrm>
        </p:spPr>
        <p:txBody>
          <a:bodyPr>
            <a:normAutofit/>
          </a:bodyPr>
          <a:lstStyle/>
          <a:p>
            <a:r>
              <a:rPr lang="en-US" sz="5400" b="1" dirty="0" smtClean="0">
                <a:solidFill>
                  <a:srgbClr val="006600"/>
                </a:solidFill>
              </a:rPr>
              <a:t>Exit Ticket</a:t>
            </a:r>
            <a:endParaRPr lang="en-US" sz="5400" b="1" dirty="0">
              <a:solidFill>
                <a:srgbClr val="006600"/>
              </a:solidFill>
            </a:endParaRPr>
          </a:p>
        </p:txBody>
      </p:sp>
      <p:sp>
        <p:nvSpPr>
          <p:cNvPr id="3" name="Content Placeholder 2"/>
          <p:cNvSpPr>
            <a:spLocks noGrp="1"/>
          </p:cNvSpPr>
          <p:nvPr>
            <p:ph idx="1"/>
          </p:nvPr>
        </p:nvSpPr>
        <p:spPr>
          <a:xfrm>
            <a:off x="838200" y="1104900"/>
            <a:ext cx="10515600" cy="5072063"/>
          </a:xfrm>
        </p:spPr>
        <p:txBody>
          <a:bodyPr>
            <a:noAutofit/>
          </a:bodyPr>
          <a:lstStyle/>
          <a:p>
            <a:pPr marL="0" indent="0">
              <a:buNone/>
            </a:pPr>
            <a:r>
              <a:rPr lang="en-US" sz="4400" i="1" dirty="0" smtClean="0">
                <a:solidFill>
                  <a:srgbClr val="006600"/>
                </a:solidFill>
                <a:latin typeface="+mj-lt"/>
              </a:rPr>
              <a:t>In the chart, I passed out….</a:t>
            </a:r>
          </a:p>
          <a:p>
            <a:pPr marL="0" indent="0">
              <a:buNone/>
            </a:pPr>
            <a:r>
              <a:rPr lang="en-US" sz="4400" u="sng" dirty="0" smtClean="0">
                <a:solidFill>
                  <a:srgbClr val="006600"/>
                </a:solidFill>
                <a:latin typeface="+mj-lt"/>
              </a:rPr>
              <a:t>Teammate Grader</a:t>
            </a:r>
          </a:p>
          <a:p>
            <a:r>
              <a:rPr lang="en-US" sz="4400" dirty="0" smtClean="0">
                <a:solidFill>
                  <a:srgbClr val="006600"/>
                </a:solidFill>
                <a:latin typeface="+mj-lt"/>
              </a:rPr>
              <a:t>Your name &amp; Team color at the top</a:t>
            </a:r>
          </a:p>
          <a:p>
            <a:r>
              <a:rPr lang="en-US" sz="4400" dirty="0" smtClean="0">
                <a:solidFill>
                  <a:srgbClr val="006600"/>
                </a:solidFill>
                <a:latin typeface="+mj-lt"/>
              </a:rPr>
              <a:t>Names of each of your teammates</a:t>
            </a:r>
          </a:p>
          <a:p>
            <a:r>
              <a:rPr lang="en-US" sz="4400" dirty="0" smtClean="0">
                <a:solidFill>
                  <a:srgbClr val="006600"/>
                </a:solidFill>
                <a:latin typeface="+mj-lt"/>
              </a:rPr>
              <a:t>What was their contribution(s) to the project (What did they do)?</a:t>
            </a:r>
          </a:p>
          <a:p>
            <a:r>
              <a:rPr lang="en-US" sz="4400" dirty="0" smtClean="0">
                <a:solidFill>
                  <a:srgbClr val="006600"/>
                </a:solidFill>
                <a:latin typeface="+mj-lt"/>
              </a:rPr>
              <a:t>What % grade do you think they deserve?</a:t>
            </a:r>
          </a:p>
        </p:txBody>
      </p:sp>
    </p:spTree>
    <p:extLst>
      <p:ext uri="{BB962C8B-B14F-4D97-AF65-F5344CB8AC3E}">
        <p14:creationId xmlns:p14="http://schemas.microsoft.com/office/powerpoint/2010/main" val="1829260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76103"/>
          </a:xfrm>
        </p:spPr>
        <p:txBody>
          <a:bodyPr>
            <a:noAutofit/>
          </a:bodyPr>
          <a:lstStyle/>
          <a:p>
            <a:pPr algn="ctr"/>
            <a:r>
              <a:rPr lang="en-US" sz="5400" b="1" dirty="0" smtClean="0"/>
              <a:t>Tomorrow, you will be work with a team of 4-5 on a School Beautification Project.</a:t>
            </a:r>
            <a:endParaRPr lang="en-US" sz="5400" b="1" dirty="0"/>
          </a:p>
        </p:txBody>
      </p:sp>
      <p:sp>
        <p:nvSpPr>
          <p:cNvPr id="3" name="Content Placeholder 2"/>
          <p:cNvSpPr>
            <a:spLocks noGrp="1"/>
          </p:cNvSpPr>
          <p:nvPr>
            <p:ph idx="1"/>
          </p:nvPr>
        </p:nvSpPr>
        <p:spPr/>
        <p:txBody>
          <a:bodyPr>
            <a:normAutofit fontScale="85000" lnSpcReduction="10000"/>
          </a:bodyPr>
          <a:lstStyle/>
          <a:p>
            <a:pPr marL="0" indent="0">
              <a:buNone/>
            </a:pPr>
            <a:r>
              <a:rPr lang="en-US" sz="3600" u="sng" dirty="0" smtClean="0"/>
              <a:t>ON THE NOTECARD…</a:t>
            </a:r>
          </a:p>
          <a:p>
            <a:r>
              <a:rPr lang="en-US" sz="3600" dirty="0" smtClean="0"/>
              <a:t>On one side: Write your name</a:t>
            </a:r>
          </a:p>
          <a:p>
            <a:r>
              <a:rPr lang="en-US" sz="3600" dirty="0" smtClean="0"/>
              <a:t>On the back:</a:t>
            </a:r>
          </a:p>
          <a:p>
            <a:pPr lvl="1"/>
            <a:r>
              <a:rPr lang="en-US" sz="3200" dirty="0" smtClean="0"/>
              <a:t>Write the names of </a:t>
            </a:r>
            <a:r>
              <a:rPr lang="en-US" sz="3200" u="sng" dirty="0" smtClean="0"/>
              <a:t>3</a:t>
            </a:r>
            <a:r>
              <a:rPr lang="en-US" sz="3200" dirty="0" smtClean="0"/>
              <a:t> students you </a:t>
            </a:r>
            <a:r>
              <a:rPr lang="en-US" sz="3200" u="sng" dirty="0" smtClean="0"/>
              <a:t>would</a:t>
            </a:r>
            <a:r>
              <a:rPr lang="en-US" sz="3200" dirty="0" smtClean="0"/>
              <a:t> like to be on a team with.</a:t>
            </a:r>
          </a:p>
          <a:p>
            <a:pPr lvl="1"/>
            <a:r>
              <a:rPr lang="en-US" sz="3200" dirty="0" smtClean="0"/>
              <a:t>Write the name of </a:t>
            </a:r>
            <a:r>
              <a:rPr lang="en-US" sz="3200" u="sng" dirty="0" smtClean="0"/>
              <a:t>1</a:t>
            </a:r>
            <a:r>
              <a:rPr lang="en-US" sz="3200" dirty="0" smtClean="0"/>
              <a:t> student you </a:t>
            </a:r>
            <a:r>
              <a:rPr lang="en-US" sz="3200" u="sng" dirty="0" smtClean="0"/>
              <a:t>would not </a:t>
            </a:r>
            <a:r>
              <a:rPr lang="en-US" sz="3200" dirty="0" smtClean="0"/>
              <a:t>like to be on a team with.</a:t>
            </a:r>
          </a:p>
          <a:p>
            <a:pPr marL="457200" lvl="1" indent="0">
              <a:buNone/>
            </a:pPr>
            <a:endParaRPr lang="en-US" sz="3200" dirty="0"/>
          </a:p>
          <a:p>
            <a:pPr marL="0" indent="0" algn="ctr">
              <a:buNone/>
            </a:pPr>
            <a:r>
              <a:rPr lang="en-US" sz="3600" i="1" dirty="0" smtClean="0"/>
              <a:t>The teams you write down are not guaranteed, but I will take your preferences into consideration when assigning your teams.</a:t>
            </a:r>
            <a:endParaRPr lang="en-US" sz="3600" i="1" dirty="0"/>
          </a:p>
        </p:txBody>
      </p:sp>
    </p:spTree>
    <p:extLst>
      <p:ext uri="{BB962C8B-B14F-4D97-AF65-F5344CB8AC3E}">
        <p14:creationId xmlns:p14="http://schemas.microsoft.com/office/powerpoint/2010/main" val="542093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1122363"/>
            <a:ext cx="9296400" cy="2387600"/>
          </a:xfrm>
        </p:spPr>
        <p:txBody>
          <a:bodyPr/>
          <a:lstStyle/>
          <a:p>
            <a:r>
              <a:rPr lang="en-US" dirty="0" smtClean="0"/>
              <a:t>#7 </a:t>
            </a:r>
            <a:r>
              <a:rPr lang="en-US" dirty="0" smtClean="0"/>
              <a:t>Linear Programming</a:t>
            </a:r>
            <a:endParaRPr lang="en-US" dirty="0"/>
          </a:p>
        </p:txBody>
      </p:sp>
    </p:spTree>
    <p:extLst>
      <p:ext uri="{BB962C8B-B14F-4D97-AF65-F5344CB8AC3E}">
        <p14:creationId xmlns:p14="http://schemas.microsoft.com/office/powerpoint/2010/main" val="1450723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96999"/>
          </a:xfrm>
        </p:spPr>
        <p:txBody>
          <a:bodyPr>
            <a:noAutofit/>
          </a:bodyPr>
          <a:lstStyle/>
          <a:p>
            <a:pPr algn="ctr"/>
            <a:r>
              <a:rPr lang="en-US" sz="2400" dirty="0" smtClean="0"/>
              <a:t>Michael </a:t>
            </a:r>
            <a:r>
              <a:rPr lang="en-US" sz="2400" dirty="0"/>
              <a:t>wants to be a singer</a:t>
            </a:r>
            <a:r>
              <a:rPr lang="en-US" sz="2400" dirty="0" smtClean="0"/>
              <a:t>.	</a:t>
            </a:r>
            <a:r>
              <a:rPr lang="en-US" sz="2400" dirty="0" smtClean="0"/>
              <a:t>	Jordan </a:t>
            </a:r>
            <a:r>
              <a:rPr lang="en-US" sz="2400" dirty="0"/>
              <a:t>wants to own his own record label.</a:t>
            </a:r>
            <a:br>
              <a:rPr lang="en-US" sz="2400" dirty="0"/>
            </a:br>
            <a:r>
              <a:rPr lang="en-US" sz="2400" dirty="0"/>
              <a:t> </a:t>
            </a:r>
            <a:r>
              <a:rPr lang="en-US" sz="2400" dirty="0" smtClean="0"/>
              <a:t>To </a:t>
            </a:r>
            <a:r>
              <a:rPr lang="en-US" sz="2400" dirty="0"/>
              <a:t>get closer to their dream jobs, </a:t>
            </a:r>
            <a:r>
              <a:rPr lang="en-US" sz="2400" dirty="0" smtClean="0"/>
              <a:t>Michael </a:t>
            </a:r>
            <a:r>
              <a:rPr lang="en-US" sz="2400" dirty="0"/>
              <a:t>and Jordan decide to open a music shop and sell guitars and keyboards. They want to find out the maximum amount of money they may have to borrow to purchase new instruments. Each guitar will cost them $150 and each keyboard will cost $350.</a:t>
            </a:r>
          </a:p>
        </p:txBody>
      </p:sp>
      <p:sp>
        <p:nvSpPr>
          <p:cNvPr id="3" name="Content Placeholder 2"/>
          <p:cNvSpPr>
            <a:spLocks noGrp="1"/>
          </p:cNvSpPr>
          <p:nvPr>
            <p:ph idx="1"/>
          </p:nvPr>
        </p:nvSpPr>
        <p:spPr>
          <a:xfrm>
            <a:off x="0" y="1817688"/>
            <a:ext cx="5435600" cy="4351338"/>
          </a:xfrm>
        </p:spPr>
        <p:txBody>
          <a:bodyPr/>
          <a:lstStyle/>
          <a:p>
            <a:pPr marL="0" indent="0">
              <a:buNone/>
            </a:pPr>
            <a:r>
              <a:rPr lang="en-US" dirty="0"/>
              <a:t>a) Define the variables</a:t>
            </a:r>
          </a:p>
          <a:p>
            <a:pPr marL="0" indent="0">
              <a:buNone/>
            </a:pPr>
            <a:r>
              <a:rPr lang="en-US" dirty="0"/>
              <a:t> </a:t>
            </a:r>
            <a:endParaRPr lang="en-US" dirty="0" smtClean="0"/>
          </a:p>
          <a:p>
            <a:pPr marL="0" indent="0">
              <a:buNone/>
            </a:pPr>
            <a:endParaRPr lang="en-US" dirty="0"/>
          </a:p>
          <a:p>
            <a:pPr marL="0" indent="0">
              <a:buNone/>
            </a:pPr>
            <a:r>
              <a:rPr lang="en-US" dirty="0"/>
              <a:t>b) Write the objective function for the amount of money they have to borrow to pay for the instruments.</a:t>
            </a:r>
          </a:p>
          <a:p>
            <a:endParaRPr lang="en-US" dirty="0"/>
          </a:p>
        </p:txBody>
      </p:sp>
      <p:sp>
        <p:nvSpPr>
          <p:cNvPr id="8" name="Content Placeholder 2"/>
          <p:cNvSpPr txBox="1">
            <a:spLocks/>
          </p:cNvSpPr>
          <p:nvPr/>
        </p:nvSpPr>
        <p:spPr>
          <a:xfrm>
            <a:off x="5435600" y="1397000"/>
            <a:ext cx="6451600" cy="47720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c) </a:t>
            </a:r>
            <a:r>
              <a:rPr lang="en-US" sz="2400" dirty="0" smtClean="0"/>
              <a:t>Michael </a:t>
            </a:r>
            <a:r>
              <a:rPr lang="en-US" sz="2400" dirty="0" smtClean="0"/>
              <a:t>and Jordan have certain restrictions on the number of instruments they can purchase.</a:t>
            </a:r>
          </a:p>
          <a:p>
            <a:pPr marL="971550" lvl="1" indent="-514350">
              <a:buFont typeface="Arial" panose="020B0604020202020204" pitchFamily="34" charset="0"/>
              <a:buAutoNum type="romanLcParenR"/>
            </a:pPr>
            <a:r>
              <a:rPr lang="en-US" sz="2000" dirty="0" smtClean="0"/>
              <a:t>They can only purchase a maximum of 75 instruments.</a:t>
            </a:r>
          </a:p>
          <a:p>
            <a:pPr marL="971550" lvl="1" indent="-514350">
              <a:buFont typeface="Arial" panose="020B0604020202020204" pitchFamily="34" charset="0"/>
              <a:buAutoNum type="romanLcParenR"/>
            </a:pPr>
            <a:endParaRPr lang="en-US" sz="2000" dirty="0" smtClean="0"/>
          </a:p>
          <a:p>
            <a:pPr marL="971550" lvl="1" indent="-514350">
              <a:buFont typeface="Arial" panose="020B0604020202020204" pitchFamily="34" charset="0"/>
              <a:buAutoNum type="romanLcParenR"/>
            </a:pPr>
            <a:r>
              <a:rPr lang="en-US" sz="2000" dirty="0" smtClean="0"/>
              <a:t>Because guitars are more popular than keyboards, they want to purchase </a:t>
            </a:r>
            <a:r>
              <a:rPr lang="en-US" sz="2000" dirty="0" smtClean="0"/>
              <a:t>at least twice </a:t>
            </a:r>
            <a:r>
              <a:rPr lang="en-US" sz="2000" dirty="0" smtClean="0"/>
              <a:t>the number of guitars than keyboards.</a:t>
            </a:r>
          </a:p>
          <a:p>
            <a:pPr marL="971550" lvl="1" indent="-514350">
              <a:buFont typeface="Arial" panose="020B0604020202020204" pitchFamily="34" charset="0"/>
              <a:buAutoNum type="romanLcParenR"/>
            </a:pPr>
            <a:endParaRPr lang="en-US" sz="2000" dirty="0"/>
          </a:p>
          <a:p>
            <a:pPr marL="971550" lvl="1" indent="-514350">
              <a:buFont typeface="Arial" panose="020B0604020202020204" pitchFamily="34" charset="0"/>
              <a:buAutoNum type="romanLcParenR"/>
            </a:pPr>
            <a:r>
              <a:rPr lang="en-US" sz="2000" dirty="0" smtClean="0"/>
              <a:t>To get started, they need at least 10 guitars and 7 keyboards.</a:t>
            </a:r>
          </a:p>
          <a:p>
            <a:pPr marL="0" indent="0">
              <a:buFont typeface="Arial" panose="020B0604020202020204" pitchFamily="34" charset="0"/>
              <a:buNone/>
            </a:pPr>
            <a:endParaRPr lang="en-US" sz="2400" dirty="0" smtClean="0"/>
          </a:p>
          <a:p>
            <a:pPr marL="0" indent="0">
              <a:buFont typeface="Arial" panose="020B0604020202020204" pitchFamily="34" charset="0"/>
              <a:buNone/>
            </a:pPr>
            <a:r>
              <a:rPr lang="en-US" sz="2400" dirty="0" smtClean="0"/>
              <a:t>     </a:t>
            </a:r>
            <a:r>
              <a:rPr lang="en-US" sz="2400" dirty="0" smtClean="0"/>
              <a:t>Write the constraints.</a:t>
            </a:r>
            <a:endParaRPr lang="en-US" sz="2400" dirty="0"/>
          </a:p>
        </p:txBody>
      </p:sp>
      <p:cxnSp>
        <p:nvCxnSpPr>
          <p:cNvPr id="6" name="Straight Connector 5"/>
          <p:cNvCxnSpPr/>
          <p:nvPr/>
        </p:nvCxnSpPr>
        <p:spPr>
          <a:xfrm>
            <a:off x="4445000" y="1295400"/>
            <a:ext cx="7264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69900" y="2324100"/>
            <a:ext cx="3683000" cy="830997"/>
          </a:xfrm>
          <a:prstGeom prst="rect">
            <a:avLst/>
          </a:prstGeom>
          <a:noFill/>
        </p:spPr>
        <p:txBody>
          <a:bodyPr wrap="square" rtlCol="0">
            <a:spAutoFit/>
          </a:bodyPr>
          <a:lstStyle/>
          <a:p>
            <a:r>
              <a:rPr lang="en-US" sz="2400" dirty="0">
                <a:solidFill>
                  <a:srgbClr val="FF0066"/>
                </a:solidFill>
              </a:rPr>
              <a:t>x</a:t>
            </a:r>
            <a:r>
              <a:rPr lang="en-US" sz="2400" dirty="0" smtClean="0">
                <a:solidFill>
                  <a:srgbClr val="FF0066"/>
                </a:solidFill>
              </a:rPr>
              <a:t> = guitars</a:t>
            </a:r>
          </a:p>
          <a:p>
            <a:r>
              <a:rPr lang="en-US" sz="2400" dirty="0" smtClean="0">
                <a:solidFill>
                  <a:srgbClr val="FF0066"/>
                </a:solidFill>
              </a:rPr>
              <a:t>y = keyboards</a:t>
            </a:r>
            <a:endParaRPr lang="en-US" sz="2400" dirty="0">
              <a:solidFill>
                <a:srgbClr val="FF0066"/>
              </a:solidFill>
            </a:endParaRPr>
          </a:p>
        </p:txBody>
      </p:sp>
      <p:sp>
        <p:nvSpPr>
          <p:cNvPr id="9" name="TextBox 8"/>
          <p:cNvSpPr txBox="1"/>
          <p:nvPr/>
        </p:nvSpPr>
        <p:spPr>
          <a:xfrm>
            <a:off x="469900" y="4559300"/>
            <a:ext cx="3683000" cy="461665"/>
          </a:xfrm>
          <a:prstGeom prst="rect">
            <a:avLst/>
          </a:prstGeom>
          <a:noFill/>
        </p:spPr>
        <p:txBody>
          <a:bodyPr wrap="square" rtlCol="0">
            <a:spAutoFit/>
          </a:bodyPr>
          <a:lstStyle/>
          <a:p>
            <a:r>
              <a:rPr lang="en-US" sz="2400" dirty="0" smtClean="0">
                <a:solidFill>
                  <a:srgbClr val="FF0066"/>
                </a:solidFill>
              </a:rPr>
              <a:t>C = 150x + 350y</a:t>
            </a:r>
            <a:endParaRPr lang="en-US" sz="2400" dirty="0">
              <a:solidFill>
                <a:srgbClr val="FF0066"/>
              </a:solidFill>
            </a:endParaRPr>
          </a:p>
        </p:txBody>
      </p:sp>
      <p:sp>
        <p:nvSpPr>
          <p:cNvPr id="10" name="TextBox 9"/>
          <p:cNvSpPr txBox="1"/>
          <p:nvPr/>
        </p:nvSpPr>
        <p:spPr>
          <a:xfrm>
            <a:off x="8204200" y="2474946"/>
            <a:ext cx="3683000" cy="461665"/>
          </a:xfrm>
          <a:prstGeom prst="rect">
            <a:avLst/>
          </a:prstGeom>
          <a:noFill/>
        </p:spPr>
        <p:txBody>
          <a:bodyPr wrap="square" rtlCol="0">
            <a:spAutoFit/>
          </a:bodyPr>
          <a:lstStyle/>
          <a:p>
            <a:r>
              <a:rPr lang="en-US" sz="2400" dirty="0" smtClean="0">
                <a:solidFill>
                  <a:srgbClr val="FF0000"/>
                </a:solidFill>
              </a:rPr>
              <a:t>x + y ≥ 75</a:t>
            </a:r>
            <a:endParaRPr lang="en-US" sz="2400" dirty="0">
              <a:solidFill>
                <a:srgbClr val="FF0000"/>
              </a:solidFill>
            </a:endParaRPr>
          </a:p>
        </p:txBody>
      </p:sp>
      <p:sp>
        <p:nvSpPr>
          <p:cNvPr id="11" name="TextBox 10"/>
          <p:cNvSpPr txBox="1"/>
          <p:nvPr/>
        </p:nvSpPr>
        <p:spPr>
          <a:xfrm>
            <a:off x="8204200" y="3865943"/>
            <a:ext cx="3683000" cy="461665"/>
          </a:xfrm>
          <a:prstGeom prst="rect">
            <a:avLst/>
          </a:prstGeom>
          <a:noFill/>
        </p:spPr>
        <p:txBody>
          <a:bodyPr wrap="square" rtlCol="0">
            <a:spAutoFit/>
          </a:bodyPr>
          <a:lstStyle/>
          <a:p>
            <a:r>
              <a:rPr lang="en-US" sz="2400" dirty="0" smtClean="0">
                <a:solidFill>
                  <a:srgbClr val="0070C0"/>
                </a:solidFill>
              </a:rPr>
              <a:t>x ≥ 2y</a:t>
            </a:r>
            <a:endParaRPr lang="en-US" sz="2400" dirty="0">
              <a:solidFill>
                <a:srgbClr val="0070C0"/>
              </a:solidFill>
            </a:endParaRPr>
          </a:p>
        </p:txBody>
      </p:sp>
      <p:sp>
        <p:nvSpPr>
          <p:cNvPr id="12" name="TextBox 11"/>
          <p:cNvSpPr txBox="1"/>
          <p:nvPr/>
        </p:nvSpPr>
        <p:spPr>
          <a:xfrm>
            <a:off x="8204200" y="4559300"/>
            <a:ext cx="3683000" cy="830997"/>
          </a:xfrm>
          <a:prstGeom prst="rect">
            <a:avLst/>
          </a:prstGeom>
          <a:noFill/>
        </p:spPr>
        <p:txBody>
          <a:bodyPr wrap="square" rtlCol="0">
            <a:spAutoFit/>
          </a:bodyPr>
          <a:lstStyle/>
          <a:p>
            <a:r>
              <a:rPr lang="en-US" sz="2400" dirty="0" smtClean="0">
                <a:solidFill>
                  <a:srgbClr val="00B050"/>
                </a:solidFill>
              </a:rPr>
              <a:t>x ≥ 10</a:t>
            </a:r>
          </a:p>
          <a:p>
            <a:r>
              <a:rPr lang="en-US" sz="2400" dirty="0" smtClean="0">
                <a:solidFill>
                  <a:srgbClr val="7030A0"/>
                </a:solidFill>
              </a:rPr>
              <a:t>y </a:t>
            </a:r>
            <a:r>
              <a:rPr lang="en-US" sz="2400" dirty="0">
                <a:solidFill>
                  <a:srgbClr val="7030A0"/>
                </a:solidFill>
              </a:rPr>
              <a:t>≥</a:t>
            </a:r>
            <a:r>
              <a:rPr lang="en-US" sz="2400" dirty="0" smtClean="0">
                <a:solidFill>
                  <a:srgbClr val="7030A0"/>
                </a:solidFill>
              </a:rPr>
              <a:t> 7</a:t>
            </a:r>
            <a:endParaRPr lang="en-US" sz="2400" dirty="0">
              <a:solidFill>
                <a:srgbClr val="7030A0"/>
              </a:solidFill>
            </a:endParaRPr>
          </a:p>
        </p:txBody>
      </p:sp>
    </p:spTree>
    <p:extLst>
      <p:ext uri="{BB962C8B-B14F-4D97-AF65-F5344CB8AC3E}">
        <p14:creationId xmlns:p14="http://schemas.microsoft.com/office/powerpoint/2010/main" val="233538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500"/>
                                        <p:tgtEl>
                                          <p:spTgt spid="1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fade">
                                      <p:cBhvr>
                                        <p:cTn id="35" dur="500"/>
                                        <p:tgtEl>
                                          <p:spTgt spid="1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xEl>
                                              <p:pRg st="1" end="1"/>
                                            </p:txEl>
                                          </p:spTgt>
                                        </p:tgtEl>
                                        <p:attrNameLst>
                                          <p:attrName>style.visibility</p:attrName>
                                        </p:attrNameLst>
                                      </p:cBhvr>
                                      <p:to>
                                        <p:strVal val="visible"/>
                                      </p:to>
                                    </p:set>
                                    <p:animEffect transition="in" filter="fade">
                                      <p:cBhvr>
                                        <p:cTn id="40"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96999"/>
          </a:xfrm>
        </p:spPr>
        <p:txBody>
          <a:bodyPr>
            <a:noAutofit/>
          </a:bodyPr>
          <a:lstStyle/>
          <a:p>
            <a:r>
              <a:rPr lang="en-US" sz="2400" b="1" dirty="0"/>
              <a:t>Application </a:t>
            </a:r>
            <a:r>
              <a:rPr lang="en-US" sz="2400" b="1" dirty="0" smtClean="0"/>
              <a:t>Problem:	</a:t>
            </a:r>
            <a:r>
              <a:rPr lang="en-US" sz="2400" dirty="0" smtClean="0"/>
              <a:t>Michael </a:t>
            </a:r>
            <a:r>
              <a:rPr lang="en-US" sz="2400" dirty="0"/>
              <a:t>wants to be a singer</a:t>
            </a:r>
            <a:r>
              <a:rPr lang="en-US" sz="2400" dirty="0" smtClean="0"/>
              <a:t>.	Jordan </a:t>
            </a:r>
            <a:r>
              <a:rPr lang="en-US" sz="2400" dirty="0"/>
              <a:t>wants to own his own record label.</a:t>
            </a:r>
            <a:br>
              <a:rPr lang="en-US" sz="2400" dirty="0"/>
            </a:br>
            <a:r>
              <a:rPr lang="en-US" sz="2400" dirty="0"/>
              <a:t> </a:t>
            </a:r>
            <a:r>
              <a:rPr lang="en-US" sz="2400" dirty="0" smtClean="0"/>
              <a:t>To </a:t>
            </a:r>
            <a:r>
              <a:rPr lang="en-US" sz="2400" dirty="0"/>
              <a:t>get closer to their dream jobs, </a:t>
            </a:r>
            <a:r>
              <a:rPr lang="en-US" sz="2400" dirty="0" smtClean="0"/>
              <a:t>Michael </a:t>
            </a:r>
            <a:r>
              <a:rPr lang="en-US" sz="2400" dirty="0"/>
              <a:t>and Jordan decide to open a music shop and sell guitars and keyboards. They want to find out the maximum amount of money they may have to borrow to purchase new instruments. Each guitar will cost them $150 and each keyboard will cost $350.</a:t>
            </a:r>
          </a:p>
        </p:txBody>
      </p:sp>
      <p:sp>
        <p:nvSpPr>
          <p:cNvPr id="3" name="Content Placeholder 2"/>
          <p:cNvSpPr>
            <a:spLocks noGrp="1"/>
          </p:cNvSpPr>
          <p:nvPr>
            <p:ph idx="1"/>
          </p:nvPr>
        </p:nvSpPr>
        <p:spPr>
          <a:xfrm>
            <a:off x="0" y="1397000"/>
            <a:ext cx="6451600" cy="4938486"/>
          </a:xfrm>
        </p:spPr>
        <p:txBody>
          <a:bodyPr>
            <a:normAutofit/>
          </a:bodyPr>
          <a:lstStyle/>
          <a:p>
            <a:pPr marL="0" indent="0">
              <a:buNone/>
            </a:pPr>
            <a:r>
              <a:rPr lang="en-US" sz="2400" dirty="0" smtClean="0"/>
              <a:t>x = guitars, y = keyboards	B = 150x + 350y</a:t>
            </a:r>
          </a:p>
          <a:p>
            <a:pPr marL="0" indent="0">
              <a:buNone/>
            </a:pPr>
            <a:r>
              <a:rPr lang="en-US" sz="2400" dirty="0" smtClean="0">
                <a:solidFill>
                  <a:srgbClr val="FF0000"/>
                </a:solidFill>
              </a:rPr>
              <a:t>y &lt; -x + 75</a:t>
            </a:r>
            <a:r>
              <a:rPr lang="en-US" sz="2400" dirty="0" smtClean="0"/>
              <a:t>	</a:t>
            </a:r>
            <a:r>
              <a:rPr lang="en-US" sz="2400" dirty="0" smtClean="0">
                <a:solidFill>
                  <a:schemeClr val="accent5"/>
                </a:solidFill>
              </a:rPr>
              <a:t>y </a:t>
            </a:r>
            <a:r>
              <a:rPr lang="en-US" sz="2400" u="sng" dirty="0" smtClean="0">
                <a:solidFill>
                  <a:schemeClr val="accent5"/>
                </a:solidFill>
              </a:rPr>
              <a:t>&lt;</a:t>
            </a:r>
            <a:r>
              <a:rPr lang="en-US" sz="2400" dirty="0" smtClean="0">
                <a:solidFill>
                  <a:schemeClr val="accent5"/>
                </a:solidFill>
              </a:rPr>
              <a:t> ½ x	</a:t>
            </a:r>
            <a:r>
              <a:rPr lang="en-US" sz="2400" dirty="0" smtClean="0"/>
              <a:t>	</a:t>
            </a:r>
            <a:r>
              <a:rPr lang="en-US" sz="2400" dirty="0" smtClean="0">
                <a:solidFill>
                  <a:srgbClr val="00B050"/>
                </a:solidFill>
              </a:rPr>
              <a:t>x </a:t>
            </a:r>
            <a:r>
              <a:rPr lang="en-US" sz="2400" u="sng" dirty="0" smtClean="0">
                <a:solidFill>
                  <a:srgbClr val="00B050"/>
                </a:solidFill>
              </a:rPr>
              <a:t>&gt;</a:t>
            </a:r>
            <a:r>
              <a:rPr lang="en-US" sz="2400" dirty="0" smtClean="0">
                <a:solidFill>
                  <a:srgbClr val="00B050"/>
                </a:solidFill>
              </a:rPr>
              <a:t> 10</a:t>
            </a:r>
            <a:r>
              <a:rPr lang="en-US" sz="2400" dirty="0" smtClean="0"/>
              <a:t>		</a:t>
            </a:r>
            <a:r>
              <a:rPr lang="en-US" sz="2400" dirty="0" smtClean="0">
                <a:solidFill>
                  <a:srgbClr val="7030A0"/>
                </a:solidFill>
              </a:rPr>
              <a:t>y </a:t>
            </a:r>
            <a:r>
              <a:rPr lang="en-US" sz="2400" u="sng" dirty="0" smtClean="0">
                <a:solidFill>
                  <a:srgbClr val="7030A0"/>
                </a:solidFill>
              </a:rPr>
              <a:t>&gt;</a:t>
            </a:r>
            <a:r>
              <a:rPr lang="en-US" sz="2400" dirty="0" smtClean="0">
                <a:solidFill>
                  <a:srgbClr val="7030A0"/>
                </a:solidFill>
              </a:rPr>
              <a:t> 7</a:t>
            </a:r>
          </a:p>
          <a:p>
            <a:pPr marL="0" indent="0">
              <a:buNone/>
            </a:pPr>
            <a:endParaRPr lang="en-US" sz="2400" dirty="0" smtClean="0"/>
          </a:p>
          <a:p>
            <a:pPr marL="0" indent="0">
              <a:buNone/>
            </a:pPr>
            <a:r>
              <a:rPr lang="en-US" sz="2400" dirty="0" smtClean="0"/>
              <a:t>d</a:t>
            </a:r>
            <a:r>
              <a:rPr lang="en-US" sz="2400" dirty="0"/>
              <a:t>) Graph the feasible region</a:t>
            </a:r>
          </a:p>
          <a:p>
            <a:pPr marL="0" indent="0">
              <a:buNone/>
            </a:pPr>
            <a:r>
              <a:rPr lang="en-US" sz="2400" dirty="0" smtClean="0"/>
              <a:t>e) </a:t>
            </a:r>
            <a:r>
              <a:rPr lang="en-US" sz="2400" dirty="0"/>
              <a:t>Determine the vertices of the feasible region</a:t>
            </a:r>
            <a:r>
              <a:rPr lang="en-US" sz="2400" dirty="0" smtClean="0"/>
              <a:t>.</a:t>
            </a:r>
          </a:p>
          <a:p>
            <a:pPr lvl="1"/>
            <a:r>
              <a:rPr lang="en-US" sz="2000" dirty="0" smtClean="0"/>
              <a:t>Graph each constraint as a new Y=</a:t>
            </a:r>
          </a:p>
          <a:p>
            <a:pPr lvl="2"/>
            <a:r>
              <a:rPr lang="en-US" dirty="0" smtClean="0"/>
              <a:t>Shade above or below depending</a:t>
            </a:r>
            <a:br>
              <a:rPr lang="en-US" dirty="0" smtClean="0"/>
            </a:br>
            <a:r>
              <a:rPr lang="en-US" dirty="0" smtClean="0"/>
              <a:t>on ≤ or ≥</a:t>
            </a:r>
          </a:p>
          <a:p>
            <a:pPr lvl="1"/>
            <a:r>
              <a:rPr lang="en-US" sz="2000" dirty="0" smtClean="0"/>
              <a:t>To find the vertices (intersection points)</a:t>
            </a:r>
          </a:p>
          <a:p>
            <a:pPr lvl="2"/>
            <a:r>
              <a:rPr lang="en-US" dirty="0" smtClean="0"/>
              <a:t>2</a:t>
            </a:r>
            <a:r>
              <a:rPr lang="en-US" baseline="30000" dirty="0" smtClean="0"/>
              <a:t>nd</a:t>
            </a:r>
            <a:r>
              <a:rPr lang="en-US" dirty="0" smtClean="0"/>
              <a:t> </a:t>
            </a:r>
            <a:r>
              <a:rPr lang="en-US" dirty="0" err="1" smtClean="0"/>
              <a:t>Calc</a:t>
            </a:r>
            <a:r>
              <a:rPr lang="en-US" dirty="0" smtClean="0"/>
              <a:t> </a:t>
            </a:r>
            <a:r>
              <a:rPr lang="en-US" dirty="0" smtClean="0">
                <a:sym typeface="Wingdings" panose="05000000000000000000" pitchFamily="2" charset="2"/>
              </a:rPr>
              <a:t> Intersect</a:t>
            </a:r>
          </a:p>
          <a:p>
            <a:pPr lvl="2"/>
            <a:r>
              <a:rPr lang="en-US" dirty="0" smtClean="0">
                <a:sym typeface="Wingdings" panose="05000000000000000000" pitchFamily="2" charset="2"/>
              </a:rPr>
              <a:t>Right Bound  close to first vertex</a:t>
            </a:r>
          </a:p>
          <a:p>
            <a:pPr lvl="2"/>
            <a:r>
              <a:rPr lang="en-US" dirty="0" smtClean="0">
                <a:sym typeface="Wingdings" panose="05000000000000000000" pitchFamily="2" charset="2"/>
              </a:rPr>
              <a:t>Left Bound  close to first vertex</a:t>
            </a:r>
          </a:p>
          <a:p>
            <a:pPr lvl="2"/>
            <a:r>
              <a:rPr lang="en-US" dirty="0" smtClean="0"/>
              <a:t>Repea</a:t>
            </a:r>
            <a:r>
              <a:rPr lang="en-US" dirty="0" smtClean="0"/>
              <a:t>t for each vertex</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552882" y="1473201"/>
            <a:ext cx="5639118" cy="5040312"/>
          </a:xfrm>
          <a:prstGeom prst="rect">
            <a:avLst/>
          </a:prstGeom>
        </p:spPr>
      </p:pic>
      <p:pic>
        <p:nvPicPr>
          <p:cNvPr id="6" name="Picture 2" descr="http://www.techpoweredmath.com/wp-content/uploads/2010/07/ti-8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3304" y="3587262"/>
            <a:ext cx="1376867" cy="32707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1867989"/>
            <a:ext cx="6217920" cy="4310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1852693"/>
            <a:ext cx="6552882" cy="461665"/>
          </a:xfrm>
          <a:prstGeom prst="rect">
            <a:avLst/>
          </a:prstGeom>
          <a:noFill/>
        </p:spPr>
        <p:txBody>
          <a:bodyPr wrap="square" rtlCol="0">
            <a:spAutoFit/>
          </a:bodyPr>
          <a:lstStyle/>
          <a:p>
            <a:r>
              <a:rPr lang="en-US" sz="2400" dirty="0" smtClean="0">
                <a:solidFill>
                  <a:srgbClr val="FF0000"/>
                </a:solidFill>
              </a:rPr>
              <a:t>x + y ≥ 75	</a:t>
            </a:r>
            <a:r>
              <a:rPr lang="en-US" sz="2400" dirty="0">
                <a:solidFill>
                  <a:srgbClr val="0070C0"/>
                </a:solidFill>
              </a:rPr>
              <a:t>x ≥ </a:t>
            </a:r>
            <a:r>
              <a:rPr lang="en-US" sz="2400" dirty="0" smtClean="0">
                <a:solidFill>
                  <a:srgbClr val="0070C0"/>
                </a:solidFill>
              </a:rPr>
              <a:t>2y</a:t>
            </a:r>
            <a:r>
              <a:rPr lang="en-US" sz="2400" dirty="0" smtClean="0">
                <a:solidFill>
                  <a:srgbClr val="FF0000"/>
                </a:solidFill>
              </a:rPr>
              <a:t>		</a:t>
            </a:r>
            <a:r>
              <a:rPr lang="en-US" sz="2400" dirty="0">
                <a:solidFill>
                  <a:srgbClr val="00B050"/>
                </a:solidFill>
              </a:rPr>
              <a:t>x ≥ </a:t>
            </a:r>
            <a:r>
              <a:rPr lang="en-US" sz="2400" dirty="0" smtClean="0">
                <a:solidFill>
                  <a:srgbClr val="00B050"/>
                </a:solidFill>
              </a:rPr>
              <a:t>10		</a:t>
            </a:r>
            <a:r>
              <a:rPr lang="en-US" sz="2400" dirty="0" smtClean="0">
                <a:solidFill>
                  <a:srgbClr val="7030A0"/>
                </a:solidFill>
              </a:rPr>
              <a:t>y </a:t>
            </a:r>
            <a:r>
              <a:rPr lang="en-US" sz="2400" dirty="0">
                <a:solidFill>
                  <a:srgbClr val="7030A0"/>
                </a:solidFill>
              </a:rPr>
              <a:t>≥ </a:t>
            </a:r>
            <a:r>
              <a:rPr lang="en-US" sz="2400" dirty="0" smtClean="0">
                <a:solidFill>
                  <a:srgbClr val="7030A0"/>
                </a:solidFill>
              </a:rPr>
              <a:t>7</a:t>
            </a:r>
            <a:endParaRPr lang="en-US" sz="2400" dirty="0">
              <a:solidFill>
                <a:srgbClr val="7030A0"/>
              </a:solidFill>
            </a:endParaRPr>
          </a:p>
        </p:txBody>
      </p:sp>
      <p:sp>
        <p:nvSpPr>
          <p:cNvPr id="9" name="Rectangle 8"/>
          <p:cNvSpPr/>
          <p:nvPr/>
        </p:nvSpPr>
        <p:spPr>
          <a:xfrm>
            <a:off x="458810" y="3647077"/>
            <a:ext cx="4383853" cy="872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flipV="1">
            <a:off x="6552882" y="2717800"/>
            <a:ext cx="3251518" cy="3844479"/>
          </a:xfrm>
          <a:prstGeom prst="line">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552882" y="3200400"/>
            <a:ext cx="5639118" cy="3313113"/>
          </a:xfrm>
          <a:prstGeom prst="straightConnector1">
            <a:avLst/>
          </a:prstGeom>
          <a:ln w="38100">
            <a:solidFill>
              <a:srgbClr val="0070C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985000" y="1441680"/>
            <a:ext cx="0" cy="5071833"/>
          </a:xfrm>
          <a:prstGeom prst="straightConnector1">
            <a:avLst/>
          </a:prstGeom>
          <a:ln w="38100">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552882" y="6134100"/>
            <a:ext cx="5639118" cy="12700"/>
          </a:xfrm>
          <a:prstGeom prst="straightConnector1">
            <a:avLst/>
          </a:prstGeom>
          <a:ln w="38100">
            <a:solidFill>
              <a:srgbClr val="7030A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Isosceles Triangle 13"/>
          <p:cNvSpPr/>
          <p:nvPr/>
        </p:nvSpPr>
        <p:spPr>
          <a:xfrm>
            <a:off x="7251700" y="5270500"/>
            <a:ext cx="2159000" cy="863600"/>
          </a:xfrm>
          <a:prstGeom prst="triangle">
            <a:avLst>
              <a:gd name="adj" fmla="val 6705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Flowchart: Connector 14"/>
          <p:cNvSpPr/>
          <p:nvPr/>
        </p:nvSpPr>
        <p:spPr>
          <a:xfrm>
            <a:off x="8585200" y="5156200"/>
            <a:ext cx="203200" cy="215900"/>
          </a:xfrm>
          <a:prstGeom prst="flowChartConnector">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9340850" y="6006307"/>
            <a:ext cx="203200" cy="215900"/>
          </a:xfrm>
          <a:prstGeom prst="flowChartConnector">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7150099" y="6018322"/>
            <a:ext cx="203200" cy="215900"/>
          </a:xfrm>
          <a:prstGeom prst="flowChartConnector">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6552883" y="6513513"/>
            <a:ext cx="56391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324283" y="6564869"/>
            <a:ext cx="5639118" cy="261610"/>
          </a:xfrm>
          <a:prstGeom prst="rect">
            <a:avLst/>
          </a:prstGeom>
          <a:noFill/>
        </p:spPr>
        <p:txBody>
          <a:bodyPr wrap="square" rtlCol="0">
            <a:spAutoFit/>
          </a:bodyPr>
          <a:lstStyle/>
          <a:p>
            <a:r>
              <a:rPr lang="en-US" sz="1050" dirty="0" smtClean="0"/>
              <a:t>0        5    10   15  20   25   30   35  40   45   50  55  60  65   70    75   80   85   90  95 100 105 110 115</a:t>
            </a:r>
            <a:endParaRPr lang="en-US" sz="1050" dirty="0"/>
          </a:p>
        </p:txBody>
      </p:sp>
      <p:sp>
        <p:nvSpPr>
          <p:cNvPr id="20" name="TextBox 19"/>
          <p:cNvSpPr txBox="1"/>
          <p:nvPr/>
        </p:nvSpPr>
        <p:spPr>
          <a:xfrm rot="16200000">
            <a:off x="3891733" y="3733927"/>
            <a:ext cx="5093702" cy="367937"/>
          </a:xfrm>
          <a:prstGeom prst="rect">
            <a:avLst/>
          </a:prstGeom>
          <a:noFill/>
        </p:spPr>
        <p:txBody>
          <a:bodyPr vert="vert" wrap="square" rtlCol="0">
            <a:spAutoFit/>
          </a:bodyPr>
          <a:lstStyle/>
          <a:p>
            <a:r>
              <a:rPr lang="en-US" sz="1100" dirty="0" smtClean="0"/>
              <a:t>100</a:t>
            </a:r>
          </a:p>
          <a:p>
            <a:r>
              <a:rPr lang="en-US" sz="1100" dirty="0" smtClean="0"/>
              <a:t> 95</a:t>
            </a:r>
          </a:p>
          <a:p>
            <a:endParaRPr lang="en-US" sz="1100" dirty="0" smtClean="0"/>
          </a:p>
          <a:p>
            <a:r>
              <a:rPr lang="en-US" sz="1100" dirty="0" smtClean="0"/>
              <a:t>90</a:t>
            </a:r>
          </a:p>
          <a:p>
            <a:r>
              <a:rPr lang="en-US" sz="1100" dirty="0" smtClean="0"/>
              <a:t>85</a:t>
            </a:r>
          </a:p>
          <a:p>
            <a:endParaRPr lang="en-US" sz="1100" dirty="0" smtClean="0"/>
          </a:p>
          <a:p>
            <a:r>
              <a:rPr lang="en-US" sz="1100" dirty="0" smtClean="0"/>
              <a:t>80</a:t>
            </a:r>
          </a:p>
          <a:p>
            <a:r>
              <a:rPr lang="en-US" sz="1100" dirty="0" smtClean="0"/>
              <a:t>75</a:t>
            </a:r>
          </a:p>
          <a:p>
            <a:endParaRPr lang="en-US" sz="1100" dirty="0" smtClean="0"/>
          </a:p>
          <a:p>
            <a:r>
              <a:rPr lang="en-US" sz="1100" dirty="0" smtClean="0"/>
              <a:t>70</a:t>
            </a:r>
          </a:p>
          <a:p>
            <a:r>
              <a:rPr lang="en-US" sz="1100" dirty="0" smtClean="0"/>
              <a:t>65</a:t>
            </a:r>
          </a:p>
          <a:p>
            <a:endParaRPr lang="en-US" sz="1100" dirty="0" smtClean="0"/>
          </a:p>
          <a:p>
            <a:r>
              <a:rPr lang="en-US" sz="1100" dirty="0" smtClean="0"/>
              <a:t>60</a:t>
            </a:r>
          </a:p>
          <a:p>
            <a:r>
              <a:rPr lang="en-US" sz="1100" dirty="0" smtClean="0"/>
              <a:t>55</a:t>
            </a:r>
          </a:p>
          <a:p>
            <a:endParaRPr lang="en-US" sz="1100" dirty="0" smtClean="0"/>
          </a:p>
          <a:p>
            <a:r>
              <a:rPr lang="en-US" sz="1100" dirty="0" smtClean="0"/>
              <a:t>50</a:t>
            </a:r>
          </a:p>
          <a:p>
            <a:r>
              <a:rPr lang="en-US" sz="1100" dirty="0" smtClean="0"/>
              <a:t>45</a:t>
            </a:r>
          </a:p>
          <a:p>
            <a:endParaRPr lang="en-US" sz="1100" dirty="0" smtClean="0"/>
          </a:p>
          <a:p>
            <a:r>
              <a:rPr lang="en-US" sz="1100" dirty="0" smtClean="0"/>
              <a:t>40</a:t>
            </a:r>
          </a:p>
          <a:p>
            <a:r>
              <a:rPr lang="en-US" sz="1100" dirty="0" smtClean="0"/>
              <a:t>35</a:t>
            </a:r>
          </a:p>
          <a:p>
            <a:endParaRPr lang="en-US" sz="1100" dirty="0" smtClean="0"/>
          </a:p>
          <a:p>
            <a:r>
              <a:rPr lang="en-US" sz="1100" dirty="0" smtClean="0"/>
              <a:t>30</a:t>
            </a:r>
          </a:p>
          <a:p>
            <a:r>
              <a:rPr lang="en-US" sz="1100" dirty="0" smtClean="0"/>
              <a:t>25</a:t>
            </a:r>
          </a:p>
          <a:p>
            <a:endParaRPr lang="en-US" sz="1100" dirty="0" smtClean="0"/>
          </a:p>
          <a:p>
            <a:r>
              <a:rPr lang="en-US" sz="1100" dirty="0" smtClean="0"/>
              <a:t>20</a:t>
            </a:r>
          </a:p>
          <a:p>
            <a:r>
              <a:rPr lang="en-US" sz="1100" dirty="0" smtClean="0"/>
              <a:t>15</a:t>
            </a:r>
          </a:p>
          <a:p>
            <a:endParaRPr lang="en-US" sz="1100" dirty="0" smtClean="0"/>
          </a:p>
          <a:p>
            <a:r>
              <a:rPr lang="en-US" sz="1100" dirty="0" smtClean="0"/>
              <a:t>10</a:t>
            </a:r>
          </a:p>
          <a:p>
            <a:r>
              <a:rPr lang="en-US" sz="1100" dirty="0"/>
              <a:t>5</a:t>
            </a:r>
          </a:p>
        </p:txBody>
      </p:sp>
      <p:cxnSp>
        <p:nvCxnSpPr>
          <p:cNvPr id="23" name="Straight Connector 22"/>
          <p:cNvCxnSpPr/>
          <p:nvPr/>
        </p:nvCxnSpPr>
        <p:spPr>
          <a:xfrm>
            <a:off x="6552882" y="1473201"/>
            <a:ext cx="10409" cy="50890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91771" y="4564435"/>
            <a:ext cx="4383853" cy="1738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545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randombar(horizontal)">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0" nodeType="clickEffect">
                                  <p:stCondLst>
                                    <p:cond delay="0"/>
                                  </p:stCondLst>
                                  <p:childTnLst>
                                    <p:animEffect transition="out" filter="fade">
                                      <p:cBhvr>
                                        <p:cTn id="55" dur="500"/>
                                        <p:tgtEl>
                                          <p:spTgt spid="25"/>
                                        </p:tgtEl>
                                      </p:cBhvr>
                                    </p:animEffect>
                                    <p:set>
                                      <p:cBhvr>
                                        <p:cTn id="56"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4" grpId="0" animBg="1"/>
      <p:bldP spid="15" grpId="0" animBg="1"/>
      <p:bldP spid="16" grpId="0" animBg="1"/>
      <p:bldP spid="17"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BRAIN </a:t>
            </a:r>
            <a:r>
              <a:rPr lang="en-US" b="1" dirty="0" smtClean="0"/>
              <a:t>BREAK</a:t>
            </a:r>
            <a:endParaRPr lang="en-US" b="1" dirty="0"/>
          </a:p>
        </p:txBody>
      </p:sp>
      <p:pic>
        <p:nvPicPr>
          <p:cNvPr id="3" name="Picture 2" descr="http://www.leeabbamonte.com/wp-content/uploads/2007/12/cellphone.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4600" y="1868012"/>
            <a:ext cx="4492625" cy="484235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interestingengineering.com/wp-content/uploads/2014/02/1024px-Gray728.svg_.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899" y="1690688"/>
            <a:ext cx="6883401" cy="4913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088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96999"/>
          </a:xfrm>
        </p:spPr>
        <p:txBody>
          <a:bodyPr>
            <a:noAutofit/>
          </a:bodyPr>
          <a:lstStyle/>
          <a:p>
            <a:r>
              <a:rPr lang="en-US" sz="2400" b="1" dirty="0" smtClean="0"/>
              <a:t>Application Problem:	</a:t>
            </a:r>
            <a:r>
              <a:rPr lang="en-US" sz="2400" dirty="0" smtClean="0"/>
              <a:t>Michael </a:t>
            </a:r>
            <a:r>
              <a:rPr lang="en-US" sz="2400" dirty="0" smtClean="0"/>
              <a:t>wants to be a singer.	Jordan wants to own his own record label.</a:t>
            </a:r>
            <a:br>
              <a:rPr lang="en-US" sz="2400" dirty="0" smtClean="0"/>
            </a:br>
            <a:r>
              <a:rPr lang="en-US" sz="2400" dirty="0" smtClean="0"/>
              <a:t> To get closer to their dream jobs, </a:t>
            </a:r>
            <a:r>
              <a:rPr lang="en-US" sz="2400" dirty="0" smtClean="0"/>
              <a:t>Michael </a:t>
            </a:r>
            <a:r>
              <a:rPr lang="en-US" sz="2400" dirty="0" smtClean="0"/>
              <a:t>and Jordan decide to open a music shop and sell guitars and keyboards. They want to find out the maximum amount of money they may have to borrow to purchase new instruments. Each guitar will cost them $150 and each keyboard will cost $350.</a:t>
            </a:r>
            <a:endParaRPr lang="en-US" sz="2400" dirty="0"/>
          </a:p>
        </p:txBody>
      </p:sp>
      <p:sp>
        <p:nvSpPr>
          <p:cNvPr id="3" name="Content Placeholder 2"/>
          <p:cNvSpPr>
            <a:spLocks noGrp="1"/>
          </p:cNvSpPr>
          <p:nvPr>
            <p:ph idx="1"/>
          </p:nvPr>
        </p:nvSpPr>
        <p:spPr>
          <a:xfrm>
            <a:off x="0" y="1397000"/>
            <a:ext cx="6451600" cy="5461000"/>
          </a:xfrm>
        </p:spPr>
        <p:txBody>
          <a:bodyPr>
            <a:noAutofit/>
          </a:bodyPr>
          <a:lstStyle/>
          <a:p>
            <a:pPr marL="0" indent="0">
              <a:buNone/>
            </a:pPr>
            <a:r>
              <a:rPr lang="en-US" sz="2400" dirty="0" smtClean="0"/>
              <a:t>x = guitars, y = keyboards	B = 150x + 350y</a:t>
            </a:r>
          </a:p>
          <a:p>
            <a:pPr marL="0" indent="0">
              <a:buNone/>
            </a:pPr>
            <a:r>
              <a:rPr lang="en-US" sz="2400" dirty="0" smtClean="0">
                <a:solidFill>
                  <a:srgbClr val="FF0000"/>
                </a:solidFill>
              </a:rPr>
              <a:t>y &lt; -x + 75</a:t>
            </a:r>
            <a:r>
              <a:rPr lang="en-US" sz="2400" dirty="0" smtClean="0"/>
              <a:t>	</a:t>
            </a:r>
            <a:r>
              <a:rPr lang="en-US" sz="2400" dirty="0" smtClean="0">
                <a:solidFill>
                  <a:schemeClr val="accent5"/>
                </a:solidFill>
              </a:rPr>
              <a:t>y </a:t>
            </a:r>
            <a:r>
              <a:rPr lang="en-US" sz="2400" u="sng" dirty="0" smtClean="0">
                <a:solidFill>
                  <a:schemeClr val="accent5"/>
                </a:solidFill>
              </a:rPr>
              <a:t>&lt;</a:t>
            </a:r>
            <a:r>
              <a:rPr lang="en-US" sz="2400" dirty="0" smtClean="0">
                <a:solidFill>
                  <a:schemeClr val="accent5"/>
                </a:solidFill>
              </a:rPr>
              <a:t> ½ x</a:t>
            </a:r>
            <a:r>
              <a:rPr lang="en-US" sz="2400" dirty="0" smtClean="0"/>
              <a:t>		</a:t>
            </a:r>
            <a:r>
              <a:rPr lang="en-US" sz="2400" dirty="0" smtClean="0">
                <a:solidFill>
                  <a:srgbClr val="00B050"/>
                </a:solidFill>
              </a:rPr>
              <a:t>x </a:t>
            </a:r>
            <a:r>
              <a:rPr lang="en-US" sz="2400" u="sng" dirty="0" smtClean="0">
                <a:solidFill>
                  <a:srgbClr val="00B050"/>
                </a:solidFill>
              </a:rPr>
              <a:t>&gt;</a:t>
            </a:r>
            <a:r>
              <a:rPr lang="en-US" sz="2400" dirty="0" smtClean="0">
                <a:solidFill>
                  <a:srgbClr val="00B050"/>
                </a:solidFill>
              </a:rPr>
              <a:t> 10</a:t>
            </a:r>
            <a:r>
              <a:rPr lang="en-US" sz="2400" dirty="0" smtClean="0"/>
              <a:t>		</a:t>
            </a:r>
            <a:r>
              <a:rPr lang="en-US" sz="2400" dirty="0" smtClean="0">
                <a:solidFill>
                  <a:srgbClr val="7030A0"/>
                </a:solidFill>
              </a:rPr>
              <a:t>y </a:t>
            </a:r>
            <a:r>
              <a:rPr lang="en-US" sz="2400" u="sng" dirty="0" smtClean="0">
                <a:solidFill>
                  <a:srgbClr val="7030A0"/>
                </a:solidFill>
              </a:rPr>
              <a:t>&gt;</a:t>
            </a:r>
            <a:r>
              <a:rPr lang="en-US" sz="2400" dirty="0" smtClean="0">
                <a:solidFill>
                  <a:srgbClr val="7030A0"/>
                </a:solidFill>
              </a:rPr>
              <a:t> 7</a:t>
            </a:r>
          </a:p>
          <a:p>
            <a:pPr marL="0" indent="0">
              <a:buNone/>
            </a:pPr>
            <a:r>
              <a:rPr lang="en-US" sz="2200" dirty="0" smtClean="0"/>
              <a:t>e) Determine the vertices of the feasible region.</a:t>
            </a:r>
          </a:p>
          <a:p>
            <a:pPr marL="0" indent="0">
              <a:buNone/>
            </a:pPr>
            <a:r>
              <a:rPr lang="en-US" sz="2200" dirty="0" smtClean="0"/>
              <a:t>              </a:t>
            </a:r>
          </a:p>
          <a:p>
            <a:pPr marL="0" indent="0">
              <a:buNone/>
            </a:pPr>
            <a:r>
              <a:rPr lang="en-US" sz="2200" dirty="0" smtClean="0"/>
              <a:t>f</a:t>
            </a:r>
            <a:r>
              <a:rPr lang="en-US" sz="2200" dirty="0"/>
              <a:t>) Determine the amount they need to borrow (check each vertex)</a:t>
            </a:r>
          </a:p>
          <a:p>
            <a:pPr marL="0" indent="0">
              <a:buNone/>
            </a:pPr>
            <a:r>
              <a:rPr lang="en-US" sz="2200" dirty="0"/>
              <a:t>  </a:t>
            </a:r>
          </a:p>
          <a:p>
            <a:pPr marL="0" indent="0">
              <a:buNone/>
            </a:pPr>
            <a:r>
              <a:rPr lang="en-US" sz="2200" dirty="0"/>
              <a:t> </a:t>
            </a:r>
          </a:p>
          <a:p>
            <a:pPr marL="0" indent="0">
              <a:buNone/>
            </a:pPr>
            <a:r>
              <a:rPr lang="en-US" sz="2200" dirty="0"/>
              <a:t> </a:t>
            </a:r>
          </a:p>
          <a:p>
            <a:pPr marL="0" indent="0">
              <a:buNone/>
            </a:pPr>
            <a:r>
              <a:rPr lang="en-US" sz="2200" dirty="0"/>
              <a:t>  </a:t>
            </a:r>
          </a:p>
          <a:p>
            <a:pPr marL="0" indent="0">
              <a:buNone/>
            </a:pPr>
            <a:r>
              <a:rPr lang="en-US" sz="2200" dirty="0"/>
              <a:t>g) What is the maximum amount of money they need to borrow? What is the minimum amount of money they can borrow?</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552882" y="1473201"/>
            <a:ext cx="5639118" cy="5040312"/>
          </a:xfrm>
          <a:prstGeom prst="rect">
            <a:avLst/>
          </a:prstGeom>
        </p:spPr>
      </p:pic>
      <p:cxnSp>
        <p:nvCxnSpPr>
          <p:cNvPr id="7" name="Straight Connector 6"/>
          <p:cNvCxnSpPr/>
          <p:nvPr/>
        </p:nvCxnSpPr>
        <p:spPr>
          <a:xfrm>
            <a:off x="6552882" y="1473201"/>
            <a:ext cx="0" cy="50403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552882" y="6513513"/>
            <a:ext cx="56391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324282" y="6564869"/>
            <a:ext cx="5639118" cy="261610"/>
          </a:xfrm>
          <a:prstGeom prst="rect">
            <a:avLst/>
          </a:prstGeom>
          <a:noFill/>
        </p:spPr>
        <p:txBody>
          <a:bodyPr wrap="square" rtlCol="0">
            <a:spAutoFit/>
          </a:bodyPr>
          <a:lstStyle/>
          <a:p>
            <a:r>
              <a:rPr lang="en-US" sz="1050" dirty="0" smtClean="0"/>
              <a:t>0        5    10   15  20   25   30   35  40   45   50  55  60  65   70    75   80   85   90  95 100 105 110 115</a:t>
            </a:r>
            <a:endParaRPr lang="en-US" sz="1050" dirty="0"/>
          </a:p>
        </p:txBody>
      </p:sp>
      <p:sp>
        <p:nvSpPr>
          <p:cNvPr id="11" name="TextBox 10"/>
          <p:cNvSpPr txBox="1"/>
          <p:nvPr/>
        </p:nvSpPr>
        <p:spPr>
          <a:xfrm>
            <a:off x="6324282" y="1397000"/>
            <a:ext cx="228600" cy="5016500"/>
          </a:xfrm>
          <a:prstGeom prst="rect">
            <a:avLst/>
          </a:prstGeom>
          <a:noFill/>
        </p:spPr>
        <p:txBody>
          <a:bodyPr wrap="square" rtlCol="0">
            <a:spAutoFit/>
          </a:bodyPr>
          <a:lstStyle/>
          <a:p>
            <a:endParaRPr lang="en-US" dirty="0"/>
          </a:p>
        </p:txBody>
      </p:sp>
      <p:sp>
        <p:nvSpPr>
          <p:cNvPr id="12" name="TextBox 11"/>
          <p:cNvSpPr txBox="1"/>
          <p:nvPr/>
        </p:nvSpPr>
        <p:spPr>
          <a:xfrm rot="16200000">
            <a:off x="3891732" y="3733927"/>
            <a:ext cx="5093702" cy="367937"/>
          </a:xfrm>
          <a:prstGeom prst="rect">
            <a:avLst/>
          </a:prstGeom>
          <a:noFill/>
        </p:spPr>
        <p:txBody>
          <a:bodyPr vert="vert" wrap="square" rtlCol="0">
            <a:spAutoFit/>
          </a:bodyPr>
          <a:lstStyle/>
          <a:p>
            <a:r>
              <a:rPr lang="en-US" sz="1100" dirty="0" smtClean="0"/>
              <a:t>100</a:t>
            </a:r>
          </a:p>
          <a:p>
            <a:r>
              <a:rPr lang="en-US" sz="1100" dirty="0" smtClean="0"/>
              <a:t> 95</a:t>
            </a:r>
          </a:p>
          <a:p>
            <a:endParaRPr lang="en-US" sz="1100" dirty="0" smtClean="0"/>
          </a:p>
          <a:p>
            <a:r>
              <a:rPr lang="en-US" sz="1100" dirty="0" smtClean="0"/>
              <a:t>90</a:t>
            </a:r>
          </a:p>
          <a:p>
            <a:r>
              <a:rPr lang="en-US" sz="1100" dirty="0" smtClean="0"/>
              <a:t>85</a:t>
            </a:r>
          </a:p>
          <a:p>
            <a:endParaRPr lang="en-US" sz="1100" dirty="0" smtClean="0"/>
          </a:p>
          <a:p>
            <a:r>
              <a:rPr lang="en-US" sz="1100" dirty="0" smtClean="0"/>
              <a:t>80</a:t>
            </a:r>
          </a:p>
          <a:p>
            <a:r>
              <a:rPr lang="en-US" sz="1100" dirty="0" smtClean="0"/>
              <a:t>75</a:t>
            </a:r>
          </a:p>
          <a:p>
            <a:endParaRPr lang="en-US" sz="1100" dirty="0" smtClean="0"/>
          </a:p>
          <a:p>
            <a:r>
              <a:rPr lang="en-US" sz="1100" dirty="0" smtClean="0"/>
              <a:t>70</a:t>
            </a:r>
          </a:p>
          <a:p>
            <a:r>
              <a:rPr lang="en-US" sz="1100" dirty="0" smtClean="0"/>
              <a:t>65</a:t>
            </a:r>
          </a:p>
          <a:p>
            <a:endParaRPr lang="en-US" sz="1100" dirty="0" smtClean="0"/>
          </a:p>
          <a:p>
            <a:r>
              <a:rPr lang="en-US" sz="1100" dirty="0" smtClean="0"/>
              <a:t>60</a:t>
            </a:r>
          </a:p>
          <a:p>
            <a:r>
              <a:rPr lang="en-US" sz="1100" dirty="0" smtClean="0"/>
              <a:t>55</a:t>
            </a:r>
          </a:p>
          <a:p>
            <a:endParaRPr lang="en-US" sz="1100" dirty="0" smtClean="0"/>
          </a:p>
          <a:p>
            <a:r>
              <a:rPr lang="en-US" sz="1100" dirty="0" smtClean="0"/>
              <a:t>50</a:t>
            </a:r>
          </a:p>
          <a:p>
            <a:r>
              <a:rPr lang="en-US" sz="1100" dirty="0" smtClean="0"/>
              <a:t>45</a:t>
            </a:r>
          </a:p>
          <a:p>
            <a:endParaRPr lang="en-US" sz="1100" dirty="0" smtClean="0"/>
          </a:p>
          <a:p>
            <a:r>
              <a:rPr lang="en-US" sz="1100" dirty="0" smtClean="0"/>
              <a:t>40</a:t>
            </a:r>
          </a:p>
          <a:p>
            <a:r>
              <a:rPr lang="en-US" sz="1100" dirty="0" smtClean="0"/>
              <a:t>35</a:t>
            </a:r>
          </a:p>
          <a:p>
            <a:endParaRPr lang="en-US" sz="1100" dirty="0" smtClean="0"/>
          </a:p>
          <a:p>
            <a:r>
              <a:rPr lang="en-US" sz="1100" dirty="0" smtClean="0"/>
              <a:t>30</a:t>
            </a:r>
          </a:p>
          <a:p>
            <a:r>
              <a:rPr lang="en-US" sz="1100" dirty="0" smtClean="0"/>
              <a:t>25</a:t>
            </a:r>
          </a:p>
          <a:p>
            <a:endParaRPr lang="en-US" sz="1100" dirty="0" smtClean="0"/>
          </a:p>
          <a:p>
            <a:r>
              <a:rPr lang="en-US" sz="1100" dirty="0" smtClean="0"/>
              <a:t>20</a:t>
            </a:r>
          </a:p>
          <a:p>
            <a:r>
              <a:rPr lang="en-US" sz="1100" dirty="0" smtClean="0"/>
              <a:t>15</a:t>
            </a:r>
          </a:p>
          <a:p>
            <a:endParaRPr lang="en-US" sz="1100" dirty="0" smtClean="0"/>
          </a:p>
          <a:p>
            <a:r>
              <a:rPr lang="en-US" sz="1100" dirty="0" smtClean="0"/>
              <a:t>10</a:t>
            </a:r>
          </a:p>
          <a:p>
            <a:r>
              <a:rPr lang="en-US" sz="1100" dirty="0"/>
              <a:t>5</a:t>
            </a:r>
          </a:p>
        </p:txBody>
      </p:sp>
      <p:cxnSp>
        <p:nvCxnSpPr>
          <p:cNvPr id="14" name="Straight Connector 13"/>
          <p:cNvCxnSpPr/>
          <p:nvPr/>
        </p:nvCxnSpPr>
        <p:spPr>
          <a:xfrm flipH="1" flipV="1">
            <a:off x="6552882" y="2717800"/>
            <a:ext cx="3251518" cy="3844479"/>
          </a:xfrm>
          <a:prstGeom prst="line">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552882" y="3200400"/>
            <a:ext cx="5639118" cy="3313113"/>
          </a:xfrm>
          <a:prstGeom prst="straightConnector1">
            <a:avLst/>
          </a:prstGeom>
          <a:ln w="38100">
            <a:solidFill>
              <a:srgbClr val="0070C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985000" y="1441680"/>
            <a:ext cx="0" cy="5071833"/>
          </a:xfrm>
          <a:prstGeom prst="straightConnector1">
            <a:avLst/>
          </a:prstGeom>
          <a:ln w="38100">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552882" y="6134100"/>
            <a:ext cx="5639118" cy="12700"/>
          </a:xfrm>
          <a:prstGeom prst="straightConnector1">
            <a:avLst/>
          </a:prstGeom>
          <a:ln w="38100">
            <a:solidFill>
              <a:srgbClr val="7030A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Isosceles Triangle 21"/>
          <p:cNvSpPr/>
          <p:nvPr/>
        </p:nvSpPr>
        <p:spPr>
          <a:xfrm>
            <a:off x="7251700" y="5270500"/>
            <a:ext cx="2159000" cy="863600"/>
          </a:xfrm>
          <a:prstGeom prst="triangle">
            <a:avLst>
              <a:gd name="adj" fmla="val 6705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Flowchart: Connector 22"/>
          <p:cNvSpPr/>
          <p:nvPr/>
        </p:nvSpPr>
        <p:spPr>
          <a:xfrm>
            <a:off x="8585200" y="5156200"/>
            <a:ext cx="203200" cy="215900"/>
          </a:xfrm>
          <a:prstGeom prst="flowChartConnector">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p:cNvSpPr/>
          <p:nvPr/>
        </p:nvSpPr>
        <p:spPr>
          <a:xfrm>
            <a:off x="9340850" y="6006307"/>
            <a:ext cx="203200" cy="215900"/>
          </a:xfrm>
          <a:prstGeom prst="flowChartConnector">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7150099" y="6018322"/>
            <a:ext cx="203200" cy="215900"/>
          </a:xfrm>
          <a:prstGeom prst="flowChartConnector">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810058" y="2615625"/>
            <a:ext cx="3905067" cy="584775"/>
          </a:xfrm>
          <a:prstGeom prst="rect">
            <a:avLst/>
          </a:prstGeom>
          <a:noFill/>
        </p:spPr>
        <p:txBody>
          <a:bodyPr wrap="square" rtlCol="0">
            <a:spAutoFit/>
          </a:bodyPr>
          <a:lstStyle/>
          <a:p>
            <a:r>
              <a:rPr lang="en-US" sz="3200" b="1" dirty="0" smtClean="0">
                <a:solidFill>
                  <a:schemeClr val="tx2"/>
                </a:solidFill>
              </a:rPr>
              <a:t>(14,7), (50,25), (68,7)</a:t>
            </a:r>
            <a:endParaRPr lang="en-US" sz="3200" b="1" dirty="0">
              <a:solidFill>
                <a:schemeClr val="tx2"/>
              </a:solidFill>
            </a:endParaRPr>
          </a:p>
        </p:txBody>
      </p:sp>
      <p:graphicFrame>
        <p:nvGraphicFramePr>
          <p:cNvPr id="27" name="Table 26"/>
          <p:cNvGraphicFramePr>
            <a:graphicFrameLocks noGrp="1"/>
          </p:cNvGraphicFramePr>
          <p:nvPr>
            <p:extLst>
              <p:ext uri="{D42A27DB-BD31-4B8C-83A1-F6EECF244321}">
                <p14:modId xmlns:p14="http://schemas.microsoft.com/office/powerpoint/2010/main" val="294028734"/>
              </p:ext>
            </p:extLst>
          </p:nvPr>
        </p:nvGraphicFramePr>
        <p:xfrm>
          <a:off x="50641" y="3814351"/>
          <a:ext cx="6045360" cy="1706880"/>
        </p:xfrm>
        <a:graphic>
          <a:graphicData uri="http://schemas.openxmlformats.org/drawingml/2006/table">
            <a:tbl>
              <a:tblPr firstRow="1" bandRow="1">
                <a:tableStyleId>{073A0DAA-6AF3-43AB-8588-CEC1D06C72B9}</a:tableStyleId>
              </a:tblPr>
              <a:tblGrid>
                <a:gridCol w="1930559"/>
                <a:gridCol w="4114801"/>
              </a:tblGrid>
              <a:tr h="389437">
                <a:tc>
                  <a:txBody>
                    <a:bodyPr/>
                    <a:lstStyle/>
                    <a:p>
                      <a:pPr algn="ctr"/>
                      <a:r>
                        <a:rPr lang="en-US" sz="2200" dirty="0" smtClean="0"/>
                        <a:t>Vertex</a:t>
                      </a:r>
                      <a:endParaRPr lang="en-US" sz="2200" dirty="0"/>
                    </a:p>
                  </a:txBody>
                  <a:tcPr/>
                </a:tc>
                <a:tc>
                  <a:txBody>
                    <a:bodyPr/>
                    <a:lstStyle/>
                    <a:p>
                      <a:pPr algn="ctr"/>
                      <a:r>
                        <a:rPr lang="en-US" sz="2200" dirty="0" smtClean="0"/>
                        <a:t>B = 150x + 350y</a:t>
                      </a:r>
                      <a:endParaRPr lang="en-US" sz="2200" dirty="0"/>
                    </a:p>
                  </a:txBody>
                  <a:tcPr/>
                </a:tc>
              </a:tr>
              <a:tr h="389437">
                <a:tc>
                  <a:txBody>
                    <a:bodyPr/>
                    <a:lstStyle/>
                    <a:p>
                      <a:pPr algn="ctr"/>
                      <a:r>
                        <a:rPr lang="en-US" sz="2200" dirty="0" smtClean="0"/>
                        <a:t>(14,7)</a:t>
                      </a:r>
                      <a:endParaRPr lang="en-US" sz="2200" dirty="0"/>
                    </a:p>
                  </a:txBody>
                  <a:tcPr/>
                </a:tc>
                <a:tc>
                  <a:txBody>
                    <a:bodyPr/>
                    <a:lstStyle/>
                    <a:p>
                      <a:pPr algn="l"/>
                      <a:r>
                        <a:rPr lang="en-US" sz="2200" dirty="0" smtClean="0"/>
                        <a:t>150(14) + 350(7) = </a:t>
                      </a:r>
                      <a:endParaRPr lang="en-US" sz="2200" dirty="0"/>
                    </a:p>
                  </a:txBody>
                  <a:tcPr/>
                </a:tc>
              </a:tr>
              <a:tr h="389437">
                <a:tc>
                  <a:txBody>
                    <a:bodyPr/>
                    <a:lstStyle/>
                    <a:p>
                      <a:pPr algn="ctr"/>
                      <a:r>
                        <a:rPr lang="en-US" sz="2200" dirty="0" smtClean="0"/>
                        <a:t>(50,25)</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150(50) + 350(25) = </a:t>
                      </a:r>
                    </a:p>
                  </a:txBody>
                  <a:tcPr/>
                </a:tc>
              </a:tr>
              <a:tr h="389437">
                <a:tc>
                  <a:txBody>
                    <a:bodyPr/>
                    <a:lstStyle/>
                    <a:p>
                      <a:pPr algn="ctr"/>
                      <a:r>
                        <a:rPr lang="en-US" sz="2200" dirty="0" smtClean="0"/>
                        <a:t>(68,7)</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150(68) + 350(7) = </a:t>
                      </a:r>
                    </a:p>
                  </a:txBody>
                  <a:tcPr/>
                </a:tc>
              </a:tr>
            </a:tbl>
          </a:graphicData>
        </a:graphic>
      </p:graphicFrame>
      <p:sp>
        <p:nvSpPr>
          <p:cNvPr id="28" name="TextBox 27"/>
          <p:cNvSpPr txBox="1"/>
          <p:nvPr/>
        </p:nvSpPr>
        <p:spPr>
          <a:xfrm>
            <a:off x="4408732" y="4188192"/>
            <a:ext cx="1368565" cy="461665"/>
          </a:xfrm>
          <a:prstGeom prst="rect">
            <a:avLst/>
          </a:prstGeom>
          <a:noFill/>
        </p:spPr>
        <p:txBody>
          <a:bodyPr wrap="square" rtlCol="0">
            <a:spAutoFit/>
          </a:bodyPr>
          <a:lstStyle/>
          <a:p>
            <a:r>
              <a:rPr lang="en-US" sz="2400" b="1" dirty="0" smtClean="0"/>
              <a:t>$4,550</a:t>
            </a:r>
            <a:endParaRPr lang="en-US" sz="2400" b="1" dirty="0"/>
          </a:p>
        </p:txBody>
      </p:sp>
      <p:sp>
        <p:nvSpPr>
          <p:cNvPr id="29" name="TextBox 28"/>
          <p:cNvSpPr txBox="1"/>
          <p:nvPr/>
        </p:nvSpPr>
        <p:spPr>
          <a:xfrm>
            <a:off x="4415216" y="4596612"/>
            <a:ext cx="1368565" cy="461665"/>
          </a:xfrm>
          <a:prstGeom prst="rect">
            <a:avLst/>
          </a:prstGeom>
          <a:noFill/>
        </p:spPr>
        <p:txBody>
          <a:bodyPr wrap="square" rtlCol="0">
            <a:spAutoFit/>
          </a:bodyPr>
          <a:lstStyle/>
          <a:p>
            <a:r>
              <a:rPr lang="en-US" sz="2400" b="1" dirty="0" smtClean="0"/>
              <a:t>$16,250</a:t>
            </a:r>
            <a:endParaRPr lang="en-US" sz="2400" b="1" dirty="0"/>
          </a:p>
        </p:txBody>
      </p:sp>
      <p:sp>
        <p:nvSpPr>
          <p:cNvPr id="30" name="TextBox 29"/>
          <p:cNvSpPr txBox="1"/>
          <p:nvPr/>
        </p:nvSpPr>
        <p:spPr>
          <a:xfrm>
            <a:off x="4415216" y="5005031"/>
            <a:ext cx="1368565" cy="461665"/>
          </a:xfrm>
          <a:prstGeom prst="rect">
            <a:avLst/>
          </a:prstGeom>
          <a:noFill/>
        </p:spPr>
        <p:txBody>
          <a:bodyPr wrap="square" rtlCol="0">
            <a:spAutoFit/>
          </a:bodyPr>
          <a:lstStyle/>
          <a:p>
            <a:r>
              <a:rPr lang="en-US" sz="2400" b="1" dirty="0" smtClean="0"/>
              <a:t>$12,650</a:t>
            </a:r>
            <a:endParaRPr lang="en-US" sz="2400" b="1" dirty="0"/>
          </a:p>
        </p:txBody>
      </p:sp>
      <p:cxnSp>
        <p:nvCxnSpPr>
          <p:cNvPr id="31" name="Straight Connector 30"/>
          <p:cNvCxnSpPr/>
          <p:nvPr/>
        </p:nvCxnSpPr>
        <p:spPr>
          <a:xfrm>
            <a:off x="6552883" y="6513513"/>
            <a:ext cx="56391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324283" y="6564869"/>
            <a:ext cx="5639118" cy="261610"/>
          </a:xfrm>
          <a:prstGeom prst="rect">
            <a:avLst/>
          </a:prstGeom>
          <a:noFill/>
        </p:spPr>
        <p:txBody>
          <a:bodyPr wrap="square" rtlCol="0">
            <a:spAutoFit/>
          </a:bodyPr>
          <a:lstStyle/>
          <a:p>
            <a:r>
              <a:rPr lang="en-US" sz="1050" dirty="0" smtClean="0"/>
              <a:t>0        5    10   15  20   25   30   35  40   45   50  55  60  65   70    75   80   85   90  95 100 105 110 115</a:t>
            </a:r>
            <a:endParaRPr lang="en-US" sz="1050" dirty="0"/>
          </a:p>
        </p:txBody>
      </p:sp>
      <p:sp>
        <p:nvSpPr>
          <p:cNvPr id="33" name="TextBox 32"/>
          <p:cNvSpPr txBox="1"/>
          <p:nvPr/>
        </p:nvSpPr>
        <p:spPr>
          <a:xfrm rot="16200000">
            <a:off x="3891737" y="3733927"/>
            <a:ext cx="5093702" cy="367937"/>
          </a:xfrm>
          <a:prstGeom prst="rect">
            <a:avLst/>
          </a:prstGeom>
          <a:noFill/>
        </p:spPr>
        <p:txBody>
          <a:bodyPr vert="vert" wrap="square" rtlCol="0">
            <a:spAutoFit/>
          </a:bodyPr>
          <a:lstStyle/>
          <a:p>
            <a:r>
              <a:rPr lang="en-US" sz="1100" dirty="0" smtClean="0"/>
              <a:t>100</a:t>
            </a:r>
          </a:p>
          <a:p>
            <a:r>
              <a:rPr lang="en-US" sz="1100" dirty="0" smtClean="0"/>
              <a:t> 95</a:t>
            </a:r>
          </a:p>
          <a:p>
            <a:endParaRPr lang="en-US" sz="1100" dirty="0" smtClean="0"/>
          </a:p>
          <a:p>
            <a:r>
              <a:rPr lang="en-US" sz="1100" dirty="0" smtClean="0"/>
              <a:t>90</a:t>
            </a:r>
          </a:p>
          <a:p>
            <a:r>
              <a:rPr lang="en-US" sz="1100" dirty="0" smtClean="0"/>
              <a:t>85</a:t>
            </a:r>
          </a:p>
          <a:p>
            <a:endParaRPr lang="en-US" sz="1100" dirty="0" smtClean="0"/>
          </a:p>
          <a:p>
            <a:r>
              <a:rPr lang="en-US" sz="1100" dirty="0" smtClean="0"/>
              <a:t>80</a:t>
            </a:r>
          </a:p>
          <a:p>
            <a:r>
              <a:rPr lang="en-US" sz="1100" dirty="0" smtClean="0"/>
              <a:t>75</a:t>
            </a:r>
          </a:p>
          <a:p>
            <a:endParaRPr lang="en-US" sz="1100" dirty="0" smtClean="0"/>
          </a:p>
          <a:p>
            <a:r>
              <a:rPr lang="en-US" sz="1100" dirty="0" smtClean="0"/>
              <a:t>70</a:t>
            </a:r>
          </a:p>
          <a:p>
            <a:r>
              <a:rPr lang="en-US" sz="1100" dirty="0" smtClean="0"/>
              <a:t>65</a:t>
            </a:r>
          </a:p>
          <a:p>
            <a:endParaRPr lang="en-US" sz="1100" dirty="0" smtClean="0"/>
          </a:p>
          <a:p>
            <a:r>
              <a:rPr lang="en-US" sz="1100" dirty="0" smtClean="0"/>
              <a:t>60</a:t>
            </a:r>
          </a:p>
          <a:p>
            <a:r>
              <a:rPr lang="en-US" sz="1100" dirty="0" smtClean="0"/>
              <a:t>55</a:t>
            </a:r>
          </a:p>
          <a:p>
            <a:endParaRPr lang="en-US" sz="1100" dirty="0" smtClean="0"/>
          </a:p>
          <a:p>
            <a:r>
              <a:rPr lang="en-US" sz="1100" dirty="0" smtClean="0"/>
              <a:t>50</a:t>
            </a:r>
          </a:p>
          <a:p>
            <a:r>
              <a:rPr lang="en-US" sz="1100" dirty="0" smtClean="0"/>
              <a:t>45</a:t>
            </a:r>
          </a:p>
          <a:p>
            <a:endParaRPr lang="en-US" sz="1100" dirty="0" smtClean="0"/>
          </a:p>
          <a:p>
            <a:r>
              <a:rPr lang="en-US" sz="1100" dirty="0" smtClean="0"/>
              <a:t>40</a:t>
            </a:r>
          </a:p>
          <a:p>
            <a:r>
              <a:rPr lang="en-US" sz="1100" dirty="0" smtClean="0"/>
              <a:t>35</a:t>
            </a:r>
          </a:p>
          <a:p>
            <a:endParaRPr lang="en-US" sz="1100" dirty="0" smtClean="0"/>
          </a:p>
          <a:p>
            <a:r>
              <a:rPr lang="en-US" sz="1100" dirty="0" smtClean="0"/>
              <a:t>30</a:t>
            </a:r>
          </a:p>
          <a:p>
            <a:r>
              <a:rPr lang="en-US" sz="1100" dirty="0" smtClean="0"/>
              <a:t>25</a:t>
            </a:r>
          </a:p>
          <a:p>
            <a:endParaRPr lang="en-US" sz="1100" dirty="0" smtClean="0"/>
          </a:p>
          <a:p>
            <a:r>
              <a:rPr lang="en-US" sz="1100" dirty="0" smtClean="0"/>
              <a:t>20</a:t>
            </a:r>
          </a:p>
          <a:p>
            <a:r>
              <a:rPr lang="en-US" sz="1100" dirty="0" smtClean="0"/>
              <a:t>15</a:t>
            </a:r>
          </a:p>
          <a:p>
            <a:endParaRPr lang="en-US" sz="1100" dirty="0" smtClean="0"/>
          </a:p>
          <a:p>
            <a:r>
              <a:rPr lang="en-US" sz="1100" dirty="0" smtClean="0"/>
              <a:t>10</a:t>
            </a:r>
          </a:p>
          <a:p>
            <a:r>
              <a:rPr lang="en-US" sz="1100" dirty="0"/>
              <a:t>5</a:t>
            </a:r>
          </a:p>
        </p:txBody>
      </p:sp>
      <p:sp>
        <p:nvSpPr>
          <p:cNvPr id="5" name="Rectangle 4"/>
          <p:cNvSpPr/>
          <p:nvPr/>
        </p:nvSpPr>
        <p:spPr>
          <a:xfrm>
            <a:off x="91440" y="4284616"/>
            <a:ext cx="1841863" cy="31199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034584" y="4296164"/>
            <a:ext cx="2145529" cy="31502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91439" y="3863102"/>
            <a:ext cx="1841863" cy="31199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873262" y="3853934"/>
            <a:ext cx="2079421" cy="3211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17726" y="4706130"/>
            <a:ext cx="1841863" cy="31199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17509" y="5149794"/>
            <a:ext cx="1841863" cy="31199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996758" y="4720676"/>
            <a:ext cx="2276524" cy="31502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052113" y="5156768"/>
            <a:ext cx="2276524" cy="31502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2364918" y="6282680"/>
            <a:ext cx="1240431" cy="461665"/>
          </a:xfrm>
          <a:prstGeom prst="rect">
            <a:avLst/>
          </a:prstGeom>
          <a:noFill/>
          <a:ln>
            <a:solidFill>
              <a:schemeClr val="accent5">
                <a:lumMod val="50000"/>
              </a:schemeClr>
            </a:solidFill>
          </a:ln>
        </p:spPr>
        <p:txBody>
          <a:bodyPr wrap="square" rtlCol="0">
            <a:spAutoFit/>
          </a:bodyPr>
          <a:lstStyle/>
          <a:p>
            <a:pPr algn="ctr"/>
            <a:r>
              <a:rPr lang="en-US" sz="2400" b="1" dirty="0" smtClean="0">
                <a:solidFill>
                  <a:schemeClr val="accent5">
                    <a:lumMod val="50000"/>
                  </a:schemeClr>
                </a:solidFill>
              </a:rPr>
              <a:t>$16,250</a:t>
            </a:r>
            <a:endParaRPr lang="en-US" sz="2400" b="1" dirty="0">
              <a:solidFill>
                <a:schemeClr val="accent5">
                  <a:lumMod val="50000"/>
                </a:schemeClr>
              </a:solidFill>
            </a:endParaRPr>
          </a:p>
        </p:txBody>
      </p:sp>
      <p:cxnSp>
        <p:nvCxnSpPr>
          <p:cNvPr id="42" name="Straight Connector 41"/>
          <p:cNvCxnSpPr/>
          <p:nvPr/>
        </p:nvCxnSpPr>
        <p:spPr>
          <a:xfrm>
            <a:off x="2773963" y="6205142"/>
            <a:ext cx="1093050" cy="170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741335" y="5903677"/>
            <a:ext cx="1093050" cy="1706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235026" y="6282680"/>
            <a:ext cx="1056600" cy="461665"/>
          </a:xfrm>
          <a:prstGeom prst="rect">
            <a:avLst/>
          </a:prstGeom>
          <a:noFill/>
          <a:ln>
            <a:solidFill>
              <a:srgbClr val="FF0000"/>
            </a:solidFill>
          </a:ln>
        </p:spPr>
        <p:txBody>
          <a:bodyPr wrap="square" rtlCol="0">
            <a:spAutoFit/>
          </a:bodyPr>
          <a:lstStyle/>
          <a:p>
            <a:pPr algn="ctr"/>
            <a:r>
              <a:rPr lang="en-US" sz="2400" b="1" dirty="0" smtClean="0">
                <a:solidFill>
                  <a:srgbClr val="FF0000"/>
                </a:solidFill>
              </a:rPr>
              <a:t>$4,550</a:t>
            </a:r>
            <a:endParaRPr lang="en-US" sz="2400" b="1" dirty="0">
              <a:solidFill>
                <a:srgbClr val="FF0000"/>
              </a:solidFill>
            </a:endParaRPr>
          </a:p>
        </p:txBody>
      </p:sp>
    </p:spTree>
    <p:extLst>
      <p:ext uri="{BB962C8B-B14F-4D97-AF65-F5344CB8AC3E}">
        <p14:creationId xmlns:p14="http://schemas.microsoft.com/office/powerpoint/2010/main" val="185477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35"/>
                                        </p:tgtEl>
                                      </p:cBhvr>
                                    </p:animEffect>
                                    <p:set>
                                      <p:cBhvr>
                                        <p:cTn id="12" dur="1" fill="hold">
                                          <p:stCondLst>
                                            <p:cond delay="499"/>
                                          </p:stCondLst>
                                        </p:cTn>
                                        <p:tgtEl>
                                          <p:spTgt spid="3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500"/>
                                        <p:tgtEl>
                                          <p:spTgt spid="36"/>
                                        </p:tgtEl>
                                      </p:cBhvr>
                                    </p:animEffect>
                                    <p:set>
                                      <p:cBhvr>
                                        <p:cTn id="17" dur="1" fill="hold">
                                          <p:stCondLst>
                                            <p:cond delay="499"/>
                                          </p:stCondLst>
                                        </p:cTn>
                                        <p:tgtEl>
                                          <p:spTgt spid="3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grpId="0" nodeType="clickEffect">
                                  <p:stCondLst>
                                    <p:cond delay="0"/>
                                  </p:stCondLst>
                                  <p:childTnLst>
                                    <p:animEffect transition="out" filter="randombar(horizontal)">
                                      <p:cBhvr>
                                        <p:cTn id="26" dur="500"/>
                                        <p:tgtEl>
                                          <p:spTgt spid="37"/>
                                        </p:tgtEl>
                                      </p:cBhvr>
                                    </p:animEffect>
                                    <p:set>
                                      <p:cBhvr>
                                        <p:cTn id="27" dur="1" fill="hold">
                                          <p:stCondLst>
                                            <p:cond delay="499"/>
                                          </p:stCondLst>
                                        </p:cTn>
                                        <p:tgtEl>
                                          <p:spTgt spid="3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grpId="0" nodeType="clickEffect">
                                  <p:stCondLst>
                                    <p:cond delay="0"/>
                                  </p:stCondLst>
                                  <p:childTnLst>
                                    <p:animEffect transition="out" filter="randombar(horizontal)">
                                      <p:cBhvr>
                                        <p:cTn id="31" dur="500"/>
                                        <p:tgtEl>
                                          <p:spTgt spid="38"/>
                                        </p:tgtEl>
                                      </p:cBhvr>
                                    </p:animEffect>
                                    <p:set>
                                      <p:cBhvr>
                                        <p:cTn id="32" dur="1" fill="hold">
                                          <p:stCondLst>
                                            <p:cond delay="499"/>
                                          </p:stCondLst>
                                        </p:cTn>
                                        <p:tgtEl>
                                          <p:spTgt spid="3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4" presetClass="exit" presetSubtype="10" fill="hold" grpId="0" nodeType="clickEffect">
                                  <p:stCondLst>
                                    <p:cond delay="0"/>
                                  </p:stCondLst>
                                  <p:childTnLst>
                                    <p:animEffect transition="out" filter="randombar(horizontal)">
                                      <p:cBhvr>
                                        <p:cTn id="36" dur="500"/>
                                        <p:tgtEl>
                                          <p:spTgt spid="34"/>
                                        </p:tgtEl>
                                      </p:cBhvr>
                                    </p:animEffect>
                                    <p:set>
                                      <p:cBhvr>
                                        <p:cTn id="37" dur="1" fill="hold">
                                          <p:stCondLst>
                                            <p:cond delay="499"/>
                                          </p:stCondLst>
                                        </p:cTn>
                                        <p:tgtEl>
                                          <p:spTgt spid="3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4" presetClass="exit" presetSubtype="10" fill="hold" grpId="0" nodeType="clickEffect">
                                  <p:stCondLst>
                                    <p:cond delay="0"/>
                                  </p:stCondLst>
                                  <p:childTnLst>
                                    <p:animEffect transition="out" filter="randombar(horizontal)">
                                      <p:cBhvr>
                                        <p:cTn id="47" dur="500"/>
                                        <p:tgtEl>
                                          <p:spTgt spid="39"/>
                                        </p:tgtEl>
                                      </p:cBhvr>
                                    </p:animEffect>
                                    <p:set>
                                      <p:cBhvr>
                                        <p:cTn id="48" dur="1" fill="hold">
                                          <p:stCondLst>
                                            <p:cond delay="499"/>
                                          </p:stCondLst>
                                        </p:cTn>
                                        <p:tgtEl>
                                          <p:spTgt spid="3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fill="hold"/>
                                        <p:tgtEl>
                                          <p:spTgt spid="29"/>
                                        </p:tgtEl>
                                        <p:attrNameLst>
                                          <p:attrName>ppt_x</p:attrName>
                                        </p:attrNameLst>
                                      </p:cBhvr>
                                      <p:tavLst>
                                        <p:tav tm="0">
                                          <p:val>
                                            <p:strVal val="#ppt_x"/>
                                          </p:val>
                                        </p:tav>
                                        <p:tav tm="100000">
                                          <p:val>
                                            <p:strVal val="#ppt_x"/>
                                          </p:val>
                                        </p:tav>
                                      </p:tavLst>
                                    </p:anim>
                                    <p:anim calcmode="lin" valueType="num">
                                      <p:cBhvr additive="base">
                                        <p:cTn id="5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4" presetClass="exit" presetSubtype="10" fill="hold" grpId="0" nodeType="clickEffect">
                                  <p:stCondLst>
                                    <p:cond delay="0"/>
                                  </p:stCondLst>
                                  <p:childTnLst>
                                    <p:animEffect transition="out" filter="randombar(horizontal)">
                                      <p:cBhvr>
                                        <p:cTn id="58" dur="500"/>
                                        <p:tgtEl>
                                          <p:spTgt spid="40"/>
                                        </p:tgtEl>
                                      </p:cBhvr>
                                    </p:animEffect>
                                    <p:set>
                                      <p:cBhvr>
                                        <p:cTn id="59" dur="1" fill="hold">
                                          <p:stCondLst>
                                            <p:cond delay="499"/>
                                          </p:stCondLst>
                                        </p:cTn>
                                        <p:tgtEl>
                                          <p:spTgt spid="4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30">
                                            <p:txEl>
                                              <p:pRg st="0" end="0"/>
                                            </p:txEl>
                                          </p:spTgt>
                                        </p:tgtEl>
                                        <p:attrNameLst>
                                          <p:attrName>style.visibility</p:attrName>
                                        </p:attrNameLst>
                                      </p:cBhvr>
                                      <p:to>
                                        <p:strVal val="visible"/>
                                      </p:to>
                                    </p:set>
                                    <p:anim calcmode="lin" valueType="num">
                                      <p:cBhvr additive="base">
                                        <p:cTn id="64"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500"/>
                                        <p:tgtEl>
                                          <p:spTgt spid="42"/>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barn(inVertical)">
                                      <p:cBhvr>
                                        <p:cTn id="75" dur="500"/>
                                        <p:tgtEl>
                                          <p:spTgt spid="41"/>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500"/>
                                        <p:tgtEl>
                                          <p:spTgt spid="4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down)">
                                      <p:cBhvr>
                                        <p:cTn id="8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9" grpId="0"/>
      <p:bldP spid="5" grpId="0" animBg="1"/>
      <p:bldP spid="34" grpId="0" animBg="1"/>
      <p:bldP spid="35" grpId="0" animBg="1"/>
      <p:bldP spid="36" grpId="0" animBg="1"/>
      <p:bldP spid="37" grpId="0" animBg="1"/>
      <p:bldP spid="38" grpId="0" animBg="1"/>
      <p:bldP spid="39" grpId="0" animBg="1"/>
      <p:bldP spid="40" grpId="0" animBg="1"/>
      <p:bldP spid="41" grpId="0" animBg="1"/>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BRAIN BREAK </a:t>
            </a:r>
            <a:endParaRPr lang="en-US" b="1" dirty="0"/>
          </a:p>
        </p:txBody>
      </p:sp>
      <p:pic>
        <p:nvPicPr>
          <p:cNvPr id="3" name="Picture 2" descr="http://www.leeabbamonte.com/wp-content/uploads/2007/12/cellphone.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4600" y="1868012"/>
            <a:ext cx="4492625" cy="484235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interestingengineering.com/wp-content/uploads/2014/02/1024px-Gray728.svg_.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899" y="1690688"/>
            <a:ext cx="6883401" cy="4913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232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TotalTime>
  <Words>1671</Words>
  <Application>Microsoft Office PowerPoint</Application>
  <PresentationFormat>Widescreen</PresentationFormat>
  <Paragraphs>515</Paragraphs>
  <Slides>20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Times New Roman</vt:lpstr>
      <vt:lpstr>Wingdings</vt:lpstr>
      <vt:lpstr>Office Theme</vt:lpstr>
      <vt:lpstr>ANNOUNCEMENTS -Pick up your assigned calculator -Take a picture of the Unit 2 answer key for corrections Today’s lesson is long and challenging. Stay in a positive mindset and work efficiently through the example problems to help your understanding for the homework and tomorrow’s project. If  you focus and take good notes, you will do well!</vt:lpstr>
      <vt:lpstr>ANNOUNCEMENTS -Pick up your assigned calculator -Take a picture of the Unit 2 answer key for corrections Today’s lesson is long and challenging. Stay in a positive mindset and work efficiently through the example problems to help your understanding for the homework and tomorrow’s project. If  you focus and take good notes, you will do well!</vt:lpstr>
      <vt:lpstr>Tomorrow, you will be work with a team of 4-5 on a School Beautification Project.</vt:lpstr>
      <vt:lpstr>#7 Linear Programming</vt:lpstr>
      <vt:lpstr>Michael wants to be a singer.  Jordan wants to own his own record label.  To get closer to their dream jobs, Michael and Jordan decide to open a music shop and sell guitars and keyboards. They want to find out the maximum amount of money they may have to borrow to purchase new instruments. Each guitar will cost them $150 and each keyboard will cost $350.</vt:lpstr>
      <vt:lpstr>Application Problem: Michael wants to be a singer. Jordan wants to own his own record label.  To get closer to their dream jobs, Michael and Jordan decide to open a music shop and sell guitars and keyboards. They want to find out the maximum amount of money they may have to borrow to purchase new instruments. Each guitar will cost them $150 and each keyboard will cost $350.</vt:lpstr>
      <vt:lpstr>BRAIN BREAK</vt:lpstr>
      <vt:lpstr>Application Problem: Michael wants to be a singer. Jordan wants to own his own record label.  To get closer to their dream jobs, Michael and Jordan decide to open a music shop and sell guitars and keyboards. They want to find out the maximum amount of money they may have to borrow to purchase new instruments. Each guitar will cost them $150 and each keyboard will cost $350.</vt:lpstr>
      <vt:lpstr>BRAIN BREAK </vt:lpstr>
      <vt:lpstr>Homework</vt:lpstr>
      <vt:lpstr>PowerPoint Presentation</vt:lpstr>
      <vt:lpstr>ANNOUNCEMENTS -Pick up your assigned calculator -Turn in any Unit 2 Corrections</vt:lpstr>
      <vt:lpstr>A - School Beautification Project</vt:lpstr>
      <vt:lpstr>B - School Beautification Project</vt:lpstr>
      <vt:lpstr>C - School Beautification Project</vt:lpstr>
      <vt:lpstr>Grading Rubric (2x Quiz Grade!)</vt:lpstr>
      <vt:lpstr>PowerPoint Presentation</vt:lpstr>
      <vt:lpstr>ANNOUNCEMENTS -Pick up your assigned calculator -Turn in any Unit 2 Corrections</vt:lpstr>
      <vt:lpstr>Team Presentations</vt:lpstr>
      <vt:lpstr>Exit Ticket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ANNOUNCEMENTS -Pick up your assigned calculator -Take out HW to stamp</dc:title>
  <dc:creator>Fran</dc:creator>
  <cp:lastModifiedBy>Fran</cp:lastModifiedBy>
  <cp:revision>54</cp:revision>
  <dcterms:created xsi:type="dcterms:W3CDTF">2014-09-24T02:52:03Z</dcterms:created>
  <dcterms:modified xsi:type="dcterms:W3CDTF">2015-03-01T04:14:37Z</dcterms:modified>
</cp:coreProperties>
</file>