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8" r:id="rId4"/>
    <p:sldId id="281" r:id="rId5"/>
    <p:sldId id="279" r:id="rId6"/>
    <p:sldId id="283" r:id="rId7"/>
    <p:sldId id="258" r:id="rId8"/>
    <p:sldId id="265" r:id="rId9"/>
    <p:sldId id="266" r:id="rId10"/>
    <p:sldId id="267" r:id="rId11"/>
    <p:sldId id="268" r:id="rId12"/>
    <p:sldId id="273" r:id="rId13"/>
    <p:sldId id="274" r:id="rId14"/>
    <p:sldId id="275" r:id="rId15"/>
    <p:sldId id="259" r:id="rId16"/>
    <p:sldId id="269" r:id="rId17"/>
    <p:sldId id="270" r:id="rId18"/>
    <p:sldId id="271" r:id="rId19"/>
    <p:sldId id="272" r:id="rId20"/>
    <p:sldId id="282" r:id="rId21"/>
    <p:sldId id="261" r:id="rId22"/>
    <p:sldId id="262" r:id="rId23"/>
    <p:sldId id="277" r:id="rId24"/>
    <p:sldId id="26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66" d="100"/>
          <a:sy n="66" d="100"/>
        </p:scale>
        <p:origin x="-642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65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1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78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9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2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45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78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10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97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2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F43C-CB4D-4A52-8352-23F48DE5671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224F0-7D4C-4185-B25A-EA734759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22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Summary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number is called, you will read your notes summary out loud to the class.</a:t>
            </a:r>
          </a:p>
          <a:p>
            <a:r>
              <a:rPr lang="en-US" dirty="0" smtClean="0"/>
              <a:t>This practice will prove how smart </a:t>
            </a:r>
            <a:r>
              <a:rPr lang="en-US" u="sng" dirty="0" smtClean="0"/>
              <a:t>you</a:t>
            </a:r>
            <a:r>
              <a:rPr lang="en-US" dirty="0" smtClean="0"/>
              <a:t> are for having an amazing summary completed, and it will help any absent students really grasp the concept we learned yesterday!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9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973388" y="781050"/>
            <a:ext cx="7408862" cy="5238750"/>
            <a:chOff x="913" y="492"/>
            <a:chExt cx="4667" cy="3300"/>
          </a:xfrm>
        </p:grpSpPr>
        <p:sp>
          <p:nvSpPr>
            <p:cNvPr id="53319" name="Rectangle 7"/>
            <p:cNvSpPr>
              <a:spLocks noChangeArrowheads="1"/>
            </p:cNvSpPr>
            <p:nvPr/>
          </p:nvSpPr>
          <p:spPr bwMode="auto">
            <a:xfrm>
              <a:off x="913" y="492"/>
              <a:ext cx="4667" cy="3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76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000">
                <a:latin typeface="Helvetica" panose="020B0604020202020204" pitchFamily="34" charset="0"/>
              </a:endParaRPr>
            </a:p>
          </p:txBody>
        </p:sp>
        <p:sp>
          <p:nvSpPr>
            <p:cNvPr id="53320" name="Rectangle 8"/>
            <p:cNvSpPr>
              <a:spLocks noChangeArrowheads="1"/>
            </p:cNvSpPr>
            <p:nvPr/>
          </p:nvSpPr>
          <p:spPr bwMode="auto">
            <a:xfrm>
              <a:off x="918" y="496"/>
              <a:ext cx="4661" cy="236"/>
            </a:xfrm>
            <a:prstGeom prst="rect">
              <a:avLst/>
            </a:prstGeom>
            <a:solidFill>
              <a:srgbClr val="058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2870201" y="206375"/>
            <a:ext cx="44953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>
                <a:latin typeface="Helvetica" panose="020B0604020202020204" pitchFamily="34" charset="0"/>
              </a:rPr>
              <a:t>SSS </a:t>
            </a:r>
            <a:r>
              <a:rPr lang="en-US" altLang="en-US" sz="2200" b="1" dirty="0" smtClean="0">
                <a:latin typeface="Helvetica" panose="020B0604020202020204" pitchFamily="34" charset="0"/>
              </a:rPr>
              <a:t>C</a:t>
            </a:r>
            <a:r>
              <a:rPr lang="en-US" altLang="en-US" sz="2000" b="1" dirty="0" smtClean="0">
                <a:latin typeface="Helvetica" panose="020B0604020202020204" pitchFamily="34" charset="0"/>
              </a:rPr>
              <a:t>ONGRUENCE </a:t>
            </a:r>
            <a:r>
              <a:rPr lang="en-US" altLang="en-US" sz="2200" b="1" dirty="0">
                <a:latin typeface="Helvetica" panose="020B0604020202020204" pitchFamily="34" charset="0"/>
              </a:rPr>
              <a:t>P</a:t>
            </a:r>
            <a:r>
              <a:rPr lang="en-US" altLang="en-US" sz="2000" b="1" dirty="0">
                <a:latin typeface="Helvetica" panose="020B0604020202020204" pitchFamily="34" charset="0"/>
              </a:rPr>
              <a:t>OSTULATES</a:t>
            </a:r>
          </a:p>
        </p:txBody>
      </p:sp>
      <p:sp>
        <p:nvSpPr>
          <p:cNvPr id="53252" name="Line 6"/>
          <p:cNvSpPr>
            <a:spLocks noChangeShapeType="1"/>
          </p:cNvSpPr>
          <p:nvPr/>
        </p:nvSpPr>
        <p:spPr bwMode="auto">
          <a:xfrm>
            <a:off x="2984500" y="614363"/>
            <a:ext cx="73787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9"/>
          <p:cNvSpPr txBox="1">
            <a:spLocks noChangeArrowheads="1"/>
          </p:cNvSpPr>
          <p:nvPr/>
        </p:nvSpPr>
        <p:spPr bwMode="auto">
          <a:xfrm>
            <a:off x="2973389" y="779464"/>
            <a:ext cx="237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Helvetica" panose="020B0604020202020204" pitchFamily="34" charset="0"/>
              </a:rPr>
              <a:t>POSTULATE</a:t>
            </a:r>
            <a:endParaRPr lang="en-US" altLang="en-US" sz="200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973388" y="1282700"/>
            <a:ext cx="7359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 dirty="0" smtClean="0">
                <a:solidFill>
                  <a:srgbClr val="05875C"/>
                </a:solidFill>
                <a:latin typeface="Helvetica" panose="020B0604020202020204" pitchFamily="34" charset="0"/>
              </a:rPr>
              <a:t>Side </a:t>
            </a:r>
            <a:r>
              <a:rPr lang="en-US" altLang="en-US" sz="1900" b="1" dirty="0">
                <a:solidFill>
                  <a:srgbClr val="05875C"/>
                </a:solidFill>
                <a:latin typeface="Helvetica" panose="020B0604020202020204" pitchFamily="34" charset="0"/>
              </a:rPr>
              <a:t>-</a:t>
            </a:r>
            <a:r>
              <a:rPr lang="en-US" altLang="en-US" sz="800" b="1" dirty="0">
                <a:solidFill>
                  <a:srgbClr val="05875C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900" b="1" dirty="0">
                <a:solidFill>
                  <a:srgbClr val="05875C"/>
                </a:solidFill>
                <a:latin typeface="Helvetica" panose="020B0604020202020204" pitchFamily="34" charset="0"/>
              </a:rPr>
              <a:t>Side -</a:t>
            </a:r>
            <a:r>
              <a:rPr lang="en-US" altLang="en-US" sz="800" b="1" dirty="0">
                <a:solidFill>
                  <a:srgbClr val="05875C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900" b="1" dirty="0">
                <a:solidFill>
                  <a:srgbClr val="05875C"/>
                </a:solidFill>
                <a:latin typeface="Helvetica" panose="020B0604020202020204" pitchFamily="34" charset="0"/>
              </a:rPr>
              <a:t>Side (SSS) Congruence Postulate</a:t>
            </a:r>
            <a:endParaRPr lang="en-US" altLang="en-US" sz="1600" b="1" dirty="0">
              <a:latin typeface="Helvetica" panose="020B0604020202020204" pitchFamily="34" charset="0"/>
            </a:endParaRP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3643313" y="2806701"/>
            <a:ext cx="2474912" cy="396875"/>
            <a:chOff x="1335" y="1768"/>
            <a:chExt cx="1559" cy="250"/>
          </a:xfrm>
        </p:grpSpPr>
        <p:sp>
          <p:nvSpPr>
            <p:cNvPr id="53315" name="Text Box 15"/>
            <p:cNvSpPr txBox="1">
              <a:spLocks noChangeArrowheads="1"/>
            </p:cNvSpPr>
            <p:nvPr/>
          </p:nvSpPr>
          <p:spPr bwMode="auto">
            <a:xfrm>
              <a:off x="1335" y="1768"/>
              <a:ext cx="15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01738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01738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01738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01738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01738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017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017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017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017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S</a:t>
              </a:r>
              <a:r>
                <a:rPr lang="en-US" altLang="en-US" sz="2000">
                  <a:latin typeface="Helvetica" panose="020B0604020202020204" pitchFamily="34" charset="0"/>
                </a:rPr>
                <a:t>ide  </a:t>
              </a:r>
              <a:r>
                <a:rPr lang="en-US" altLang="en-US" sz="2000" b="1" i="1"/>
                <a:t>MN</a:t>
              </a:r>
              <a:r>
                <a:rPr lang="en-US" altLang="en-US" sz="2000" i="1"/>
                <a:t>	</a:t>
              </a:r>
              <a:r>
                <a:rPr lang="en-US" altLang="en-US" sz="2000" b="1" i="1"/>
                <a:t>QR</a:t>
              </a:r>
              <a:endParaRPr lang="en-US" altLang="en-US" sz="2000">
                <a:latin typeface="Helvetica" panose="020B0604020202020204" pitchFamily="34" charset="0"/>
              </a:endParaRPr>
            </a:p>
          </p:txBody>
        </p:sp>
        <p:pic>
          <p:nvPicPr>
            <p:cNvPr id="53316" name="Picture 16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4" y="1811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317" name="Line 18"/>
            <p:cNvSpPr>
              <a:spLocks noChangeShapeType="1"/>
            </p:cNvSpPr>
            <p:nvPr/>
          </p:nvSpPr>
          <p:spPr bwMode="auto">
            <a:xfrm>
              <a:off x="1806" y="1791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Line 19"/>
            <p:cNvSpPr>
              <a:spLocks noChangeShapeType="1"/>
            </p:cNvSpPr>
            <p:nvPr/>
          </p:nvSpPr>
          <p:spPr bwMode="auto">
            <a:xfrm>
              <a:off x="2328" y="179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3644901" y="3703638"/>
            <a:ext cx="2055813" cy="400050"/>
            <a:chOff x="1336" y="2293"/>
            <a:chExt cx="1295" cy="252"/>
          </a:xfrm>
        </p:grpSpPr>
        <p:sp>
          <p:nvSpPr>
            <p:cNvPr id="53311" name="Rectangle 22"/>
            <p:cNvSpPr>
              <a:spLocks noChangeArrowheads="1"/>
            </p:cNvSpPr>
            <p:nvPr/>
          </p:nvSpPr>
          <p:spPr bwMode="auto">
            <a:xfrm>
              <a:off x="1336" y="2293"/>
              <a:ext cx="12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S</a:t>
              </a:r>
              <a:r>
                <a:rPr lang="en-US" altLang="en-US" sz="2000">
                  <a:latin typeface="Helvetica" panose="020B0604020202020204" pitchFamily="34" charset="0"/>
                </a:rPr>
                <a:t>ide  </a:t>
              </a:r>
              <a:r>
                <a:rPr lang="en-US" altLang="en-US" sz="2000" b="1" i="1"/>
                <a:t>PM</a:t>
              </a:r>
              <a:r>
                <a:rPr lang="en-US" altLang="en-US" sz="2000" i="1"/>
                <a:t>	</a:t>
              </a:r>
              <a:r>
                <a:rPr lang="en-US" altLang="en-US" sz="2000" b="1" i="1"/>
                <a:t>SQ</a:t>
              </a:r>
              <a:endParaRPr lang="en-US" altLang="en-US" sz="2000" i="1"/>
            </a:p>
          </p:txBody>
        </p:sp>
        <p:pic>
          <p:nvPicPr>
            <p:cNvPr id="53312" name="Picture 24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2339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313" name="Line 26"/>
            <p:cNvSpPr>
              <a:spLocks noChangeShapeType="1"/>
            </p:cNvSpPr>
            <p:nvPr/>
          </p:nvSpPr>
          <p:spPr bwMode="auto">
            <a:xfrm>
              <a:off x="2328" y="2315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4" name="Line 27"/>
            <p:cNvSpPr>
              <a:spLocks noChangeShapeType="1"/>
            </p:cNvSpPr>
            <p:nvPr/>
          </p:nvSpPr>
          <p:spPr bwMode="auto">
            <a:xfrm>
              <a:off x="1815" y="2315"/>
              <a:ext cx="2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3644902" y="3271838"/>
            <a:ext cx="2043113" cy="400050"/>
            <a:chOff x="1336" y="2021"/>
            <a:chExt cx="1287" cy="252"/>
          </a:xfrm>
        </p:grpSpPr>
        <p:sp>
          <p:nvSpPr>
            <p:cNvPr id="53307" name="Rectangle 21"/>
            <p:cNvSpPr>
              <a:spLocks noChangeArrowheads="1"/>
            </p:cNvSpPr>
            <p:nvPr/>
          </p:nvSpPr>
          <p:spPr bwMode="auto">
            <a:xfrm>
              <a:off x="1336" y="2021"/>
              <a:ext cx="12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S</a:t>
              </a:r>
              <a:r>
                <a:rPr lang="en-US" altLang="en-US" sz="2000">
                  <a:latin typeface="Helvetica" panose="020B0604020202020204" pitchFamily="34" charset="0"/>
                </a:rPr>
                <a:t>ide  </a:t>
              </a:r>
              <a:r>
                <a:rPr lang="en-US" altLang="en-US" sz="2000" b="1" i="1"/>
                <a:t>NP</a:t>
              </a:r>
              <a:r>
                <a:rPr lang="en-US" altLang="en-US" sz="2000" i="1"/>
                <a:t>	</a:t>
              </a:r>
              <a:r>
                <a:rPr lang="en-US" altLang="en-US" sz="2000" b="1" i="1"/>
                <a:t>RS</a:t>
              </a:r>
              <a:endParaRPr lang="en-US" altLang="en-US" sz="2000" i="1"/>
            </a:p>
          </p:txBody>
        </p:sp>
        <p:pic>
          <p:nvPicPr>
            <p:cNvPr id="53308" name="Picture 23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2083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309" name="Line 25"/>
            <p:cNvSpPr>
              <a:spLocks noChangeShapeType="1"/>
            </p:cNvSpPr>
            <p:nvPr/>
          </p:nvSpPr>
          <p:spPr bwMode="auto">
            <a:xfrm>
              <a:off x="2328" y="2045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Line 28"/>
            <p:cNvSpPr>
              <a:spLocks noChangeShapeType="1"/>
            </p:cNvSpPr>
            <p:nvPr/>
          </p:nvSpPr>
          <p:spPr bwMode="auto">
            <a:xfrm>
              <a:off x="1815" y="2045"/>
              <a:ext cx="1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3" name="AutoShape 29"/>
          <p:cNvSpPr>
            <a:spLocks/>
          </p:cNvSpPr>
          <p:nvPr/>
        </p:nvSpPr>
        <p:spPr bwMode="auto">
          <a:xfrm>
            <a:off x="5738813" y="2779714"/>
            <a:ext cx="254000" cy="1271587"/>
          </a:xfrm>
          <a:prstGeom prst="rightBrace">
            <a:avLst>
              <a:gd name="adj1" fmla="val 74769"/>
              <a:gd name="adj2" fmla="val 50847"/>
            </a:avLst>
          </a:prstGeom>
          <a:noFill/>
          <a:ln w="19050">
            <a:solidFill>
              <a:srgbClr val="0A50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6478" name="Picture 94" descr="&#10;image2.gif                                                     0000D0C8Christine's Mac                B472C195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98"/>
          <a:stretch>
            <a:fillRect/>
          </a:stretch>
        </p:blipFill>
        <p:spPr bwMode="auto">
          <a:xfrm>
            <a:off x="6192838" y="3914776"/>
            <a:ext cx="33655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6426201" y="4233864"/>
            <a:ext cx="2620963" cy="1277937"/>
            <a:chOff x="3088" y="2667"/>
            <a:chExt cx="1651" cy="805"/>
          </a:xfrm>
        </p:grpSpPr>
        <p:sp>
          <p:nvSpPr>
            <p:cNvPr id="53305" name="Line 42"/>
            <p:cNvSpPr>
              <a:spLocks noChangeShapeType="1"/>
            </p:cNvSpPr>
            <p:nvPr/>
          </p:nvSpPr>
          <p:spPr bwMode="auto">
            <a:xfrm flipH="1">
              <a:off x="3088" y="3472"/>
              <a:ext cx="669" cy="0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Line 43"/>
            <p:cNvSpPr>
              <a:spLocks noChangeShapeType="1"/>
            </p:cNvSpPr>
            <p:nvPr/>
          </p:nvSpPr>
          <p:spPr bwMode="auto">
            <a:xfrm>
              <a:off x="4056" y="2667"/>
              <a:ext cx="683" cy="0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6450014" y="4230689"/>
            <a:ext cx="2587625" cy="1273175"/>
            <a:chOff x="3103" y="2665"/>
            <a:chExt cx="1630" cy="802"/>
          </a:xfrm>
        </p:grpSpPr>
        <p:sp>
          <p:nvSpPr>
            <p:cNvPr id="53303" name="Line 41"/>
            <p:cNvSpPr>
              <a:spLocks noChangeShapeType="1"/>
            </p:cNvSpPr>
            <p:nvPr/>
          </p:nvSpPr>
          <p:spPr bwMode="auto">
            <a:xfrm flipH="1">
              <a:off x="3103" y="2665"/>
              <a:ext cx="242" cy="800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Line 45"/>
            <p:cNvSpPr>
              <a:spLocks noChangeShapeType="1"/>
            </p:cNvSpPr>
            <p:nvPr/>
          </p:nvSpPr>
          <p:spPr bwMode="auto">
            <a:xfrm flipH="1">
              <a:off x="4491" y="2667"/>
              <a:ext cx="242" cy="800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6832600" y="4216400"/>
            <a:ext cx="1816100" cy="1303338"/>
            <a:chOff x="3344" y="2656"/>
            <a:chExt cx="1144" cy="821"/>
          </a:xfrm>
        </p:grpSpPr>
        <p:sp>
          <p:nvSpPr>
            <p:cNvPr id="53301" name="Line 44"/>
            <p:cNvSpPr>
              <a:spLocks noChangeShapeType="1"/>
            </p:cNvSpPr>
            <p:nvPr/>
          </p:nvSpPr>
          <p:spPr bwMode="auto">
            <a:xfrm>
              <a:off x="3344" y="2656"/>
              <a:ext cx="427" cy="821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Line 46"/>
            <p:cNvSpPr>
              <a:spLocks noChangeShapeType="1"/>
            </p:cNvSpPr>
            <p:nvPr/>
          </p:nvSpPr>
          <p:spPr bwMode="auto">
            <a:xfrm>
              <a:off x="4069" y="2669"/>
              <a:ext cx="419" cy="803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6880225" y="4125913"/>
            <a:ext cx="1708150" cy="1498600"/>
            <a:chOff x="3374" y="2599"/>
            <a:chExt cx="1076" cy="944"/>
          </a:xfrm>
        </p:grpSpPr>
        <p:grpSp>
          <p:nvGrpSpPr>
            <p:cNvPr id="53295" name="Group 56"/>
            <p:cNvGrpSpPr>
              <a:grpSpLocks/>
            </p:cNvGrpSpPr>
            <p:nvPr/>
          </p:nvGrpSpPr>
          <p:grpSpPr bwMode="auto">
            <a:xfrm>
              <a:off x="4398" y="2599"/>
              <a:ext cx="52" cy="142"/>
              <a:chOff x="3878" y="1762"/>
              <a:chExt cx="52" cy="142"/>
            </a:xfrm>
          </p:grpSpPr>
          <p:sp>
            <p:nvSpPr>
              <p:cNvPr id="53299" name="Line 57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00" name="Line 58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296" name="Group 65"/>
            <p:cNvGrpSpPr>
              <a:grpSpLocks/>
            </p:cNvGrpSpPr>
            <p:nvPr/>
          </p:nvGrpSpPr>
          <p:grpSpPr bwMode="auto">
            <a:xfrm>
              <a:off x="3374" y="3401"/>
              <a:ext cx="52" cy="142"/>
              <a:chOff x="3878" y="1762"/>
              <a:chExt cx="52" cy="142"/>
            </a:xfrm>
          </p:grpSpPr>
          <p:sp>
            <p:nvSpPr>
              <p:cNvPr id="53297" name="Line 66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8" name="Line 67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7094539" y="4718051"/>
            <a:ext cx="1304925" cy="307975"/>
            <a:chOff x="3509" y="2972"/>
            <a:chExt cx="822" cy="194"/>
          </a:xfrm>
        </p:grpSpPr>
        <p:grpSp>
          <p:nvGrpSpPr>
            <p:cNvPr id="53287" name="Group 60"/>
            <p:cNvGrpSpPr>
              <a:grpSpLocks/>
            </p:cNvGrpSpPr>
            <p:nvPr/>
          </p:nvGrpSpPr>
          <p:grpSpPr bwMode="auto">
            <a:xfrm rot="3600000">
              <a:off x="4208" y="2953"/>
              <a:ext cx="104" cy="142"/>
              <a:chOff x="4116" y="1730"/>
              <a:chExt cx="104" cy="142"/>
            </a:xfrm>
          </p:grpSpPr>
          <p:sp>
            <p:nvSpPr>
              <p:cNvPr id="53292" name="Line 61"/>
              <p:cNvSpPr>
                <a:spLocks noChangeShapeType="1"/>
              </p:cNvSpPr>
              <p:nvPr/>
            </p:nvSpPr>
            <p:spPr bwMode="auto">
              <a:xfrm>
                <a:off x="4116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3" name="Line 62"/>
              <p:cNvSpPr>
                <a:spLocks noChangeShapeType="1"/>
              </p:cNvSpPr>
              <p:nvPr/>
            </p:nvSpPr>
            <p:spPr bwMode="auto">
              <a:xfrm>
                <a:off x="4168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4" name="Line 63"/>
              <p:cNvSpPr>
                <a:spLocks noChangeShapeType="1"/>
              </p:cNvSpPr>
              <p:nvPr/>
            </p:nvSpPr>
            <p:spPr bwMode="auto">
              <a:xfrm>
                <a:off x="4220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288" name="Group 68"/>
            <p:cNvGrpSpPr>
              <a:grpSpLocks/>
            </p:cNvGrpSpPr>
            <p:nvPr/>
          </p:nvGrpSpPr>
          <p:grpSpPr bwMode="auto">
            <a:xfrm rot="3600000">
              <a:off x="3528" y="3043"/>
              <a:ext cx="104" cy="142"/>
              <a:chOff x="4116" y="1730"/>
              <a:chExt cx="104" cy="142"/>
            </a:xfrm>
          </p:grpSpPr>
          <p:sp>
            <p:nvSpPr>
              <p:cNvPr id="53289" name="Line 69"/>
              <p:cNvSpPr>
                <a:spLocks noChangeShapeType="1"/>
              </p:cNvSpPr>
              <p:nvPr/>
            </p:nvSpPr>
            <p:spPr bwMode="auto">
              <a:xfrm>
                <a:off x="4116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0" name="Line 70"/>
              <p:cNvSpPr>
                <a:spLocks noChangeShapeType="1"/>
              </p:cNvSpPr>
              <p:nvPr/>
            </p:nvSpPr>
            <p:spPr bwMode="auto">
              <a:xfrm>
                <a:off x="4168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1" name="Line 71"/>
              <p:cNvSpPr>
                <a:spLocks noChangeShapeType="1"/>
              </p:cNvSpPr>
              <p:nvPr/>
            </p:nvSpPr>
            <p:spPr bwMode="auto">
              <a:xfrm>
                <a:off x="4220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3281363" y="1828801"/>
            <a:ext cx="6723062" cy="7286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3276600" y="2801939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Helvetica" panose="020B0604020202020204" pitchFamily="34" charset="0"/>
              </a:rPr>
              <a:t>If</a:t>
            </a: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3154364" y="1743075"/>
            <a:ext cx="6961187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81363" y="1828801"/>
            <a:ext cx="665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Helvetica" panose="020B0604020202020204" pitchFamily="34" charset="0"/>
              </a:rPr>
              <a:t>If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three</a:t>
            </a:r>
            <a:r>
              <a:rPr lang="en-US" altLang="en-US" sz="2000" dirty="0">
                <a:latin typeface="Helvetica" panose="020B0604020202020204" pitchFamily="34" charset="0"/>
              </a:rPr>
              <a:t> sides of one triangle are congruent to three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sides</a:t>
            </a:r>
            <a:r>
              <a:rPr lang="en-US" altLang="en-US" sz="2000" dirty="0">
                <a:latin typeface="Helvetica" panose="020B0604020202020204" pitchFamily="34" charset="0"/>
              </a:rPr>
              <a:t/>
            </a:r>
            <a:br>
              <a:rPr lang="en-US" altLang="en-US" sz="2000" dirty="0">
                <a:latin typeface="Helvetica" panose="020B0604020202020204" pitchFamily="34" charset="0"/>
              </a:rPr>
            </a:br>
            <a:r>
              <a:rPr lang="en-US" altLang="en-US" sz="2000" dirty="0">
                <a:latin typeface="Helvetica" panose="020B0604020202020204" pitchFamily="34" charset="0"/>
              </a:rPr>
              <a:t>of a second triangle, then the two triangles are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congruent</a:t>
            </a:r>
            <a:r>
              <a:rPr lang="en-US" altLang="en-US" sz="2000" dirty="0">
                <a:latin typeface="Helvetica" panose="020B0604020202020204" pitchFamily="34" charset="0"/>
              </a:rPr>
              <a:t>.</a:t>
            </a:r>
          </a:p>
        </p:txBody>
      </p:sp>
      <p:grpSp>
        <p:nvGrpSpPr>
          <p:cNvPr id="15" name="Group 100"/>
          <p:cNvGrpSpPr>
            <a:grpSpLocks/>
          </p:cNvGrpSpPr>
          <p:nvPr/>
        </p:nvGrpSpPr>
        <p:grpSpPr bwMode="auto">
          <a:xfrm>
            <a:off x="6346825" y="3198813"/>
            <a:ext cx="2851150" cy="430212"/>
            <a:chOff x="3038" y="2015"/>
            <a:chExt cx="1796" cy="271"/>
          </a:xfrm>
        </p:grpSpPr>
        <p:sp>
          <p:nvSpPr>
            <p:cNvPr id="53285" name="Text Box 30"/>
            <p:cNvSpPr txBox="1">
              <a:spLocks noChangeArrowheads="1"/>
            </p:cNvSpPr>
            <p:nvPr/>
          </p:nvSpPr>
          <p:spPr bwMode="auto">
            <a:xfrm>
              <a:off x="3038" y="2015"/>
              <a:ext cx="17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Helvetica" panose="020B0604020202020204" pitchFamily="34" charset="0"/>
                </a:rPr>
                <a:t>then  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MNP</a:t>
              </a:r>
              <a:r>
                <a:rPr lang="en-US" altLang="en-US" sz="2200"/>
                <a:t>	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QRS</a:t>
              </a:r>
              <a:endParaRPr lang="en-US" altLang="en-US" sz="2200" i="1"/>
            </a:p>
          </p:txBody>
        </p:sp>
        <p:pic>
          <p:nvPicPr>
            <p:cNvPr id="53286" name="Picture 3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" y="208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6516689" y="4783139"/>
            <a:ext cx="2471737" cy="160337"/>
            <a:chOff x="3145" y="3013"/>
            <a:chExt cx="1557" cy="101"/>
          </a:xfrm>
        </p:grpSpPr>
        <p:sp>
          <p:nvSpPr>
            <p:cNvPr id="53283" name="Line 59"/>
            <p:cNvSpPr>
              <a:spLocks noChangeShapeType="1"/>
            </p:cNvSpPr>
            <p:nvPr/>
          </p:nvSpPr>
          <p:spPr bwMode="auto">
            <a:xfrm rot="-4500000">
              <a:off x="4631" y="2942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Line 64"/>
            <p:cNvSpPr>
              <a:spLocks noChangeShapeType="1"/>
            </p:cNvSpPr>
            <p:nvPr/>
          </p:nvSpPr>
          <p:spPr bwMode="auto">
            <a:xfrm rot="-4500000">
              <a:off x="3216" y="3043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3714750" y="2851150"/>
            <a:ext cx="533400" cy="273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3727450" y="3333750"/>
            <a:ext cx="527050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3714750" y="3740150"/>
            <a:ext cx="5461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3698876" y="2813050"/>
            <a:ext cx="550863" cy="431800"/>
            <a:chOff x="1379" y="1741"/>
            <a:chExt cx="347" cy="272"/>
          </a:xfrm>
        </p:grpSpPr>
        <p:sp>
          <p:nvSpPr>
            <p:cNvPr id="53281" name="Rectangle 47"/>
            <p:cNvSpPr>
              <a:spLocks noChangeArrowheads="1"/>
            </p:cNvSpPr>
            <p:nvPr/>
          </p:nvSpPr>
          <p:spPr bwMode="auto">
            <a:xfrm>
              <a:off x="1379" y="1741"/>
              <a:ext cx="347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82" name="Text Box 48"/>
            <p:cNvSpPr txBox="1">
              <a:spLocks noChangeArrowheads="1"/>
            </p:cNvSpPr>
            <p:nvPr/>
          </p:nvSpPr>
          <p:spPr bwMode="auto">
            <a:xfrm>
              <a:off x="1488" y="1762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</a:t>
              </a:r>
              <a:endParaRPr lang="en-US" altLang="en-US"/>
            </a:p>
          </p:txBody>
        </p: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3698876" y="3243263"/>
            <a:ext cx="550863" cy="431800"/>
            <a:chOff x="1379" y="1741"/>
            <a:chExt cx="347" cy="272"/>
          </a:xfrm>
        </p:grpSpPr>
        <p:sp>
          <p:nvSpPr>
            <p:cNvPr id="53279" name="Rectangle 51"/>
            <p:cNvSpPr>
              <a:spLocks noChangeArrowheads="1"/>
            </p:cNvSpPr>
            <p:nvPr/>
          </p:nvSpPr>
          <p:spPr bwMode="auto">
            <a:xfrm>
              <a:off x="1379" y="1741"/>
              <a:ext cx="347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80" name="Text Box 52"/>
            <p:cNvSpPr txBox="1">
              <a:spLocks noChangeArrowheads="1"/>
            </p:cNvSpPr>
            <p:nvPr/>
          </p:nvSpPr>
          <p:spPr bwMode="auto">
            <a:xfrm>
              <a:off x="1488" y="1762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</a:t>
              </a:r>
              <a:endParaRPr lang="en-US" altLang="en-US"/>
            </a:p>
          </p:txBody>
        </p:sp>
      </p:grpSp>
      <p:grpSp>
        <p:nvGrpSpPr>
          <p:cNvPr id="19" name="Group 53"/>
          <p:cNvGrpSpPr>
            <a:grpSpLocks/>
          </p:cNvGrpSpPr>
          <p:nvPr/>
        </p:nvGrpSpPr>
        <p:grpSpPr bwMode="auto">
          <a:xfrm>
            <a:off x="3698876" y="3670300"/>
            <a:ext cx="550863" cy="431800"/>
            <a:chOff x="1379" y="1741"/>
            <a:chExt cx="347" cy="272"/>
          </a:xfrm>
        </p:grpSpPr>
        <p:sp>
          <p:nvSpPr>
            <p:cNvPr id="53277" name="Rectangle 54"/>
            <p:cNvSpPr>
              <a:spLocks noChangeArrowheads="1"/>
            </p:cNvSpPr>
            <p:nvPr/>
          </p:nvSpPr>
          <p:spPr bwMode="auto">
            <a:xfrm>
              <a:off x="1379" y="1741"/>
              <a:ext cx="347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78" name="Text Box 55"/>
            <p:cNvSpPr txBox="1">
              <a:spLocks noChangeArrowheads="1"/>
            </p:cNvSpPr>
            <p:nvPr/>
          </p:nvSpPr>
          <p:spPr bwMode="auto">
            <a:xfrm>
              <a:off x="1488" y="1762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761182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  <p:bldP spid="16413" grpId="0" animBg="1"/>
      <p:bldP spid="16457" grpId="0" animBg="1"/>
      <p:bldP spid="16461" grpId="0" autoUpdateAnimBg="0"/>
      <p:bldP spid="16462" grpId="0" animBg="1"/>
      <p:bldP spid="16396" grpId="0" autoUpdateAnimBg="0"/>
      <p:bldP spid="16473" grpId="0" animBg="1"/>
      <p:bldP spid="16474" grpId="0" animBg="1"/>
      <p:bldP spid="164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2" name="Picture 34" descr="&#10;triangles.gif                                                  00009FDAMacintosh HD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9200" y="884238"/>
            <a:ext cx="38354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1792288" y="117476"/>
            <a:ext cx="5908674" cy="460375"/>
            <a:chOff x="1651" y="423"/>
            <a:chExt cx="3722" cy="290"/>
          </a:xfrm>
        </p:grpSpPr>
        <p:sp>
          <p:nvSpPr>
            <p:cNvPr id="54326" name="Text Box 4"/>
            <p:cNvSpPr txBox="1">
              <a:spLocks noChangeArrowheads="1"/>
            </p:cNvSpPr>
            <p:nvPr/>
          </p:nvSpPr>
          <p:spPr bwMode="auto">
            <a:xfrm>
              <a:off x="2518" y="446"/>
              <a:ext cx="28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1. Using </a:t>
              </a:r>
              <a:r>
                <a:rPr lang="en-US" altLang="en-US" b="1" dirty="0">
                  <a:solidFill>
                    <a:srgbClr val="FF0000"/>
                  </a:solidFill>
                  <a:latin typeface="Helvetica" panose="020B0604020202020204" pitchFamily="34" charset="0"/>
                </a:rPr>
                <a:t>the SSS Congruence Postulate</a:t>
              </a:r>
            </a:p>
          </p:txBody>
        </p:sp>
        <p:pic>
          <p:nvPicPr>
            <p:cNvPr id="54327" name="Picture 5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276" name="Line 6"/>
          <p:cNvSpPr>
            <a:spLocks noChangeShapeType="1"/>
          </p:cNvSpPr>
          <p:nvPr/>
        </p:nvSpPr>
        <p:spPr bwMode="auto">
          <a:xfrm>
            <a:off x="3270250" y="515938"/>
            <a:ext cx="711358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270250" y="632868"/>
            <a:ext cx="2457450" cy="762000"/>
            <a:chOff x="1056" y="672"/>
            <a:chExt cx="1548" cy="480"/>
          </a:xfrm>
        </p:grpSpPr>
        <p:sp>
          <p:nvSpPr>
            <p:cNvPr id="54324" name="Text Box 10"/>
            <p:cNvSpPr txBox="1">
              <a:spLocks noChangeArrowheads="1"/>
            </p:cNvSpPr>
            <p:nvPr/>
          </p:nvSpPr>
          <p:spPr bwMode="auto">
            <a:xfrm>
              <a:off x="1056" y="672"/>
              <a:ext cx="154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Prove that</a:t>
              </a:r>
            </a:p>
            <a:p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PQW</a:t>
              </a:r>
              <a:r>
                <a:rPr lang="en-US" altLang="en-US" sz="2200"/>
                <a:t>	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TSW</a:t>
              </a:r>
              <a:r>
                <a:rPr lang="en-US" altLang="en-US" sz="2200" i="1"/>
                <a:t>.</a:t>
              </a:r>
            </a:p>
          </p:txBody>
        </p:sp>
        <p:pic>
          <p:nvPicPr>
            <p:cNvPr id="54325" name="Picture 1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0" y="955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72" name="Rectangle 64"/>
          <p:cNvSpPr>
            <a:spLocks noChangeArrowheads="1"/>
          </p:cNvSpPr>
          <p:nvPr/>
        </p:nvSpPr>
        <p:spPr bwMode="auto">
          <a:xfrm>
            <a:off x="1362671" y="2262437"/>
            <a:ext cx="2320925" cy="4191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311704" y="2279627"/>
            <a:ext cx="302894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 i="1" dirty="0" smtClean="0">
                <a:latin typeface="Helvetica" panose="020B0604020202020204" pitchFamily="34" charset="0"/>
              </a:rPr>
              <a:t>Two-Column Proof</a:t>
            </a:r>
            <a:endParaRPr lang="en-US" altLang="en-US" sz="1900" b="1" i="1" dirty="0">
              <a:latin typeface="Helvetica" panose="020B0604020202020204" pitchFamily="34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1439878" y="1774798"/>
            <a:ext cx="1447800" cy="4191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1439878" y="1757885"/>
            <a:ext cx="1411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400"/>
              </a:lnSpc>
            </a:pPr>
            <a:r>
              <a:rPr lang="en-US" altLang="en-US" sz="2000" b="1" dirty="0">
                <a:latin typeface="Helvetica" panose="020B0604020202020204" pitchFamily="34" charset="0"/>
              </a:rPr>
              <a:t>S</a:t>
            </a:r>
            <a:r>
              <a:rPr lang="en-US" altLang="en-US" b="1" dirty="0">
                <a:latin typeface="Helvetica" panose="020B0604020202020204" pitchFamily="34" charset="0"/>
              </a:rPr>
              <a:t>OLUTION</a:t>
            </a:r>
            <a:r>
              <a:rPr lang="en-US" altLang="en-US" b="1" dirty="0"/>
              <a:t>  </a:t>
            </a: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7121525" y="1422400"/>
            <a:ext cx="2171700" cy="338138"/>
            <a:chOff x="3526" y="896"/>
            <a:chExt cx="1368" cy="213"/>
          </a:xfrm>
        </p:grpSpPr>
        <p:sp>
          <p:nvSpPr>
            <p:cNvPr id="54322" name="Rectangle 56"/>
            <p:cNvSpPr>
              <a:spLocks noChangeArrowheads="1"/>
            </p:cNvSpPr>
            <p:nvPr/>
          </p:nvSpPr>
          <p:spPr bwMode="auto">
            <a:xfrm rot="1800000">
              <a:off x="3526" y="896"/>
              <a:ext cx="173" cy="21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23" name="Rectangle 57"/>
            <p:cNvSpPr>
              <a:spLocks noChangeArrowheads="1"/>
            </p:cNvSpPr>
            <p:nvPr/>
          </p:nvSpPr>
          <p:spPr bwMode="auto">
            <a:xfrm rot="-1800000">
              <a:off x="4721" y="898"/>
              <a:ext cx="173" cy="21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7319963" y="2036763"/>
            <a:ext cx="1941512" cy="334962"/>
            <a:chOff x="3651" y="1283"/>
            <a:chExt cx="1223" cy="211"/>
          </a:xfrm>
        </p:grpSpPr>
        <p:sp>
          <p:nvSpPr>
            <p:cNvPr id="54320" name="Rectangle 59"/>
            <p:cNvSpPr>
              <a:spLocks noChangeArrowheads="1"/>
            </p:cNvSpPr>
            <p:nvPr/>
          </p:nvSpPr>
          <p:spPr bwMode="auto">
            <a:xfrm>
              <a:off x="3651" y="1283"/>
              <a:ext cx="173" cy="211"/>
            </a:xfrm>
            <a:prstGeom prst="rect">
              <a:avLst/>
            </a:prstGeom>
            <a:solidFill>
              <a:srgbClr val="FF993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21" name="Rectangle 60"/>
            <p:cNvSpPr>
              <a:spLocks noChangeArrowheads="1"/>
            </p:cNvSpPr>
            <p:nvPr/>
          </p:nvSpPr>
          <p:spPr bwMode="auto">
            <a:xfrm>
              <a:off x="4701" y="1283"/>
              <a:ext cx="173" cy="211"/>
            </a:xfrm>
            <a:prstGeom prst="rect">
              <a:avLst/>
            </a:prstGeom>
            <a:solidFill>
              <a:srgbClr val="FF993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6551614" y="1608139"/>
            <a:ext cx="3355975" cy="280987"/>
            <a:chOff x="3167" y="1013"/>
            <a:chExt cx="2114" cy="177"/>
          </a:xfrm>
        </p:grpSpPr>
        <p:sp>
          <p:nvSpPr>
            <p:cNvPr id="54318" name="Rectangle 61"/>
            <p:cNvSpPr>
              <a:spLocks noChangeArrowheads="1"/>
            </p:cNvSpPr>
            <p:nvPr/>
          </p:nvSpPr>
          <p:spPr bwMode="auto">
            <a:xfrm rot="4500000">
              <a:off x="3186" y="998"/>
              <a:ext cx="173" cy="211"/>
            </a:xfrm>
            <a:prstGeom prst="rect">
              <a:avLst/>
            </a:prstGeom>
            <a:solidFill>
              <a:srgbClr val="03BB7E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9" name="Rectangle 62"/>
            <p:cNvSpPr>
              <a:spLocks noChangeArrowheads="1"/>
            </p:cNvSpPr>
            <p:nvPr/>
          </p:nvSpPr>
          <p:spPr bwMode="auto">
            <a:xfrm rot="-4500000">
              <a:off x="5089" y="994"/>
              <a:ext cx="173" cy="211"/>
            </a:xfrm>
            <a:prstGeom prst="rect">
              <a:avLst/>
            </a:prstGeom>
            <a:solidFill>
              <a:srgbClr val="03BB7E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6605589" y="1485900"/>
            <a:ext cx="3248025" cy="831850"/>
            <a:chOff x="3201" y="936"/>
            <a:chExt cx="2046" cy="524"/>
          </a:xfrm>
        </p:grpSpPr>
        <p:sp>
          <p:nvSpPr>
            <p:cNvPr id="54302" name="Line 41"/>
            <p:cNvSpPr>
              <a:spLocks noChangeShapeType="1"/>
            </p:cNvSpPr>
            <p:nvPr/>
          </p:nvSpPr>
          <p:spPr bwMode="auto">
            <a:xfrm rot="4500000">
              <a:off x="3272" y="1032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03" name="Group 46"/>
            <p:cNvGrpSpPr>
              <a:grpSpLocks/>
            </p:cNvGrpSpPr>
            <p:nvPr/>
          </p:nvGrpSpPr>
          <p:grpSpPr bwMode="auto">
            <a:xfrm>
              <a:off x="3680" y="1318"/>
              <a:ext cx="104" cy="142"/>
              <a:chOff x="4116" y="1730"/>
              <a:chExt cx="104" cy="142"/>
            </a:xfrm>
          </p:grpSpPr>
          <p:sp>
            <p:nvSpPr>
              <p:cNvPr id="54315" name="Line 42"/>
              <p:cNvSpPr>
                <a:spLocks noChangeShapeType="1"/>
              </p:cNvSpPr>
              <p:nvPr/>
            </p:nvSpPr>
            <p:spPr bwMode="auto">
              <a:xfrm>
                <a:off x="4116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6" name="Line 43"/>
              <p:cNvSpPr>
                <a:spLocks noChangeShapeType="1"/>
              </p:cNvSpPr>
              <p:nvPr/>
            </p:nvSpPr>
            <p:spPr bwMode="auto">
              <a:xfrm>
                <a:off x="4168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Line 44"/>
              <p:cNvSpPr>
                <a:spLocks noChangeShapeType="1"/>
              </p:cNvSpPr>
              <p:nvPr/>
            </p:nvSpPr>
            <p:spPr bwMode="auto">
              <a:xfrm>
                <a:off x="4220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04" name="Line 50"/>
            <p:cNvSpPr>
              <a:spLocks noChangeShapeType="1"/>
            </p:cNvSpPr>
            <p:nvPr/>
          </p:nvSpPr>
          <p:spPr bwMode="auto">
            <a:xfrm rot="-4500000">
              <a:off x="5176" y="1031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05" name="Group 51"/>
            <p:cNvGrpSpPr>
              <a:grpSpLocks/>
            </p:cNvGrpSpPr>
            <p:nvPr/>
          </p:nvGrpSpPr>
          <p:grpSpPr bwMode="auto">
            <a:xfrm>
              <a:off x="4728" y="1314"/>
              <a:ext cx="104" cy="142"/>
              <a:chOff x="4116" y="1730"/>
              <a:chExt cx="104" cy="142"/>
            </a:xfrm>
          </p:grpSpPr>
          <p:sp>
            <p:nvSpPr>
              <p:cNvPr id="54312" name="Line 52"/>
              <p:cNvSpPr>
                <a:spLocks noChangeShapeType="1"/>
              </p:cNvSpPr>
              <p:nvPr/>
            </p:nvSpPr>
            <p:spPr bwMode="auto">
              <a:xfrm>
                <a:off x="4116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3" name="Line 53"/>
              <p:cNvSpPr>
                <a:spLocks noChangeShapeType="1"/>
              </p:cNvSpPr>
              <p:nvPr/>
            </p:nvSpPr>
            <p:spPr bwMode="auto">
              <a:xfrm>
                <a:off x="4168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4" name="Line 54"/>
              <p:cNvSpPr>
                <a:spLocks noChangeShapeType="1"/>
              </p:cNvSpPr>
              <p:nvPr/>
            </p:nvSpPr>
            <p:spPr bwMode="auto">
              <a:xfrm>
                <a:off x="4220" y="1730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06" name="Group 45"/>
            <p:cNvGrpSpPr>
              <a:grpSpLocks/>
            </p:cNvGrpSpPr>
            <p:nvPr/>
          </p:nvGrpSpPr>
          <p:grpSpPr bwMode="auto">
            <a:xfrm rot="1800000">
              <a:off x="3582" y="936"/>
              <a:ext cx="52" cy="142"/>
              <a:chOff x="3878" y="1762"/>
              <a:chExt cx="52" cy="142"/>
            </a:xfrm>
          </p:grpSpPr>
          <p:sp>
            <p:nvSpPr>
              <p:cNvPr id="54310" name="Line 39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Line 40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07" name="Group 47"/>
            <p:cNvGrpSpPr>
              <a:grpSpLocks/>
            </p:cNvGrpSpPr>
            <p:nvPr/>
          </p:nvGrpSpPr>
          <p:grpSpPr bwMode="auto">
            <a:xfrm rot="-1800000">
              <a:off x="4785" y="936"/>
              <a:ext cx="52" cy="142"/>
              <a:chOff x="3878" y="1762"/>
              <a:chExt cx="52" cy="142"/>
            </a:xfrm>
          </p:grpSpPr>
          <p:sp>
            <p:nvSpPr>
              <p:cNvPr id="54308" name="Line 48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Line 49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963691" y="3308370"/>
            <a:ext cx="1530350" cy="3857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5412897" y="3329314"/>
            <a:ext cx="1643284" cy="4191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391560" y="3299074"/>
            <a:ext cx="1459606" cy="5000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3BB7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1311704" y="2710360"/>
            <a:ext cx="10614248" cy="666750"/>
            <a:chOff x="474" y="1434"/>
            <a:chExt cx="4192" cy="420"/>
          </a:xfrm>
        </p:grpSpPr>
        <p:sp>
          <p:nvSpPr>
            <p:cNvPr id="54294" name="Line 77"/>
            <p:cNvSpPr>
              <a:spLocks noChangeShapeType="1"/>
            </p:cNvSpPr>
            <p:nvPr/>
          </p:nvSpPr>
          <p:spPr bwMode="auto">
            <a:xfrm flipV="1">
              <a:off x="556" y="183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295" name="Group 88"/>
            <p:cNvGrpSpPr>
              <a:grpSpLocks/>
            </p:cNvGrpSpPr>
            <p:nvPr/>
          </p:nvGrpSpPr>
          <p:grpSpPr bwMode="auto">
            <a:xfrm>
              <a:off x="474" y="1434"/>
              <a:ext cx="4192" cy="420"/>
              <a:chOff x="474" y="1434"/>
              <a:chExt cx="4192" cy="420"/>
            </a:xfrm>
          </p:grpSpPr>
          <p:sp>
            <p:nvSpPr>
              <p:cNvPr id="54296" name="Text Box 13"/>
              <p:cNvSpPr txBox="1">
                <a:spLocks noChangeArrowheads="1"/>
              </p:cNvSpPr>
              <p:nvPr/>
            </p:nvSpPr>
            <p:spPr bwMode="auto">
              <a:xfrm>
                <a:off x="474" y="1434"/>
                <a:ext cx="4192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4953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953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953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953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953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953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953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953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953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40000"/>
                  </a:lnSpc>
                </a:pPr>
                <a:r>
                  <a:rPr lang="en-US" altLang="en-US" sz="2200" b="1" i="1" u="sng" dirty="0" smtClean="0"/>
                  <a:t>STATEMENT										REASON__________</a:t>
                </a:r>
              </a:p>
            </p:txBody>
          </p:sp>
          <p:sp>
            <p:nvSpPr>
              <p:cNvPr id="54297" name="Line 78"/>
              <p:cNvSpPr>
                <a:spLocks noChangeShapeType="1"/>
              </p:cNvSpPr>
              <p:nvPr/>
            </p:nvSpPr>
            <p:spPr bwMode="auto">
              <a:xfrm>
                <a:off x="948" y="1846"/>
                <a:ext cx="15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Line 79"/>
              <p:cNvSpPr>
                <a:spLocks noChangeShapeType="1"/>
              </p:cNvSpPr>
              <p:nvPr/>
            </p:nvSpPr>
            <p:spPr bwMode="auto">
              <a:xfrm>
                <a:off x="1180" y="1837"/>
                <a:ext cx="1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Line 80"/>
              <p:cNvSpPr>
                <a:spLocks noChangeShapeType="1"/>
              </p:cNvSpPr>
              <p:nvPr/>
            </p:nvSpPr>
            <p:spPr bwMode="auto">
              <a:xfrm>
                <a:off x="1520" y="1837"/>
                <a:ext cx="177" cy="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Line 81"/>
              <p:cNvSpPr>
                <a:spLocks noChangeShapeType="1"/>
              </p:cNvSpPr>
              <p:nvPr/>
            </p:nvSpPr>
            <p:spPr bwMode="auto">
              <a:xfrm flipV="1">
                <a:off x="2128" y="1845"/>
                <a:ext cx="218" cy="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Line 82"/>
              <p:cNvSpPr>
                <a:spLocks noChangeShapeType="1"/>
              </p:cNvSpPr>
              <p:nvPr/>
            </p:nvSpPr>
            <p:spPr bwMode="auto">
              <a:xfrm>
                <a:off x="2511" y="1852"/>
                <a:ext cx="20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8" name="Straight Connector 7"/>
          <p:cNvCxnSpPr/>
          <p:nvPr/>
        </p:nvCxnSpPr>
        <p:spPr>
          <a:xfrm>
            <a:off x="7056181" y="2940024"/>
            <a:ext cx="0" cy="16827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1685" y="4044923"/>
            <a:ext cx="1095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i="1" dirty="0" smtClean="0">
                <a:sym typeface="Symbol" panose="05050102010706020507" pitchFamily="18" charset="2"/>
              </a:rPr>
              <a:t>2)  </a:t>
            </a:r>
            <a:r>
              <a:rPr lang="en-US" altLang="en-US" sz="2800" b="1" i="1" dirty="0" smtClean="0"/>
              <a:t>PQW </a:t>
            </a:r>
            <a:r>
              <a:rPr lang="en-US" altLang="en-US" sz="2800" b="1" i="1" dirty="0" smtClean="0">
                <a:sym typeface="Symbol" panose="05050102010706020507" pitchFamily="18" charset="2"/>
              </a:rPr>
              <a:t>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smtClean="0">
                <a:sym typeface="Symbol" panose="05050102010706020507" pitchFamily="18" charset="2"/>
              </a:rPr>
              <a:t></a:t>
            </a:r>
            <a:r>
              <a:rPr lang="en-US" altLang="en-US" sz="2800" b="1" i="1" dirty="0" smtClean="0"/>
              <a:t>TSW					2) SSS Congruence Postulate</a:t>
            </a:r>
            <a:endParaRPr lang="en-US" altLang="en-US" sz="2800" i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40903" y="3308370"/>
            <a:ext cx="787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i="1" dirty="0" smtClean="0"/>
              <a:t>1) PQ</a:t>
            </a:r>
            <a:r>
              <a:rPr lang="en-US" altLang="en-US" sz="2800" dirty="0" smtClean="0"/>
              <a:t>  </a:t>
            </a:r>
            <a:r>
              <a:rPr lang="en-US" altLang="en-US" sz="2800" b="1" dirty="0" smtClean="0">
                <a:sym typeface="Symbol" panose="05050102010706020507" pitchFamily="18" charset="2"/>
              </a:rPr>
              <a:t></a:t>
            </a:r>
            <a:r>
              <a:rPr lang="en-US" altLang="en-US" sz="2800" dirty="0" smtClean="0"/>
              <a:t>   </a:t>
            </a:r>
            <a:r>
              <a:rPr lang="en-US" altLang="en-US" sz="2800" b="1" i="1" dirty="0" smtClean="0"/>
              <a:t>TS</a:t>
            </a:r>
            <a:r>
              <a:rPr lang="en-US" altLang="en-US" sz="2800" i="1" dirty="0" smtClean="0"/>
              <a:t>, </a:t>
            </a:r>
            <a:r>
              <a:rPr lang="en-US" altLang="en-US" sz="2800" b="1" i="1" dirty="0" smtClean="0"/>
              <a:t>PW</a:t>
            </a:r>
            <a:r>
              <a:rPr lang="en-US" altLang="en-US" sz="2800" i="1" dirty="0" smtClean="0"/>
              <a:t> </a:t>
            </a:r>
            <a:r>
              <a:rPr lang="en-US" altLang="en-US" sz="2800" b="1" dirty="0" smtClean="0">
                <a:sym typeface="Symbol" panose="05050102010706020507" pitchFamily="18" charset="2"/>
              </a:rPr>
              <a:t></a:t>
            </a:r>
            <a:r>
              <a:rPr lang="en-US" altLang="en-US" sz="2800" i="1" dirty="0" smtClean="0"/>
              <a:t> </a:t>
            </a:r>
            <a:r>
              <a:rPr lang="en-US" altLang="en-US" sz="2800" b="1" i="1" dirty="0" smtClean="0"/>
              <a:t>TW</a:t>
            </a:r>
            <a:r>
              <a:rPr lang="en-US" altLang="en-US" sz="2800" dirty="0" smtClean="0"/>
              <a:t>,   and</a:t>
            </a:r>
            <a:r>
              <a:rPr lang="en-US" altLang="en-US" sz="2800" i="1" dirty="0" smtClean="0"/>
              <a:t>   </a:t>
            </a:r>
            <a:r>
              <a:rPr lang="en-US" altLang="en-US" sz="2800" b="1" i="1" dirty="0" smtClean="0"/>
              <a:t>QW</a:t>
            </a:r>
            <a:r>
              <a:rPr lang="en-US" altLang="en-US" sz="2800" i="1" dirty="0" smtClean="0"/>
              <a:t>  </a:t>
            </a:r>
            <a:r>
              <a:rPr lang="en-US" altLang="en-US" sz="2800" b="1" dirty="0" smtClean="0">
                <a:sym typeface="Symbol" panose="05050102010706020507" pitchFamily="18" charset="2"/>
              </a:rPr>
              <a:t></a:t>
            </a:r>
            <a:r>
              <a:rPr lang="en-US" altLang="en-US" sz="2800" i="1" dirty="0" smtClean="0"/>
              <a:t>  </a:t>
            </a:r>
            <a:r>
              <a:rPr lang="en-US" altLang="en-US" sz="2800" b="1" i="1" dirty="0" smtClean="0"/>
              <a:t>SW</a:t>
            </a:r>
            <a:r>
              <a:rPr lang="en-US" altLang="en-US" sz="2800" dirty="0" smtClean="0"/>
              <a:t>.</a:t>
            </a:r>
            <a:r>
              <a:rPr lang="en-US" altLang="en-US" sz="2800" i="1" dirty="0" smtClean="0"/>
              <a:t>	</a:t>
            </a:r>
            <a:r>
              <a:rPr lang="en-US" altLang="en-US" sz="2800" b="1" i="1" dirty="0" smtClean="0"/>
              <a:t>1) Given</a:t>
            </a:r>
          </a:p>
        </p:txBody>
      </p:sp>
    </p:spTree>
    <p:extLst>
      <p:ext uri="{BB962C8B-B14F-4D97-AF65-F5344CB8AC3E}">
        <p14:creationId xmlns:p14="http://schemas.microsoft.com/office/powerpoint/2010/main" xmlns="" val="5428940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2" grpId="0" animBg="1"/>
      <p:bldP spid="17420" grpId="0" autoUpdateAnimBg="0"/>
      <p:bldP spid="17440" grpId="0" animBg="1"/>
      <p:bldP spid="17441" grpId="0" autoUpdateAnimBg="0"/>
      <p:bldP spid="17430" grpId="0" animBg="1"/>
      <p:bldP spid="17429" grpId="0" animBg="1"/>
      <p:bldP spid="17425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254250" y="3455988"/>
            <a:ext cx="7551738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1790701" y="180976"/>
            <a:ext cx="6484938" cy="460375"/>
            <a:chOff x="1651" y="423"/>
            <a:chExt cx="4085" cy="290"/>
          </a:xfrm>
        </p:grpSpPr>
        <p:sp>
          <p:nvSpPr>
            <p:cNvPr id="59434" name="Text Box 5"/>
            <p:cNvSpPr txBox="1">
              <a:spLocks noChangeArrowheads="1"/>
            </p:cNvSpPr>
            <p:nvPr/>
          </p:nvSpPr>
          <p:spPr bwMode="auto">
            <a:xfrm>
              <a:off x="2518" y="446"/>
              <a:ext cx="32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latin typeface="Helvetica" panose="020B0604020202020204" pitchFamily="34" charset="0"/>
                </a:rPr>
                <a:t>2. Congruent </a:t>
              </a:r>
              <a:r>
                <a:rPr lang="en-US" altLang="en-US" b="1" dirty="0">
                  <a:latin typeface="Helvetica" panose="020B0604020202020204" pitchFamily="34" charset="0"/>
                </a:rPr>
                <a:t>Triangles in a Coordinate Plane</a:t>
              </a:r>
            </a:p>
          </p:txBody>
        </p:sp>
        <p:pic>
          <p:nvPicPr>
            <p:cNvPr id="59435" name="Picture 6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6" name="Line 7"/>
          <p:cNvSpPr>
            <a:spLocks noChangeShapeType="1"/>
          </p:cNvSpPr>
          <p:nvPr/>
        </p:nvSpPr>
        <p:spPr bwMode="auto">
          <a:xfrm>
            <a:off x="3281364" y="579438"/>
            <a:ext cx="6848475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37" name="Picture 9" descr="&#10;image6.gif                                                     00011C01 Ben's Mac                      B4360510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1038"/>
            <a:ext cx="6045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3276600" y="4743451"/>
            <a:ext cx="2438400" cy="4476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7062788" y="4724406"/>
            <a:ext cx="1395412" cy="430213"/>
            <a:chOff x="3489" y="2976"/>
            <a:chExt cx="879" cy="271"/>
          </a:xfrm>
        </p:grpSpPr>
        <p:sp>
          <p:nvSpPr>
            <p:cNvPr id="59431" name="Rectangle 23"/>
            <p:cNvSpPr>
              <a:spLocks noChangeArrowheads="1"/>
            </p:cNvSpPr>
            <p:nvPr/>
          </p:nvSpPr>
          <p:spPr bwMode="auto">
            <a:xfrm>
              <a:off x="3489" y="2976"/>
              <a:ext cx="87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AC</a:t>
              </a:r>
              <a:r>
                <a:rPr lang="en-US" altLang="en-US" sz="2200" i="1"/>
                <a:t>  </a:t>
              </a:r>
              <a:r>
                <a:rPr lang="en-US" altLang="en-US">
                  <a:sym typeface="Symbol" panose="05050102010706020507" pitchFamily="18" charset="2"/>
                </a:rPr>
                <a:t> </a:t>
              </a:r>
              <a:r>
                <a:rPr lang="en-US" altLang="en-US" sz="2200" i="1"/>
                <a:t> </a:t>
              </a:r>
              <a:r>
                <a:rPr lang="en-US" altLang="en-US" sz="2200" b="1" i="1"/>
                <a:t>FH</a:t>
              </a:r>
            </a:p>
          </p:txBody>
        </p:sp>
        <p:sp>
          <p:nvSpPr>
            <p:cNvPr id="59432" name="Line 27"/>
            <p:cNvSpPr>
              <a:spLocks noChangeShapeType="1"/>
            </p:cNvSpPr>
            <p:nvPr/>
          </p:nvSpPr>
          <p:spPr bwMode="auto">
            <a:xfrm>
              <a:off x="4110" y="3019"/>
              <a:ext cx="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Line 28"/>
            <p:cNvSpPr>
              <a:spLocks noChangeShapeType="1"/>
            </p:cNvSpPr>
            <p:nvPr/>
          </p:nvSpPr>
          <p:spPr bwMode="auto">
            <a:xfrm>
              <a:off x="3602" y="3019"/>
              <a:ext cx="1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7062786" y="5359407"/>
            <a:ext cx="1425574" cy="430213"/>
            <a:chOff x="3489" y="3376"/>
            <a:chExt cx="898" cy="271"/>
          </a:xfrm>
        </p:grpSpPr>
        <p:sp>
          <p:nvSpPr>
            <p:cNvPr id="59428" name="Rectangle 24"/>
            <p:cNvSpPr>
              <a:spLocks noChangeArrowheads="1"/>
            </p:cNvSpPr>
            <p:nvPr/>
          </p:nvSpPr>
          <p:spPr bwMode="auto">
            <a:xfrm>
              <a:off x="3489" y="3376"/>
              <a:ext cx="89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AB</a:t>
              </a:r>
              <a:r>
                <a:rPr lang="en-US" altLang="en-US" sz="2200" i="1"/>
                <a:t>  </a:t>
              </a:r>
              <a:r>
                <a:rPr lang="en-US" altLang="en-US">
                  <a:sym typeface="Symbol" panose="05050102010706020507" pitchFamily="18" charset="2"/>
                </a:rPr>
                <a:t></a:t>
              </a:r>
              <a:r>
                <a:rPr lang="en-US" altLang="en-US" sz="2200" i="1"/>
                <a:t>  </a:t>
              </a:r>
              <a:r>
                <a:rPr lang="en-US" altLang="en-US" sz="2200" b="1" i="1"/>
                <a:t>FG</a:t>
              </a:r>
            </a:p>
          </p:txBody>
        </p:sp>
        <p:sp>
          <p:nvSpPr>
            <p:cNvPr id="59429" name="Line 29"/>
            <p:cNvSpPr>
              <a:spLocks noChangeShapeType="1"/>
            </p:cNvSpPr>
            <p:nvPr/>
          </p:nvSpPr>
          <p:spPr bwMode="auto">
            <a:xfrm>
              <a:off x="4112" y="3431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0" name="Line 30"/>
            <p:cNvSpPr>
              <a:spLocks noChangeShapeType="1"/>
            </p:cNvSpPr>
            <p:nvPr/>
          </p:nvSpPr>
          <p:spPr bwMode="auto">
            <a:xfrm>
              <a:off x="3585" y="3431"/>
              <a:ext cx="1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3276599" y="5380039"/>
            <a:ext cx="2513811" cy="4476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276600" y="5380039"/>
            <a:ext cx="25715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/>
              <a:t>AB</a:t>
            </a:r>
            <a:r>
              <a:rPr lang="en-US" altLang="en-US" sz="2200"/>
              <a:t> = 5 and </a:t>
            </a:r>
            <a:r>
              <a:rPr lang="en-US" altLang="en-US" sz="2200" b="1" i="1"/>
              <a:t>FG</a:t>
            </a:r>
            <a:r>
              <a:rPr lang="en-US" altLang="en-US" sz="2200" i="1"/>
              <a:t> </a:t>
            </a:r>
            <a:r>
              <a:rPr lang="en-US" altLang="en-US" sz="2200"/>
              <a:t>= 5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940426" y="4805364"/>
            <a:ext cx="815975" cy="327025"/>
            <a:chOff x="4560" y="1580"/>
            <a:chExt cx="514" cy="206"/>
          </a:xfrm>
        </p:grpSpPr>
        <p:sp>
          <p:nvSpPr>
            <p:cNvPr id="59426" name="Rectangle 38"/>
            <p:cNvSpPr>
              <a:spLocks noChangeArrowheads="1"/>
            </p:cNvSpPr>
            <p:nvPr/>
          </p:nvSpPr>
          <p:spPr bwMode="auto">
            <a:xfrm rot="-5400000">
              <a:off x="4726" y="1466"/>
              <a:ext cx="100" cy="4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7" name="Freeform 39"/>
            <p:cNvSpPr>
              <a:spLocks/>
            </p:cNvSpPr>
            <p:nvPr/>
          </p:nvSpPr>
          <p:spPr bwMode="auto">
            <a:xfrm rot="-5400000">
              <a:off x="4920" y="1631"/>
              <a:ext cx="206" cy="103"/>
            </a:xfrm>
            <a:custGeom>
              <a:avLst/>
              <a:gdLst>
                <a:gd name="T0" fmla="*/ 0 w 384"/>
                <a:gd name="T1" fmla="*/ 0 h 192"/>
                <a:gd name="T2" fmla="*/ 60 w 384"/>
                <a:gd name="T3" fmla="*/ 0 h 192"/>
                <a:gd name="T4" fmla="*/ 30 w 384"/>
                <a:gd name="T5" fmla="*/ 30 h 192"/>
                <a:gd name="T6" fmla="*/ 0 w 384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0"/>
                  </a:moveTo>
                  <a:lnTo>
                    <a:pt x="384" y="0"/>
                  </a:lnTo>
                  <a:lnTo>
                    <a:pt x="192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2257425" y="4130675"/>
            <a:ext cx="1447800" cy="4191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254250" y="4154489"/>
            <a:ext cx="1411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400"/>
              </a:lnSpc>
            </a:pPr>
            <a:r>
              <a:rPr lang="en-US" altLang="en-US" sz="2000" b="1">
                <a:latin typeface="Helvetica" panose="020B0604020202020204" pitchFamily="34" charset="0"/>
              </a:rPr>
              <a:t>S</a:t>
            </a:r>
            <a:r>
              <a:rPr lang="en-US" altLang="en-US" b="1">
                <a:latin typeface="Helvetica" panose="020B0604020202020204" pitchFamily="34" charset="0"/>
              </a:rPr>
              <a:t>OLUTION</a:t>
            </a:r>
            <a:r>
              <a:rPr lang="en-US" altLang="en-US" b="1"/>
              <a:t>  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6018214" y="5440364"/>
            <a:ext cx="815975" cy="327025"/>
            <a:chOff x="4560" y="1580"/>
            <a:chExt cx="514" cy="206"/>
          </a:xfrm>
        </p:grpSpPr>
        <p:sp>
          <p:nvSpPr>
            <p:cNvPr id="59424" name="Rectangle 48"/>
            <p:cNvSpPr>
              <a:spLocks noChangeArrowheads="1"/>
            </p:cNvSpPr>
            <p:nvPr/>
          </p:nvSpPr>
          <p:spPr bwMode="auto">
            <a:xfrm rot="-5400000">
              <a:off x="4726" y="1466"/>
              <a:ext cx="100" cy="4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5" name="Freeform 49"/>
            <p:cNvSpPr>
              <a:spLocks/>
            </p:cNvSpPr>
            <p:nvPr/>
          </p:nvSpPr>
          <p:spPr bwMode="auto">
            <a:xfrm rot="-5400000">
              <a:off x="4920" y="1631"/>
              <a:ext cx="206" cy="103"/>
            </a:xfrm>
            <a:custGeom>
              <a:avLst/>
              <a:gdLst>
                <a:gd name="T0" fmla="*/ 0 w 384"/>
                <a:gd name="T1" fmla="*/ 0 h 192"/>
                <a:gd name="T2" fmla="*/ 60 w 384"/>
                <a:gd name="T3" fmla="*/ 0 h 192"/>
                <a:gd name="T4" fmla="*/ 30 w 384"/>
                <a:gd name="T5" fmla="*/ 30 h 192"/>
                <a:gd name="T6" fmla="*/ 0 w 384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0"/>
                  </a:moveTo>
                  <a:lnTo>
                    <a:pt x="384" y="0"/>
                  </a:lnTo>
                  <a:lnTo>
                    <a:pt x="192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4292600" y="1062038"/>
            <a:ext cx="1054100" cy="0"/>
          </a:xfrm>
          <a:prstGeom prst="line">
            <a:avLst/>
          </a:prstGeom>
          <a:noFill/>
          <a:ln w="101600">
            <a:solidFill>
              <a:srgbClr val="FFFF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8763000" y="1049339"/>
            <a:ext cx="0" cy="1050925"/>
          </a:xfrm>
          <a:prstGeom prst="line">
            <a:avLst/>
          </a:prstGeom>
          <a:noFill/>
          <a:ln w="101600">
            <a:solidFill>
              <a:srgbClr val="FFFF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Line 63"/>
          <p:cNvSpPr>
            <a:spLocks noChangeShapeType="1"/>
          </p:cNvSpPr>
          <p:nvPr/>
        </p:nvSpPr>
        <p:spPr bwMode="auto">
          <a:xfrm>
            <a:off x="7031038" y="2090738"/>
            <a:ext cx="1744662" cy="0"/>
          </a:xfrm>
          <a:prstGeom prst="line">
            <a:avLst/>
          </a:prstGeom>
          <a:noFill/>
          <a:ln w="101600">
            <a:solidFill>
              <a:srgbClr val="8585F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4305300" y="1044575"/>
            <a:ext cx="0" cy="1714500"/>
          </a:xfrm>
          <a:prstGeom prst="line">
            <a:avLst/>
          </a:prstGeom>
          <a:noFill/>
          <a:ln w="101600">
            <a:solidFill>
              <a:srgbClr val="8585F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Rectangle 66"/>
          <p:cNvSpPr>
            <a:spLocks noChangeArrowheads="1"/>
          </p:cNvSpPr>
          <p:nvPr/>
        </p:nvSpPr>
        <p:spPr bwMode="auto">
          <a:xfrm>
            <a:off x="2035176" y="3349626"/>
            <a:ext cx="7794625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54250" y="3455989"/>
            <a:ext cx="8413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/>
              <a:t>Use the SSS Congruence Postulate to show that </a:t>
            </a:r>
            <a:r>
              <a:rPr lang="en-US" altLang="en-US" sz="2200" dirty="0">
                <a:sym typeface="Symbol" panose="05050102010706020507" pitchFamily="18" charset="2"/>
              </a:rPr>
              <a:t></a:t>
            </a:r>
            <a:r>
              <a:rPr lang="en-US" altLang="en-US" sz="1000" dirty="0"/>
              <a:t> </a:t>
            </a:r>
            <a:r>
              <a:rPr lang="en-US" altLang="en-US" sz="2200" b="1" i="1" dirty="0"/>
              <a:t>ABC</a:t>
            </a:r>
            <a:r>
              <a:rPr lang="en-US" altLang="en-US" sz="2200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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</a:t>
            </a:r>
            <a:r>
              <a:rPr lang="en-US" altLang="en-US" sz="1000" dirty="0"/>
              <a:t> </a:t>
            </a:r>
            <a:r>
              <a:rPr lang="en-US" altLang="en-US" sz="2200" b="1" i="1" dirty="0"/>
              <a:t>FGH</a:t>
            </a:r>
            <a:r>
              <a:rPr lang="en-US" altLang="en-US" sz="2200" dirty="0"/>
              <a:t>. </a:t>
            </a:r>
          </a:p>
        </p:txBody>
      </p:sp>
      <p:sp>
        <p:nvSpPr>
          <p:cNvPr id="22595" name="Rectangle 67"/>
          <p:cNvSpPr>
            <a:spLocks noChangeArrowheads="1"/>
          </p:cNvSpPr>
          <p:nvPr/>
        </p:nvSpPr>
        <p:spPr bwMode="auto">
          <a:xfrm>
            <a:off x="3130550" y="4668839"/>
            <a:ext cx="3748088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276600" y="4743451"/>
            <a:ext cx="25555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/>
              <a:t>AC</a:t>
            </a:r>
            <a:r>
              <a:rPr lang="en-US" altLang="en-US" sz="2200"/>
              <a:t> = 3 and </a:t>
            </a:r>
            <a:r>
              <a:rPr lang="en-US" altLang="en-US" sz="2200" b="1" i="1"/>
              <a:t>FH</a:t>
            </a:r>
            <a:r>
              <a:rPr lang="en-US" altLang="en-US" sz="2200" i="1"/>
              <a:t> </a:t>
            </a:r>
            <a:r>
              <a:rPr lang="en-US" altLang="en-US" sz="2200"/>
              <a:t>= 3</a:t>
            </a:r>
          </a:p>
        </p:txBody>
      </p:sp>
      <p:sp>
        <p:nvSpPr>
          <p:cNvPr id="59415" name="Line 69"/>
          <p:cNvSpPr>
            <a:spLocks noChangeShapeType="1"/>
          </p:cNvSpPr>
          <p:nvPr/>
        </p:nvSpPr>
        <p:spPr bwMode="auto">
          <a:xfrm>
            <a:off x="9626600" y="1397000"/>
            <a:ext cx="0" cy="165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 rot="5400000">
            <a:off x="4665663" y="106045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8699500" y="162560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4222750" y="1778000"/>
            <a:ext cx="139700" cy="63500"/>
            <a:chOff x="4896" y="192"/>
            <a:chExt cx="88" cy="40"/>
          </a:xfrm>
        </p:grpSpPr>
        <p:sp>
          <p:nvSpPr>
            <p:cNvPr id="59422" name="Line 80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Line 81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 rot="-5400000">
            <a:off x="7885113" y="2058988"/>
            <a:ext cx="139700" cy="63500"/>
            <a:chOff x="4896" y="192"/>
            <a:chExt cx="88" cy="40"/>
          </a:xfrm>
        </p:grpSpPr>
        <p:sp>
          <p:nvSpPr>
            <p:cNvPr id="59420" name="Line 83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1" name="Line 84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73561079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80" grpId="0" animBg="1"/>
      <p:bldP spid="22579" grpId="0" animBg="1"/>
      <p:bldP spid="22544" grpId="0" autoUpdateAnimBg="0"/>
      <p:bldP spid="22568" grpId="0" animBg="1"/>
      <p:bldP spid="22569" grpId="0" autoUpdateAnimBg="0"/>
      <p:bldP spid="22589" grpId="0" animBg="1"/>
      <p:bldP spid="22590" grpId="0" animBg="1"/>
      <p:bldP spid="22591" grpId="0" animBg="1"/>
      <p:bldP spid="22592" grpId="0" animBg="1"/>
      <p:bldP spid="22594" grpId="0" animBg="1"/>
      <p:bldP spid="22538" grpId="0" autoUpdateAnimBg="0"/>
      <p:bldP spid="22595" grpId="0" animBg="1"/>
      <p:bldP spid="22543" grpId="0" autoUpdateAnimBg="0"/>
      <p:bldP spid="22602" grpId="0" animBg="1"/>
      <p:bldP spid="226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3" name="Rectangle 131"/>
          <p:cNvSpPr>
            <a:spLocks noChangeArrowheads="1"/>
          </p:cNvSpPr>
          <p:nvPr/>
        </p:nvSpPr>
        <p:spPr bwMode="auto">
          <a:xfrm>
            <a:off x="3046413" y="3335338"/>
            <a:ext cx="6210300" cy="4556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0419" name="Group 2"/>
          <p:cNvGrpSpPr>
            <a:grpSpLocks/>
          </p:cNvGrpSpPr>
          <p:nvPr/>
        </p:nvGrpSpPr>
        <p:grpSpPr bwMode="auto">
          <a:xfrm>
            <a:off x="1790701" y="180976"/>
            <a:ext cx="6484938" cy="460375"/>
            <a:chOff x="1651" y="423"/>
            <a:chExt cx="4085" cy="290"/>
          </a:xfrm>
        </p:grpSpPr>
        <p:sp>
          <p:nvSpPr>
            <p:cNvPr id="60500" name="Text Box 3"/>
            <p:cNvSpPr txBox="1">
              <a:spLocks noChangeArrowheads="1"/>
            </p:cNvSpPr>
            <p:nvPr/>
          </p:nvSpPr>
          <p:spPr bwMode="auto">
            <a:xfrm>
              <a:off x="2518" y="446"/>
              <a:ext cx="32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2. Congruent </a:t>
              </a:r>
              <a:r>
                <a:rPr lang="en-US" altLang="en-US" b="1" dirty="0">
                  <a:solidFill>
                    <a:srgbClr val="FF0000"/>
                  </a:solidFill>
                  <a:latin typeface="Helvetica" panose="020B0604020202020204" pitchFamily="34" charset="0"/>
                </a:rPr>
                <a:t>Triangles in a Coordinate Plane</a:t>
              </a:r>
            </a:p>
          </p:txBody>
        </p:sp>
        <p:pic>
          <p:nvPicPr>
            <p:cNvPr id="60501" name="Picture 4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0420" name="Line 5"/>
          <p:cNvSpPr>
            <a:spLocks noChangeShapeType="1"/>
          </p:cNvSpPr>
          <p:nvPr/>
        </p:nvSpPr>
        <p:spPr bwMode="auto">
          <a:xfrm>
            <a:off x="3281364" y="579438"/>
            <a:ext cx="6848475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21" name="Picture 7" descr="&#10;image6.gif                                                     00011C01 Ben's Mac                      B4360510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1038"/>
            <a:ext cx="6045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4343400" y="681038"/>
            <a:ext cx="2120900" cy="2108200"/>
            <a:chOff x="1776" y="429"/>
            <a:chExt cx="1336" cy="1328"/>
          </a:xfrm>
        </p:grpSpPr>
        <p:sp>
          <p:nvSpPr>
            <p:cNvPr id="60498" name="Rectangle 38"/>
            <p:cNvSpPr>
              <a:spLocks noChangeArrowheads="1"/>
            </p:cNvSpPr>
            <p:nvPr/>
          </p:nvSpPr>
          <p:spPr bwMode="auto">
            <a:xfrm>
              <a:off x="2304" y="429"/>
              <a:ext cx="808" cy="272"/>
            </a:xfrm>
            <a:prstGeom prst="rect">
              <a:avLst/>
            </a:prstGeom>
            <a:noFill/>
            <a:ln w="19050">
              <a:solidFill>
                <a:srgbClr val="FF99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9" name="Rectangle 39"/>
            <p:cNvSpPr>
              <a:spLocks noChangeArrowheads="1"/>
            </p:cNvSpPr>
            <p:nvPr/>
          </p:nvSpPr>
          <p:spPr bwMode="auto">
            <a:xfrm>
              <a:off x="1776" y="1485"/>
              <a:ext cx="808" cy="272"/>
            </a:xfrm>
            <a:prstGeom prst="rect">
              <a:avLst/>
            </a:prstGeom>
            <a:noFill/>
            <a:ln w="19050">
              <a:solidFill>
                <a:srgbClr val="FF99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6604001" y="681038"/>
            <a:ext cx="2595563" cy="1790700"/>
            <a:chOff x="3200" y="429"/>
            <a:chExt cx="1635" cy="1128"/>
          </a:xfrm>
        </p:grpSpPr>
        <p:sp>
          <p:nvSpPr>
            <p:cNvPr id="60496" name="Rectangle 67"/>
            <p:cNvSpPr>
              <a:spLocks noChangeArrowheads="1"/>
            </p:cNvSpPr>
            <p:nvPr/>
          </p:nvSpPr>
          <p:spPr bwMode="auto">
            <a:xfrm>
              <a:off x="3200" y="1285"/>
              <a:ext cx="638" cy="272"/>
            </a:xfrm>
            <a:prstGeom prst="rect">
              <a:avLst/>
            </a:prstGeom>
            <a:noFill/>
            <a:ln w="19050">
              <a:solidFill>
                <a:srgbClr val="FF99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7" name="Rectangle 68"/>
            <p:cNvSpPr>
              <a:spLocks noChangeArrowheads="1"/>
            </p:cNvSpPr>
            <p:nvPr/>
          </p:nvSpPr>
          <p:spPr bwMode="auto">
            <a:xfrm>
              <a:off x="4182" y="429"/>
              <a:ext cx="653" cy="272"/>
            </a:xfrm>
            <a:prstGeom prst="rect">
              <a:avLst/>
            </a:prstGeom>
            <a:noFill/>
            <a:ln w="19050">
              <a:solidFill>
                <a:srgbClr val="FF99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621" name="Rectangle 69"/>
          <p:cNvSpPr>
            <a:spLocks noChangeArrowheads="1"/>
          </p:cNvSpPr>
          <p:nvPr/>
        </p:nvSpPr>
        <p:spPr bwMode="auto">
          <a:xfrm>
            <a:off x="1960564" y="3886200"/>
            <a:ext cx="4006851" cy="23304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129"/>
          <p:cNvGrpSpPr>
            <a:grpSpLocks/>
          </p:cNvGrpSpPr>
          <p:nvPr/>
        </p:nvGrpSpPr>
        <p:grpSpPr bwMode="auto">
          <a:xfrm>
            <a:off x="2178051" y="4078288"/>
            <a:ext cx="3838575" cy="461962"/>
            <a:chOff x="412" y="2569"/>
            <a:chExt cx="2418" cy="291"/>
          </a:xfrm>
        </p:grpSpPr>
        <p:sp>
          <p:nvSpPr>
            <p:cNvPr id="60490" name="Text Box 9"/>
            <p:cNvSpPr txBox="1">
              <a:spLocks noChangeArrowheads="1"/>
            </p:cNvSpPr>
            <p:nvPr/>
          </p:nvSpPr>
          <p:spPr bwMode="auto">
            <a:xfrm>
              <a:off x="412" y="2589"/>
              <a:ext cx="24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d</a:t>
              </a:r>
              <a:r>
                <a:rPr lang="en-US" altLang="en-US" sz="2200"/>
                <a:t> =     (</a:t>
              </a:r>
              <a:r>
                <a:rPr lang="en-US" altLang="en-US" sz="2200" b="1" i="1"/>
                <a:t>x</a:t>
              </a:r>
              <a:r>
                <a:rPr lang="en-US" altLang="en-US" sz="1000" b="1" i="1"/>
                <a:t> </a:t>
              </a:r>
              <a:r>
                <a:rPr lang="en-US" altLang="en-US" sz="2200" b="1" baseline="-25000"/>
                <a:t>2 </a:t>
              </a:r>
              <a:r>
                <a:rPr lang="en-US" altLang="en-US" sz="2200"/>
                <a:t>– </a:t>
              </a:r>
              <a:r>
                <a:rPr lang="en-US" altLang="en-US" sz="2200" b="1" i="1"/>
                <a:t>x</a:t>
              </a:r>
              <a:r>
                <a:rPr lang="en-US" altLang="en-US" sz="2200" b="1" baseline="-25000"/>
                <a:t>1 </a:t>
              </a:r>
              <a:r>
                <a:rPr lang="en-US" altLang="en-US" sz="2200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30000"/>
                <a:t> </a:t>
              </a:r>
              <a:r>
                <a:rPr lang="en-US" altLang="en-US" sz="2200"/>
                <a:t>+</a:t>
              </a:r>
              <a:r>
                <a:rPr lang="en-US" altLang="en-US" sz="2200" b="1"/>
                <a:t> (</a:t>
              </a:r>
              <a:r>
                <a:rPr lang="en-US" altLang="en-US" sz="1000" b="1"/>
                <a:t> </a:t>
              </a:r>
              <a:r>
                <a:rPr lang="en-US" altLang="en-US" sz="2200" b="1" i="1"/>
                <a:t>y</a:t>
              </a:r>
              <a:r>
                <a:rPr lang="en-US" altLang="en-US" sz="2200" b="1" baseline="-25000"/>
                <a:t>2 </a:t>
              </a:r>
              <a:r>
                <a:rPr lang="en-US" altLang="en-US" sz="2200"/>
                <a:t>– </a:t>
              </a:r>
              <a:r>
                <a:rPr lang="en-US" altLang="en-US" sz="2200" b="1" i="1"/>
                <a:t>y</a:t>
              </a:r>
              <a:r>
                <a:rPr lang="en-US" altLang="en-US" sz="2200" b="1" baseline="-25000"/>
                <a:t>1 </a:t>
              </a:r>
              <a:r>
                <a:rPr lang="en-US" altLang="en-US" sz="2200" b="1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-25000"/>
                <a:t> </a:t>
              </a:r>
            </a:p>
          </p:txBody>
        </p:sp>
        <p:grpSp>
          <p:nvGrpSpPr>
            <p:cNvPr id="60491" name="Group 10"/>
            <p:cNvGrpSpPr>
              <a:grpSpLocks/>
            </p:cNvGrpSpPr>
            <p:nvPr/>
          </p:nvGrpSpPr>
          <p:grpSpPr bwMode="auto">
            <a:xfrm>
              <a:off x="770" y="2569"/>
              <a:ext cx="236" cy="239"/>
              <a:chOff x="2320" y="518"/>
              <a:chExt cx="286" cy="179"/>
            </a:xfrm>
          </p:grpSpPr>
          <p:sp>
            <p:nvSpPr>
              <p:cNvPr id="60493" name="Line 11"/>
              <p:cNvSpPr>
                <a:spLocks noChangeShapeType="1"/>
              </p:cNvSpPr>
              <p:nvPr/>
            </p:nvSpPr>
            <p:spPr bwMode="auto">
              <a:xfrm>
                <a:off x="2320" y="648"/>
                <a:ext cx="1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4" name="Line 12"/>
              <p:cNvSpPr>
                <a:spLocks noChangeShapeType="1"/>
              </p:cNvSpPr>
              <p:nvPr/>
            </p:nvSpPr>
            <p:spPr bwMode="auto">
              <a:xfrm>
                <a:off x="2336" y="648"/>
                <a:ext cx="33" cy="4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5" name="Freeform 13"/>
              <p:cNvSpPr>
                <a:spLocks/>
              </p:cNvSpPr>
              <p:nvPr/>
            </p:nvSpPr>
            <p:spPr bwMode="auto">
              <a:xfrm>
                <a:off x="2378" y="518"/>
                <a:ext cx="228" cy="179"/>
              </a:xfrm>
              <a:custGeom>
                <a:avLst/>
                <a:gdLst>
                  <a:gd name="T0" fmla="*/ 0 w 228"/>
                  <a:gd name="T1" fmla="*/ 179 h 179"/>
                  <a:gd name="T2" fmla="*/ 49 w 228"/>
                  <a:gd name="T3" fmla="*/ 0 h 179"/>
                  <a:gd name="T4" fmla="*/ 228 w 228"/>
                  <a:gd name="T5" fmla="*/ 0 h 179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179"/>
                  <a:gd name="T11" fmla="*/ 228 w 228"/>
                  <a:gd name="T12" fmla="*/ 179 h 1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179">
                    <a:moveTo>
                      <a:pt x="0" y="179"/>
                    </a:moveTo>
                    <a:lnTo>
                      <a:pt x="49" y="0"/>
                    </a:lnTo>
                    <a:lnTo>
                      <a:pt x="228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92" name="Line 14"/>
            <p:cNvSpPr>
              <a:spLocks noChangeShapeType="1"/>
            </p:cNvSpPr>
            <p:nvPr/>
          </p:nvSpPr>
          <p:spPr bwMode="auto">
            <a:xfrm>
              <a:off x="946" y="2569"/>
              <a:ext cx="15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2317751" y="5200651"/>
            <a:ext cx="1757363" cy="481013"/>
            <a:chOff x="500" y="3280"/>
            <a:chExt cx="1107" cy="303"/>
          </a:xfrm>
        </p:grpSpPr>
        <p:sp>
          <p:nvSpPr>
            <p:cNvPr id="60483" name="Rectangle 23"/>
            <p:cNvSpPr>
              <a:spLocks noChangeArrowheads="1"/>
            </p:cNvSpPr>
            <p:nvPr/>
          </p:nvSpPr>
          <p:spPr bwMode="auto">
            <a:xfrm>
              <a:off x="500" y="3312"/>
              <a:ext cx="11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 =     3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aseline="30000"/>
                <a:t> </a:t>
              </a:r>
              <a:r>
                <a:rPr lang="en-US" altLang="en-US" sz="2200"/>
                <a:t>+ 5</a:t>
              </a:r>
              <a:r>
                <a:rPr lang="en-US" altLang="en-US" sz="1200"/>
                <a:t> </a:t>
              </a:r>
              <a:r>
                <a:rPr lang="en-US" altLang="en-US" sz="2600" b="1" baseline="40000"/>
                <a:t>2</a:t>
              </a:r>
            </a:p>
          </p:txBody>
        </p:sp>
        <p:grpSp>
          <p:nvGrpSpPr>
            <p:cNvPr id="60484" name="Group 30"/>
            <p:cNvGrpSpPr>
              <a:grpSpLocks/>
            </p:cNvGrpSpPr>
            <p:nvPr/>
          </p:nvGrpSpPr>
          <p:grpSpPr bwMode="auto">
            <a:xfrm>
              <a:off x="770" y="3280"/>
              <a:ext cx="686" cy="219"/>
              <a:chOff x="994" y="3280"/>
              <a:chExt cx="686" cy="219"/>
            </a:xfrm>
          </p:grpSpPr>
          <p:grpSp>
            <p:nvGrpSpPr>
              <p:cNvPr id="60485" name="Group 25"/>
              <p:cNvGrpSpPr>
                <a:grpSpLocks/>
              </p:cNvGrpSpPr>
              <p:nvPr/>
            </p:nvGrpSpPr>
            <p:grpSpPr bwMode="auto">
              <a:xfrm>
                <a:off x="994" y="3280"/>
                <a:ext cx="261" cy="219"/>
                <a:chOff x="2320" y="518"/>
                <a:chExt cx="286" cy="179"/>
              </a:xfrm>
            </p:grpSpPr>
            <p:sp>
              <p:nvSpPr>
                <p:cNvPr id="60487" name="Line 26"/>
                <p:cNvSpPr>
                  <a:spLocks noChangeShapeType="1"/>
                </p:cNvSpPr>
                <p:nvPr/>
              </p:nvSpPr>
              <p:spPr bwMode="auto">
                <a:xfrm>
                  <a:off x="2320" y="648"/>
                  <a:ext cx="1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88" name="Line 27"/>
                <p:cNvSpPr>
                  <a:spLocks noChangeShapeType="1"/>
                </p:cNvSpPr>
                <p:nvPr/>
              </p:nvSpPr>
              <p:spPr bwMode="auto">
                <a:xfrm>
                  <a:off x="2336" y="648"/>
                  <a:ext cx="33" cy="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89" name="Freeform 28"/>
                <p:cNvSpPr>
                  <a:spLocks/>
                </p:cNvSpPr>
                <p:nvPr/>
              </p:nvSpPr>
              <p:spPr bwMode="auto">
                <a:xfrm>
                  <a:off x="2378" y="518"/>
                  <a:ext cx="228" cy="179"/>
                </a:xfrm>
                <a:custGeom>
                  <a:avLst/>
                  <a:gdLst>
                    <a:gd name="T0" fmla="*/ 0 w 228"/>
                    <a:gd name="T1" fmla="*/ 179 h 179"/>
                    <a:gd name="T2" fmla="*/ 49 w 228"/>
                    <a:gd name="T3" fmla="*/ 0 h 179"/>
                    <a:gd name="T4" fmla="*/ 228 w 228"/>
                    <a:gd name="T5" fmla="*/ 0 h 17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179"/>
                    <a:gd name="T11" fmla="*/ 228 w 228"/>
                    <a:gd name="T12" fmla="*/ 179 h 1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179">
                      <a:moveTo>
                        <a:pt x="0" y="179"/>
                      </a:moveTo>
                      <a:lnTo>
                        <a:pt x="49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86" name="Line 29"/>
              <p:cNvSpPr>
                <a:spLocks noChangeShapeType="1"/>
              </p:cNvSpPr>
              <p:nvPr/>
            </p:nvSpPr>
            <p:spPr bwMode="auto">
              <a:xfrm>
                <a:off x="1189" y="3280"/>
                <a:ext cx="4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124"/>
          <p:cNvGrpSpPr>
            <a:grpSpLocks/>
          </p:cNvGrpSpPr>
          <p:nvPr/>
        </p:nvGrpSpPr>
        <p:grpSpPr bwMode="auto">
          <a:xfrm>
            <a:off x="2393950" y="5740401"/>
            <a:ext cx="1057276" cy="460375"/>
            <a:chOff x="548" y="3576"/>
            <a:chExt cx="666" cy="290"/>
          </a:xfrm>
        </p:grpSpPr>
        <p:sp>
          <p:nvSpPr>
            <p:cNvPr id="60477" name="Rectangle 31"/>
            <p:cNvSpPr>
              <a:spLocks noChangeArrowheads="1"/>
            </p:cNvSpPr>
            <p:nvPr/>
          </p:nvSpPr>
          <p:spPr bwMode="auto">
            <a:xfrm>
              <a:off x="548" y="3595"/>
              <a:ext cx="66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=     34</a:t>
              </a:r>
            </a:p>
          </p:txBody>
        </p:sp>
        <p:grpSp>
          <p:nvGrpSpPr>
            <p:cNvPr id="60478" name="Group 33"/>
            <p:cNvGrpSpPr>
              <a:grpSpLocks/>
            </p:cNvGrpSpPr>
            <p:nvPr/>
          </p:nvGrpSpPr>
          <p:grpSpPr bwMode="auto">
            <a:xfrm>
              <a:off x="770" y="3576"/>
              <a:ext cx="261" cy="219"/>
              <a:chOff x="2320" y="518"/>
              <a:chExt cx="286" cy="179"/>
            </a:xfrm>
          </p:grpSpPr>
          <p:sp>
            <p:nvSpPr>
              <p:cNvPr id="60480" name="Line 34"/>
              <p:cNvSpPr>
                <a:spLocks noChangeShapeType="1"/>
              </p:cNvSpPr>
              <p:nvPr/>
            </p:nvSpPr>
            <p:spPr bwMode="auto">
              <a:xfrm>
                <a:off x="2320" y="648"/>
                <a:ext cx="1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1" name="Line 35"/>
              <p:cNvSpPr>
                <a:spLocks noChangeShapeType="1"/>
              </p:cNvSpPr>
              <p:nvPr/>
            </p:nvSpPr>
            <p:spPr bwMode="auto">
              <a:xfrm>
                <a:off x="2336" y="648"/>
                <a:ext cx="33" cy="4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2" name="Freeform 36"/>
              <p:cNvSpPr>
                <a:spLocks/>
              </p:cNvSpPr>
              <p:nvPr/>
            </p:nvSpPr>
            <p:spPr bwMode="auto">
              <a:xfrm>
                <a:off x="2378" y="518"/>
                <a:ext cx="228" cy="179"/>
              </a:xfrm>
              <a:custGeom>
                <a:avLst/>
                <a:gdLst>
                  <a:gd name="T0" fmla="*/ 0 w 228"/>
                  <a:gd name="T1" fmla="*/ 179 h 179"/>
                  <a:gd name="T2" fmla="*/ 49 w 228"/>
                  <a:gd name="T3" fmla="*/ 0 h 179"/>
                  <a:gd name="T4" fmla="*/ 228 w 228"/>
                  <a:gd name="T5" fmla="*/ 0 h 179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179"/>
                  <a:gd name="T11" fmla="*/ 228 w 228"/>
                  <a:gd name="T12" fmla="*/ 179 h 1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179">
                    <a:moveTo>
                      <a:pt x="0" y="179"/>
                    </a:moveTo>
                    <a:lnTo>
                      <a:pt x="49" y="0"/>
                    </a:lnTo>
                    <a:lnTo>
                      <a:pt x="228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79" name="Line 37"/>
            <p:cNvSpPr>
              <a:spLocks noChangeShapeType="1"/>
            </p:cNvSpPr>
            <p:nvPr/>
          </p:nvSpPr>
          <p:spPr bwMode="auto">
            <a:xfrm>
              <a:off x="1003" y="3576"/>
              <a:ext cx="1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22"/>
          <p:cNvGrpSpPr>
            <a:grpSpLocks/>
          </p:cNvGrpSpPr>
          <p:nvPr/>
        </p:nvGrpSpPr>
        <p:grpSpPr bwMode="auto">
          <a:xfrm>
            <a:off x="1960564" y="4649789"/>
            <a:ext cx="4130675" cy="466725"/>
            <a:chOff x="275" y="2905"/>
            <a:chExt cx="2602" cy="294"/>
          </a:xfrm>
        </p:grpSpPr>
        <p:sp>
          <p:nvSpPr>
            <p:cNvPr id="60470" name="Text Box 16"/>
            <p:cNvSpPr txBox="1">
              <a:spLocks noChangeArrowheads="1"/>
            </p:cNvSpPr>
            <p:nvPr/>
          </p:nvSpPr>
          <p:spPr bwMode="auto">
            <a:xfrm>
              <a:off x="275" y="2928"/>
              <a:ext cx="260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BC</a:t>
              </a:r>
              <a:r>
                <a:rPr lang="en-US" altLang="en-US" sz="2200"/>
                <a:t> =     (</a:t>
              </a:r>
              <a:r>
                <a:rPr lang="en-US" altLang="en-US" sz="2200" b="1">
                  <a:solidFill>
                    <a:srgbClr val="05875C"/>
                  </a:solidFill>
                </a:rPr>
                <a:t>–</a:t>
              </a:r>
              <a:r>
                <a:rPr lang="en-US" altLang="en-US" sz="1000"/>
                <a:t> </a:t>
              </a:r>
              <a:r>
                <a:rPr lang="en-US" altLang="en-US" sz="2200" b="1">
                  <a:solidFill>
                    <a:srgbClr val="05875C"/>
                  </a:solidFill>
                </a:rPr>
                <a:t>4</a:t>
              </a:r>
              <a:r>
                <a:rPr lang="en-US" altLang="en-US" sz="2200"/>
                <a:t> – (</a:t>
              </a:r>
              <a:r>
                <a:rPr lang="en-US" altLang="en-US" sz="2200" b="1">
                  <a:solidFill>
                    <a:srgbClr val="FE000D"/>
                  </a:solidFill>
                </a:rPr>
                <a:t>–</a:t>
              </a:r>
              <a:r>
                <a:rPr lang="en-US" altLang="en-US" sz="1000"/>
                <a:t> </a:t>
              </a:r>
              <a:r>
                <a:rPr lang="en-US" altLang="en-US" sz="2200" b="1">
                  <a:solidFill>
                    <a:srgbClr val="FE000D"/>
                  </a:solidFill>
                </a:rPr>
                <a:t>7</a:t>
              </a:r>
              <a:r>
                <a:rPr lang="en-US" altLang="en-US" sz="2200"/>
                <a:t>))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30000"/>
                <a:t> </a:t>
              </a:r>
              <a:r>
                <a:rPr lang="en-US" altLang="en-US" sz="2200"/>
                <a:t>+</a:t>
              </a:r>
              <a:r>
                <a:rPr lang="en-US" altLang="en-US" sz="2200" b="1"/>
                <a:t> (</a:t>
              </a:r>
              <a:r>
                <a:rPr lang="en-US" altLang="en-US" sz="2200" b="1">
                  <a:solidFill>
                    <a:srgbClr val="05875C"/>
                  </a:solidFill>
                </a:rPr>
                <a:t>5</a:t>
              </a:r>
              <a:r>
                <a:rPr lang="en-US" altLang="en-US" sz="2200" b="1" baseline="-25000"/>
                <a:t> </a:t>
              </a:r>
              <a:r>
                <a:rPr lang="en-US" altLang="en-US" sz="2200"/>
                <a:t>– </a:t>
              </a:r>
              <a:r>
                <a:rPr lang="en-US" altLang="en-US" sz="2200" b="1">
                  <a:solidFill>
                    <a:srgbClr val="FE000D"/>
                  </a:solidFill>
                </a:rPr>
                <a:t>0</a:t>
              </a:r>
              <a:r>
                <a:rPr lang="en-US" altLang="en-US" sz="2200" b="1" baseline="-25000"/>
                <a:t> </a:t>
              </a:r>
              <a:r>
                <a:rPr lang="en-US" altLang="en-US" sz="2200" b="1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-25000"/>
                <a:t> </a:t>
              </a:r>
            </a:p>
          </p:txBody>
        </p:sp>
        <p:grpSp>
          <p:nvGrpSpPr>
            <p:cNvPr id="60471" name="Group 79"/>
            <p:cNvGrpSpPr>
              <a:grpSpLocks/>
            </p:cNvGrpSpPr>
            <p:nvPr/>
          </p:nvGrpSpPr>
          <p:grpSpPr bwMode="auto">
            <a:xfrm>
              <a:off x="770" y="2905"/>
              <a:ext cx="1803" cy="239"/>
              <a:chOff x="976" y="2905"/>
              <a:chExt cx="1803" cy="239"/>
            </a:xfrm>
          </p:grpSpPr>
          <p:grpSp>
            <p:nvGrpSpPr>
              <p:cNvPr id="60472" name="Group 74"/>
              <p:cNvGrpSpPr>
                <a:grpSpLocks/>
              </p:cNvGrpSpPr>
              <p:nvPr/>
            </p:nvGrpSpPr>
            <p:grpSpPr bwMode="auto">
              <a:xfrm>
                <a:off x="976" y="2905"/>
                <a:ext cx="236" cy="239"/>
                <a:chOff x="2320" y="518"/>
                <a:chExt cx="286" cy="179"/>
              </a:xfrm>
            </p:grpSpPr>
            <p:sp>
              <p:nvSpPr>
                <p:cNvPr id="60474" name="Line 75"/>
                <p:cNvSpPr>
                  <a:spLocks noChangeShapeType="1"/>
                </p:cNvSpPr>
                <p:nvPr/>
              </p:nvSpPr>
              <p:spPr bwMode="auto">
                <a:xfrm>
                  <a:off x="2320" y="648"/>
                  <a:ext cx="1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5" name="Line 76"/>
                <p:cNvSpPr>
                  <a:spLocks noChangeShapeType="1"/>
                </p:cNvSpPr>
                <p:nvPr/>
              </p:nvSpPr>
              <p:spPr bwMode="auto">
                <a:xfrm>
                  <a:off x="2336" y="648"/>
                  <a:ext cx="33" cy="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6" name="Freeform 77"/>
                <p:cNvSpPr>
                  <a:spLocks/>
                </p:cNvSpPr>
                <p:nvPr/>
              </p:nvSpPr>
              <p:spPr bwMode="auto">
                <a:xfrm>
                  <a:off x="2378" y="518"/>
                  <a:ext cx="228" cy="179"/>
                </a:xfrm>
                <a:custGeom>
                  <a:avLst/>
                  <a:gdLst>
                    <a:gd name="T0" fmla="*/ 0 w 228"/>
                    <a:gd name="T1" fmla="*/ 179 h 179"/>
                    <a:gd name="T2" fmla="*/ 49 w 228"/>
                    <a:gd name="T3" fmla="*/ 0 h 179"/>
                    <a:gd name="T4" fmla="*/ 228 w 228"/>
                    <a:gd name="T5" fmla="*/ 0 h 17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179"/>
                    <a:gd name="T11" fmla="*/ 228 w 228"/>
                    <a:gd name="T12" fmla="*/ 179 h 1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179">
                      <a:moveTo>
                        <a:pt x="0" y="179"/>
                      </a:moveTo>
                      <a:lnTo>
                        <a:pt x="49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73" name="Line 78"/>
              <p:cNvSpPr>
                <a:spLocks noChangeShapeType="1"/>
              </p:cNvSpPr>
              <p:nvPr/>
            </p:nvSpPr>
            <p:spPr bwMode="auto">
              <a:xfrm>
                <a:off x="1152" y="2905"/>
                <a:ext cx="16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6483351" y="3898900"/>
            <a:ext cx="3965577" cy="23304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5" name="Group 130"/>
          <p:cNvGrpSpPr>
            <a:grpSpLocks/>
          </p:cNvGrpSpPr>
          <p:nvPr/>
        </p:nvGrpSpPr>
        <p:grpSpPr bwMode="auto">
          <a:xfrm>
            <a:off x="6743701" y="4079876"/>
            <a:ext cx="3838575" cy="461963"/>
            <a:chOff x="3288" y="2570"/>
            <a:chExt cx="2418" cy="291"/>
          </a:xfrm>
        </p:grpSpPr>
        <p:sp>
          <p:nvSpPr>
            <p:cNvPr id="60464" name="Text Box 87"/>
            <p:cNvSpPr txBox="1">
              <a:spLocks noChangeArrowheads="1"/>
            </p:cNvSpPr>
            <p:nvPr/>
          </p:nvSpPr>
          <p:spPr bwMode="auto">
            <a:xfrm>
              <a:off x="3288" y="2590"/>
              <a:ext cx="24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d</a:t>
              </a:r>
              <a:r>
                <a:rPr lang="en-US" altLang="en-US" sz="2200"/>
                <a:t> =     (</a:t>
              </a:r>
              <a:r>
                <a:rPr lang="en-US" altLang="en-US" sz="2200" b="1" i="1"/>
                <a:t>x</a:t>
              </a:r>
              <a:r>
                <a:rPr lang="en-US" altLang="en-US" sz="1000" b="1" i="1"/>
                <a:t> </a:t>
              </a:r>
              <a:r>
                <a:rPr lang="en-US" altLang="en-US" sz="2200" b="1" baseline="-25000"/>
                <a:t>2 </a:t>
              </a:r>
              <a:r>
                <a:rPr lang="en-US" altLang="en-US" sz="2200"/>
                <a:t>– </a:t>
              </a:r>
              <a:r>
                <a:rPr lang="en-US" altLang="en-US" sz="2200" b="1" i="1"/>
                <a:t>x</a:t>
              </a:r>
              <a:r>
                <a:rPr lang="en-US" altLang="en-US" sz="2200" b="1" baseline="-25000"/>
                <a:t>1 </a:t>
              </a:r>
              <a:r>
                <a:rPr lang="en-US" altLang="en-US" sz="2200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30000"/>
                <a:t> </a:t>
              </a:r>
              <a:r>
                <a:rPr lang="en-US" altLang="en-US" sz="2200"/>
                <a:t>+</a:t>
              </a:r>
              <a:r>
                <a:rPr lang="en-US" altLang="en-US" sz="2200" b="1"/>
                <a:t> (</a:t>
              </a:r>
              <a:r>
                <a:rPr lang="en-US" altLang="en-US" sz="1000" b="1"/>
                <a:t> </a:t>
              </a:r>
              <a:r>
                <a:rPr lang="en-US" altLang="en-US" sz="2200" b="1" i="1"/>
                <a:t>y</a:t>
              </a:r>
              <a:r>
                <a:rPr lang="en-US" altLang="en-US" sz="2200" b="1" baseline="-25000"/>
                <a:t>2 </a:t>
              </a:r>
              <a:r>
                <a:rPr lang="en-US" altLang="en-US" sz="2200"/>
                <a:t>– </a:t>
              </a:r>
              <a:r>
                <a:rPr lang="en-US" altLang="en-US" sz="2200" b="1" i="1"/>
                <a:t>y</a:t>
              </a:r>
              <a:r>
                <a:rPr lang="en-US" altLang="en-US" sz="2200" b="1" baseline="-25000"/>
                <a:t>1 </a:t>
              </a:r>
              <a:r>
                <a:rPr lang="en-US" altLang="en-US" sz="2200" b="1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-25000"/>
                <a:t> </a:t>
              </a:r>
            </a:p>
          </p:txBody>
        </p:sp>
        <p:grpSp>
          <p:nvGrpSpPr>
            <p:cNvPr id="60465" name="Group 89"/>
            <p:cNvGrpSpPr>
              <a:grpSpLocks/>
            </p:cNvGrpSpPr>
            <p:nvPr/>
          </p:nvGrpSpPr>
          <p:grpSpPr bwMode="auto">
            <a:xfrm>
              <a:off x="3646" y="2570"/>
              <a:ext cx="236" cy="239"/>
              <a:chOff x="2320" y="518"/>
              <a:chExt cx="286" cy="179"/>
            </a:xfrm>
          </p:grpSpPr>
          <p:sp>
            <p:nvSpPr>
              <p:cNvPr id="60467" name="Line 90"/>
              <p:cNvSpPr>
                <a:spLocks noChangeShapeType="1"/>
              </p:cNvSpPr>
              <p:nvPr/>
            </p:nvSpPr>
            <p:spPr bwMode="auto">
              <a:xfrm>
                <a:off x="2320" y="648"/>
                <a:ext cx="1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8" name="Line 91"/>
              <p:cNvSpPr>
                <a:spLocks noChangeShapeType="1"/>
              </p:cNvSpPr>
              <p:nvPr/>
            </p:nvSpPr>
            <p:spPr bwMode="auto">
              <a:xfrm>
                <a:off x="2336" y="648"/>
                <a:ext cx="33" cy="4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9" name="Freeform 92"/>
              <p:cNvSpPr>
                <a:spLocks/>
              </p:cNvSpPr>
              <p:nvPr/>
            </p:nvSpPr>
            <p:spPr bwMode="auto">
              <a:xfrm>
                <a:off x="2378" y="518"/>
                <a:ext cx="228" cy="179"/>
              </a:xfrm>
              <a:custGeom>
                <a:avLst/>
                <a:gdLst>
                  <a:gd name="T0" fmla="*/ 0 w 228"/>
                  <a:gd name="T1" fmla="*/ 179 h 179"/>
                  <a:gd name="T2" fmla="*/ 49 w 228"/>
                  <a:gd name="T3" fmla="*/ 0 h 179"/>
                  <a:gd name="T4" fmla="*/ 228 w 228"/>
                  <a:gd name="T5" fmla="*/ 0 h 179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179"/>
                  <a:gd name="T11" fmla="*/ 228 w 228"/>
                  <a:gd name="T12" fmla="*/ 179 h 1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179">
                    <a:moveTo>
                      <a:pt x="0" y="179"/>
                    </a:moveTo>
                    <a:lnTo>
                      <a:pt x="49" y="0"/>
                    </a:lnTo>
                    <a:lnTo>
                      <a:pt x="228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66" name="Line 93"/>
            <p:cNvSpPr>
              <a:spLocks noChangeShapeType="1"/>
            </p:cNvSpPr>
            <p:nvPr/>
          </p:nvSpPr>
          <p:spPr bwMode="auto">
            <a:xfrm>
              <a:off x="3822" y="2570"/>
              <a:ext cx="157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6883403" y="5203826"/>
            <a:ext cx="1757363" cy="481013"/>
            <a:chOff x="3376" y="3281"/>
            <a:chExt cx="1107" cy="303"/>
          </a:xfrm>
        </p:grpSpPr>
        <p:sp>
          <p:nvSpPr>
            <p:cNvPr id="60457" name="Rectangle 95"/>
            <p:cNvSpPr>
              <a:spLocks noChangeArrowheads="1"/>
            </p:cNvSpPr>
            <p:nvPr/>
          </p:nvSpPr>
          <p:spPr bwMode="auto">
            <a:xfrm>
              <a:off x="3376" y="3313"/>
              <a:ext cx="11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 =     5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aseline="30000"/>
                <a:t> </a:t>
              </a:r>
              <a:r>
                <a:rPr lang="en-US" altLang="en-US" sz="2200"/>
                <a:t>+ 3</a:t>
              </a:r>
              <a:r>
                <a:rPr lang="en-US" altLang="en-US" sz="1200"/>
                <a:t> </a:t>
              </a:r>
              <a:r>
                <a:rPr lang="en-US" altLang="en-US" sz="2600" b="1" baseline="40000"/>
                <a:t>2</a:t>
              </a:r>
            </a:p>
          </p:txBody>
        </p:sp>
        <p:grpSp>
          <p:nvGrpSpPr>
            <p:cNvPr id="60458" name="Group 96"/>
            <p:cNvGrpSpPr>
              <a:grpSpLocks/>
            </p:cNvGrpSpPr>
            <p:nvPr/>
          </p:nvGrpSpPr>
          <p:grpSpPr bwMode="auto">
            <a:xfrm>
              <a:off x="3646" y="3281"/>
              <a:ext cx="686" cy="219"/>
              <a:chOff x="994" y="3280"/>
              <a:chExt cx="686" cy="219"/>
            </a:xfrm>
          </p:grpSpPr>
          <p:grpSp>
            <p:nvGrpSpPr>
              <p:cNvPr id="60459" name="Group 97"/>
              <p:cNvGrpSpPr>
                <a:grpSpLocks/>
              </p:cNvGrpSpPr>
              <p:nvPr/>
            </p:nvGrpSpPr>
            <p:grpSpPr bwMode="auto">
              <a:xfrm>
                <a:off x="994" y="3280"/>
                <a:ext cx="261" cy="219"/>
                <a:chOff x="2320" y="518"/>
                <a:chExt cx="286" cy="179"/>
              </a:xfrm>
            </p:grpSpPr>
            <p:sp>
              <p:nvSpPr>
                <p:cNvPr id="60461" name="Line 98"/>
                <p:cNvSpPr>
                  <a:spLocks noChangeShapeType="1"/>
                </p:cNvSpPr>
                <p:nvPr/>
              </p:nvSpPr>
              <p:spPr bwMode="auto">
                <a:xfrm>
                  <a:off x="2320" y="648"/>
                  <a:ext cx="1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2" name="Line 99"/>
                <p:cNvSpPr>
                  <a:spLocks noChangeShapeType="1"/>
                </p:cNvSpPr>
                <p:nvPr/>
              </p:nvSpPr>
              <p:spPr bwMode="auto">
                <a:xfrm>
                  <a:off x="2336" y="648"/>
                  <a:ext cx="33" cy="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3" name="Freeform 100"/>
                <p:cNvSpPr>
                  <a:spLocks/>
                </p:cNvSpPr>
                <p:nvPr/>
              </p:nvSpPr>
              <p:spPr bwMode="auto">
                <a:xfrm>
                  <a:off x="2378" y="518"/>
                  <a:ext cx="228" cy="179"/>
                </a:xfrm>
                <a:custGeom>
                  <a:avLst/>
                  <a:gdLst>
                    <a:gd name="T0" fmla="*/ 0 w 228"/>
                    <a:gd name="T1" fmla="*/ 179 h 179"/>
                    <a:gd name="T2" fmla="*/ 49 w 228"/>
                    <a:gd name="T3" fmla="*/ 0 h 179"/>
                    <a:gd name="T4" fmla="*/ 228 w 228"/>
                    <a:gd name="T5" fmla="*/ 0 h 17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179"/>
                    <a:gd name="T11" fmla="*/ 228 w 228"/>
                    <a:gd name="T12" fmla="*/ 179 h 1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179">
                      <a:moveTo>
                        <a:pt x="0" y="179"/>
                      </a:moveTo>
                      <a:lnTo>
                        <a:pt x="49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60" name="Line 101"/>
              <p:cNvSpPr>
                <a:spLocks noChangeShapeType="1"/>
              </p:cNvSpPr>
              <p:nvPr/>
            </p:nvSpPr>
            <p:spPr bwMode="auto">
              <a:xfrm>
                <a:off x="1189" y="3280"/>
                <a:ext cx="4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6959602" y="5740401"/>
            <a:ext cx="1057276" cy="460375"/>
            <a:chOff x="3424" y="3577"/>
            <a:chExt cx="666" cy="290"/>
          </a:xfrm>
        </p:grpSpPr>
        <p:sp>
          <p:nvSpPr>
            <p:cNvPr id="60451" name="Rectangle 102"/>
            <p:cNvSpPr>
              <a:spLocks noChangeArrowheads="1"/>
            </p:cNvSpPr>
            <p:nvPr/>
          </p:nvSpPr>
          <p:spPr bwMode="auto">
            <a:xfrm>
              <a:off x="3424" y="3596"/>
              <a:ext cx="66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=     34</a:t>
              </a:r>
            </a:p>
          </p:txBody>
        </p:sp>
        <p:grpSp>
          <p:nvGrpSpPr>
            <p:cNvPr id="60452" name="Group 103"/>
            <p:cNvGrpSpPr>
              <a:grpSpLocks/>
            </p:cNvGrpSpPr>
            <p:nvPr/>
          </p:nvGrpSpPr>
          <p:grpSpPr bwMode="auto">
            <a:xfrm>
              <a:off x="3646" y="3577"/>
              <a:ext cx="261" cy="219"/>
              <a:chOff x="2320" y="518"/>
              <a:chExt cx="286" cy="179"/>
            </a:xfrm>
          </p:grpSpPr>
          <p:sp>
            <p:nvSpPr>
              <p:cNvPr id="60454" name="Line 104"/>
              <p:cNvSpPr>
                <a:spLocks noChangeShapeType="1"/>
              </p:cNvSpPr>
              <p:nvPr/>
            </p:nvSpPr>
            <p:spPr bwMode="auto">
              <a:xfrm>
                <a:off x="2320" y="648"/>
                <a:ext cx="1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5" name="Line 105"/>
              <p:cNvSpPr>
                <a:spLocks noChangeShapeType="1"/>
              </p:cNvSpPr>
              <p:nvPr/>
            </p:nvSpPr>
            <p:spPr bwMode="auto">
              <a:xfrm>
                <a:off x="2336" y="648"/>
                <a:ext cx="33" cy="4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Freeform 106"/>
              <p:cNvSpPr>
                <a:spLocks/>
              </p:cNvSpPr>
              <p:nvPr/>
            </p:nvSpPr>
            <p:spPr bwMode="auto">
              <a:xfrm>
                <a:off x="2378" y="518"/>
                <a:ext cx="228" cy="179"/>
              </a:xfrm>
              <a:custGeom>
                <a:avLst/>
                <a:gdLst>
                  <a:gd name="T0" fmla="*/ 0 w 228"/>
                  <a:gd name="T1" fmla="*/ 179 h 179"/>
                  <a:gd name="T2" fmla="*/ 49 w 228"/>
                  <a:gd name="T3" fmla="*/ 0 h 179"/>
                  <a:gd name="T4" fmla="*/ 228 w 228"/>
                  <a:gd name="T5" fmla="*/ 0 h 179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179"/>
                  <a:gd name="T11" fmla="*/ 228 w 228"/>
                  <a:gd name="T12" fmla="*/ 179 h 1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179">
                    <a:moveTo>
                      <a:pt x="0" y="179"/>
                    </a:moveTo>
                    <a:lnTo>
                      <a:pt x="49" y="0"/>
                    </a:lnTo>
                    <a:lnTo>
                      <a:pt x="228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53" name="Line 107"/>
            <p:cNvSpPr>
              <a:spLocks noChangeShapeType="1"/>
            </p:cNvSpPr>
            <p:nvPr/>
          </p:nvSpPr>
          <p:spPr bwMode="auto">
            <a:xfrm>
              <a:off x="3879" y="3577"/>
              <a:ext cx="1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26"/>
          <p:cNvGrpSpPr>
            <a:grpSpLocks/>
          </p:cNvGrpSpPr>
          <p:nvPr/>
        </p:nvGrpSpPr>
        <p:grpSpPr bwMode="auto">
          <a:xfrm>
            <a:off x="6483352" y="4646614"/>
            <a:ext cx="3573463" cy="466725"/>
            <a:chOff x="3124" y="2906"/>
            <a:chExt cx="2251" cy="294"/>
          </a:xfrm>
        </p:grpSpPr>
        <p:sp>
          <p:nvSpPr>
            <p:cNvPr id="60444" name="Text Box 94"/>
            <p:cNvSpPr txBox="1">
              <a:spLocks noChangeArrowheads="1"/>
            </p:cNvSpPr>
            <p:nvPr/>
          </p:nvSpPr>
          <p:spPr bwMode="auto">
            <a:xfrm>
              <a:off x="3124" y="2929"/>
              <a:ext cx="22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GH</a:t>
              </a:r>
              <a:r>
                <a:rPr lang="en-US" altLang="en-US" sz="2200"/>
                <a:t> =     (</a:t>
              </a:r>
              <a:r>
                <a:rPr lang="en-US" altLang="en-US" sz="2200" b="1">
                  <a:solidFill>
                    <a:srgbClr val="05875C"/>
                  </a:solidFill>
                </a:rPr>
                <a:t>6</a:t>
              </a:r>
              <a:r>
                <a:rPr lang="en-US" altLang="en-US" sz="2200"/>
                <a:t> – </a:t>
              </a:r>
              <a:r>
                <a:rPr lang="en-US" altLang="en-US" sz="2200" b="1">
                  <a:solidFill>
                    <a:srgbClr val="FE000D"/>
                  </a:solidFill>
                </a:rPr>
                <a:t>1</a:t>
              </a:r>
              <a:r>
                <a:rPr lang="en-US" altLang="en-US" sz="2200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30000"/>
                <a:t> </a:t>
              </a:r>
              <a:r>
                <a:rPr lang="en-US" altLang="en-US" sz="2200"/>
                <a:t>+</a:t>
              </a:r>
              <a:r>
                <a:rPr lang="en-US" altLang="en-US" sz="2200" b="1"/>
                <a:t> (</a:t>
              </a:r>
              <a:r>
                <a:rPr lang="en-US" altLang="en-US" sz="2200" b="1">
                  <a:solidFill>
                    <a:srgbClr val="05875C"/>
                  </a:solidFill>
                </a:rPr>
                <a:t>5</a:t>
              </a:r>
              <a:r>
                <a:rPr lang="en-US" altLang="en-US" sz="2200" b="1" baseline="-25000"/>
                <a:t> </a:t>
              </a:r>
              <a:r>
                <a:rPr lang="en-US" altLang="en-US" sz="2200"/>
                <a:t>– </a:t>
              </a:r>
              <a:r>
                <a:rPr lang="en-US" altLang="en-US" sz="2200" b="1">
                  <a:solidFill>
                    <a:srgbClr val="FE000D"/>
                  </a:solidFill>
                </a:rPr>
                <a:t>2</a:t>
              </a:r>
              <a:r>
                <a:rPr lang="en-US" altLang="en-US" sz="2200" b="1" baseline="-25000"/>
                <a:t> </a:t>
              </a:r>
              <a:r>
                <a:rPr lang="en-US" altLang="en-US" sz="2200" b="1"/>
                <a:t>)</a:t>
              </a:r>
              <a:r>
                <a:rPr lang="en-US" altLang="en-US" sz="1000"/>
                <a:t> </a:t>
              </a:r>
              <a:r>
                <a:rPr lang="en-US" altLang="en-US" sz="2600" b="1" baseline="40000"/>
                <a:t>2</a:t>
              </a:r>
              <a:r>
                <a:rPr lang="en-US" altLang="en-US" sz="2200" b="1" baseline="-25000"/>
                <a:t> </a:t>
              </a:r>
            </a:p>
          </p:txBody>
        </p:sp>
        <p:grpSp>
          <p:nvGrpSpPr>
            <p:cNvPr id="60445" name="Group 114"/>
            <p:cNvGrpSpPr>
              <a:grpSpLocks/>
            </p:cNvGrpSpPr>
            <p:nvPr/>
          </p:nvGrpSpPr>
          <p:grpSpPr bwMode="auto">
            <a:xfrm>
              <a:off x="3646" y="2906"/>
              <a:ext cx="1472" cy="239"/>
              <a:chOff x="3491" y="2906"/>
              <a:chExt cx="1472" cy="239"/>
            </a:xfrm>
          </p:grpSpPr>
          <p:grpSp>
            <p:nvGrpSpPr>
              <p:cNvPr id="60446" name="Group 109"/>
              <p:cNvGrpSpPr>
                <a:grpSpLocks/>
              </p:cNvGrpSpPr>
              <p:nvPr/>
            </p:nvGrpSpPr>
            <p:grpSpPr bwMode="auto">
              <a:xfrm>
                <a:off x="3491" y="2906"/>
                <a:ext cx="236" cy="239"/>
                <a:chOff x="2320" y="518"/>
                <a:chExt cx="286" cy="179"/>
              </a:xfrm>
            </p:grpSpPr>
            <p:sp>
              <p:nvSpPr>
                <p:cNvPr id="60448" name="Line 110"/>
                <p:cNvSpPr>
                  <a:spLocks noChangeShapeType="1"/>
                </p:cNvSpPr>
                <p:nvPr/>
              </p:nvSpPr>
              <p:spPr bwMode="auto">
                <a:xfrm>
                  <a:off x="2320" y="648"/>
                  <a:ext cx="1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9" name="Line 111"/>
                <p:cNvSpPr>
                  <a:spLocks noChangeShapeType="1"/>
                </p:cNvSpPr>
                <p:nvPr/>
              </p:nvSpPr>
              <p:spPr bwMode="auto">
                <a:xfrm>
                  <a:off x="2336" y="648"/>
                  <a:ext cx="33" cy="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0" name="Freeform 112"/>
                <p:cNvSpPr>
                  <a:spLocks/>
                </p:cNvSpPr>
                <p:nvPr/>
              </p:nvSpPr>
              <p:spPr bwMode="auto">
                <a:xfrm>
                  <a:off x="2378" y="518"/>
                  <a:ext cx="228" cy="179"/>
                </a:xfrm>
                <a:custGeom>
                  <a:avLst/>
                  <a:gdLst>
                    <a:gd name="T0" fmla="*/ 0 w 228"/>
                    <a:gd name="T1" fmla="*/ 179 h 179"/>
                    <a:gd name="T2" fmla="*/ 49 w 228"/>
                    <a:gd name="T3" fmla="*/ 0 h 179"/>
                    <a:gd name="T4" fmla="*/ 228 w 228"/>
                    <a:gd name="T5" fmla="*/ 0 h 17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179"/>
                    <a:gd name="T11" fmla="*/ 228 w 228"/>
                    <a:gd name="T12" fmla="*/ 179 h 1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179">
                      <a:moveTo>
                        <a:pt x="0" y="179"/>
                      </a:moveTo>
                      <a:lnTo>
                        <a:pt x="49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47" name="Line 113"/>
              <p:cNvSpPr>
                <a:spLocks noChangeShapeType="1"/>
              </p:cNvSpPr>
              <p:nvPr/>
            </p:nvSpPr>
            <p:spPr bwMode="auto">
              <a:xfrm>
                <a:off x="3667" y="2906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84" name="Rectangle 132"/>
          <p:cNvSpPr>
            <a:spLocks noChangeArrowheads="1"/>
          </p:cNvSpPr>
          <p:nvPr/>
        </p:nvSpPr>
        <p:spPr bwMode="auto">
          <a:xfrm>
            <a:off x="2843214" y="3328989"/>
            <a:ext cx="6484937" cy="471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479676" y="3335339"/>
            <a:ext cx="67675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/>
              <a:t>Use the distance formula to find lengths </a:t>
            </a:r>
            <a:r>
              <a:rPr lang="en-US" altLang="en-US" sz="2200" b="1" i="1" dirty="0"/>
              <a:t>BC</a:t>
            </a:r>
            <a:r>
              <a:rPr lang="en-US" altLang="en-US" sz="2200" dirty="0"/>
              <a:t> and </a:t>
            </a:r>
            <a:r>
              <a:rPr lang="en-US" altLang="en-US" sz="2200" b="1" i="1" dirty="0"/>
              <a:t>GH</a:t>
            </a:r>
            <a:r>
              <a:rPr lang="en-US" altLang="en-US" sz="2200" dirty="0"/>
              <a:t>.</a:t>
            </a:r>
          </a:p>
        </p:txBody>
      </p:sp>
      <p:sp>
        <p:nvSpPr>
          <p:cNvPr id="60436" name="Line 135"/>
          <p:cNvSpPr>
            <a:spLocks noChangeShapeType="1"/>
          </p:cNvSpPr>
          <p:nvPr/>
        </p:nvSpPr>
        <p:spPr bwMode="auto">
          <a:xfrm rot="5400000">
            <a:off x="4665663" y="106045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Line 136"/>
          <p:cNvSpPr>
            <a:spLocks noChangeShapeType="1"/>
          </p:cNvSpPr>
          <p:nvPr/>
        </p:nvSpPr>
        <p:spPr bwMode="auto">
          <a:xfrm>
            <a:off x="8699500" y="162560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438" name="Group 137"/>
          <p:cNvGrpSpPr>
            <a:grpSpLocks/>
          </p:cNvGrpSpPr>
          <p:nvPr/>
        </p:nvGrpSpPr>
        <p:grpSpPr bwMode="auto">
          <a:xfrm>
            <a:off x="4222750" y="1778000"/>
            <a:ext cx="139700" cy="63500"/>
            <a:chOff x="4896" y="192"/>
            <a:chExt cx="88" cy="40"/>
          </a:xfrm>
        </p:grpSpPr>
        <p:sp>
          <p:nvSpPr>
            <p:cNvPr id="60442" name="Line 138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3" name="Line 139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39" name="Group 140"/>
          <p:cNvGrpSpPr>
            <a:grpSpLocks/>
          </p:cNvGrpSpPr>
          <p:nvPr/>
        </p:nvGrpSpPr>
        <p:grpSpPr bwMode="auto">
          <a:xfrm rot="-5400000">
            <a:off x="7885113" y="2058988"/>
            <a:ext cx="139700" cy="63500"/>
            <a:chOff x="4896" y="192"/>
            <a:chExt cx="88" cy="40"/>
          </a:xfrm>
        </p:grpSpPr>
        <p:sp>
          <p:nvSpPr>
            <p:cNvPr id="60440" name="Line 141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1" name="Line 142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10225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83" grpId="0" animBg="1"/>
      <p:bldP spid="23621" grpId="0" animBg="1"/>
      <p:bldP spid="23622" grpId="0" animBg="1"/>
      <p:bldP spid="23684" grpId="0" animBg="1"/>
      <p:bldP spid="235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50" descr="&#10;image6.gif                                                     00011C01 Ben's Mac                      B4360510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1038"/>
            <a:ext cx="6045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2806701" y="4722814"/>
            <a:ext cx="7359077" cy="9112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1444" name="Group 2"/>
          <p:cNvGrpSpPr>
            <a:grpSpLocks/>
          </p:cNvGrpSpPr>
          <p:nvPr/>
        </p:nvGrpSpPr>
        <p:grpSpPr bwMode="auto">
          <a:xfrm>
            <a:off x="1790701" y="180976"/>
            <a:ext cx="6484938" cy="460375"/>
            <a:chOff x="1651" y="423"/>
            <a:chExt cx="4085" cy="290"/>
          </a:xfrm>
        </p:grpSpPr>
        <p:sp>
          <p:nvSpPr>
            <p:cNvPr id="61487" name="Text Box 3"/>
            <p:cNvSpPr txBox="1">
              <a:spLocks noChangeArrowheads="1"/>
            </p:cNvSpPr>
            <p:nvPr/>
          </p:nvSpPr>
          <p:spPr bwMode="auto">
            <a:xfrm>
              <a:off x="2518" y="446"/>
              <a:ext cx="32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2. Congruent </a:t>
              </a:r>
              <a:r>
                <a:rPr lang="en-US" altLang="en-US" b="1" dirty="0">
                  <a:solidFill>
                    <a:srgbClr val="FF0000"/>
                  </a:solidFill>
                  <a:latin typeface="Helvetica" panose="020B0604020202020204" pitchFamily="34" charset="0"/>
                </a:rPr>
                <a:t>Triangles in a Coordinate Plane</a:t>
              </a:r>
            </a:p>
          </p:txBody>
        </p:sp>
        <p:pic>
          <p:nvPicPr>
            <p:cNvPr id="61488" name="Picture 4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3281364" y="579438"/>
            <a:ext cx="6848475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 rot="5418386">
            <a:off x="4329113" y="2233613"/>
            <a:ext cx="523875" cy="3562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7759700" y="3776664"/>
            <a:ext cx="1311275" cy="492125"/>
            <a:chOff x="3928" y="2379"/>
            <a:chExt cx="826" cy="310"/>
          </a:xfrm>
        </p:grpSpPr>
        <p:sp>
          <p:nvSpPr>
            <p:cNvPr id="61484" name="Rectangle 13"/>
            <p:cNvSpPr>
              <a:spLocks noChangeArrowheads="1"/>
            </p:cNvSpPr>
            <p:nvPr/>
          </p:nvSpPr>
          <p:spPr bwMode="auto">
            <a:xfrm>
              <a:off x="3928" y="2379"/>
              <a:ext cx="82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/>
                <a:t>BC</a:t>
              </a:r>
              <a:r>
                <a:rPr lang="en-US" altLang="en-US" i="1"/>
                <a:t>  </a:t>
              </a:r>
              <a:r>
                <a:rPr lang="en-US" altLang="en-US" sz="2600">
                  <a:sym typeface="Symbol" panose="05050102010706020507" pitchFamily="18" charset="2"/>
                </a:rPr>
                <a:t></a:t>
              </a:r>
              <a:r>
                <a:rPr lang="en-US" altLang="en-US" i="1"/>
                <a:t>  </a:t>
              </a:r>
              <a:r>
                <a:rPr lang="en-US" altLang="en-US" b="1" i="1"/>
                <a:t>GH</a:t>
              </a:r>
              <a:endParaRPr lang="en-US" altLang="en-US" i="1"/>
            </a:p>
          </p:txBody>
        </p:sp>
        <p:sp>
          <p:nvSpPr>
            <p:cNvPr id="61485" name="Line 15"/>
            <p:cNvSpPr>
              <a:spLocks noChangeShapeType="1"/>
            </p:cNvSpPr>
            <p:nvPr/>
          </p:nvSpPr>
          <p:spPr bwMode="auto">
            <a:xfrm flipV="1">
              <a:off x="4482" y="242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6" name="Line 16"/>
            <p:cNvSpPr>
              <a:spLocks noChangeShapeType="1"/>
            </p:cNvSpPr>
            <p:nvPr/>
          </p:nvSpPr>
          <p:spPr bwMode="auto">
            <a:xfrm>
              <a:off x="4014" y="2433"/>
              <a:ext cx="22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841337" y="4728593"/>
            <a:ext cx="73244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143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All three pairs of corresponding sides are congruent,</a:t>
            </a:r>
          </a:p>
          <a:p>
            <a:r>
              <a:rPr lang="en-US" altLang="en-US" sz="2400" dirty="0">
                <a:sym typeface="Symbol" panose="05050102010706020507" pitchFamily="18" charset="2"/>
              </a:rPr>
              <a:t></a:t>
            </a:r>
            <a:r>
              <a:rPr lang="en-US" altLang="en-US" sz="1100" dirty="0"/>
              <a:t> </a:t>
            </a:r>
            <a:r>
              <a:rPr lang="en-US" altLang="en-US" sz="2400" b="1" i="1" dirty="0"/>
              <a:t>ABC</a:t>
            </a:r>
            <a:r>
              <a:rPr lang="en-US" altLang="en-US" sz="24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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</a:t>
            </a:r>
            <a:r>
              <a:rPr lang="en-US" altLang="en-US" sz="1100" dirty="0"/>
              <a:t> </a:t>
            </a:r>
            <a:r>
              <a:rPr lang="en-US" altLang="en-US" sz="2400" b="1" i="1" dirty="0"/>
              <a:t>FGH</a:t>
            </a:r>
            <a:r>
              <a:rPr lang="en-US" altLang="en-US" sz="2400" dirty="0"/>
              <a:t>  by the SSS Congruence Postulate.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643689" y="3854451"/>
            <a:ext cx="815975" cy="327025"/>
            <a:chOff x="4560" y="1580"/>
            <a:chExt cx="514" cy="206"/>
          </a:xfrm>
        </p:grpSpPr>
        <p:sp>
          <p:nvSpPr>
            <p:cNvPr id="61482" name="Rectangle 35"/>
            <p:cNvSpPr>
              <a:spLocks noChangeArrowheads="1"/>
            </p:cNvSpPr>
            <p:nvPr/>
          </p:nvSpPr>
          <p:spPr bwMode="auto">
            <a:xfrm rot="-5400000">
              <a:off x="4726" y="1466"/>
              <a:ext cx="100" cy="4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483" name="Freeform 36"/>
            <p:cNvSpPr>
              <a:spLocks/>
            </p:cNvSpPr>
            <p:nvPr/>
          </p:nvSpPr>
          <p:spPr bwMode="auto">
            <a:xfrm rot="-5400000">
              <a:off x="4920" y="1631"/>
              <a:ext cx="206" cy="103"/>
            </a:xfrm>
            <a:custGeom>
              <a:avLst/>
              <a:gdLst>
                <a:gd name="T0" fmla="*/ 0 w 384"/>
                <a:gd name="T1" fmla="*/ 0 h 192"/>
                <a:gd name="T2" fmla="*/ 60 w 384"/>
                <a:gd name="T3" fmla="*/ 0 h 192"/>
                <a:gd name="T4" fmla="*/ 30 w 384"/>
                <a:gd name="T5" fmla="*/ 30 h 192"/>
                <a:gd name="T6" fmla="*/ 0 w 384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0"/>
                  </a:moveTo>
                  <a:lnTo>
                    <a:pt x="384" y="0"/>
                  </a:lnTo>
                  <a:lnTo>
                    <a:pt x="192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7035801" y="1049338"/>
            <a:ext cx="1731963" cy="1041400"/>
          </a:xfrm>
          <a:prstGeom prst="line">
            <a:avLst/>
          </a:prstGeom>
          <a:noFill/>
          <a:ln w="101600">
            <a:solidFill>
              <a:srgbClr val="FFFF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4305301" y="1058863"/>
            <a:ext cx="1033463" cy="1714500"/>
          </a:xfrm>
          <a:prstGeom prst="line">
            <a:avLst/>
          </a:prstGeom>
          <a:noFill/>
          <a:ln w="101600">
            <a:solidFill>
              <a:srgbClr val="FFFF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2635251" y="3648075"/>
            <a:ext cx="4881563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841337" y="3765568"/>
            <a:ext cx="3500438" cy="496890"/>
            <a:chOff x="956" y="2532"/>
            <a:chExt cx="2205" cy="313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1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56" y="2532"/>
                  <a:ext cx="2205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b="1" i="1" dirty="0" smtClean="0"/>
                    <a:t>BC</a:t>
                  </a:r>
                  <a:r>
                    <a:rPr lang="en-US" altLang="en-US" dirty="0"/>
                    <a:t> =   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a14:m>
                  <a:r>
                    <a:rPr lang="en-US" altLang="en-US" dirty="0" smtClean="0"/>
                    <a:t>  </a:t>
                  </a:r>
                  <a:r>
                    <a:rPr lang="en-US" altLang="en-US" dirty="0"/>
                    <a:t>and  </a:t>
                  </a:r>
                  <a:r>
                    <a:rPr lang="en-US" altLang="en-US" b="1" i="1" dirty="0"/>
                    <a:t>GH</a:t>
                  </a:r>
                  <a:r>
                    <a:rPr lang="en-US" altLang="en-US" i="1" dirty="0"/>
                    <a:t> </a:t>
                  </a:r>
                  <a:r>
                    <a:rPr lang="en-US" altLang="en-US" dirty="0"/>
                    <a:t>=   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a14:m>
                  <a:endParaRPr lang="en-US" altLang="en-US" sz="2400" dirty="0"/>
                </a:p>
              </p:txBody>
            </p:sp>
          </mc:Choice>
          <mc:Fallback>
            <p:sp>
              <p:nvSpPr>
                <p:cNvPr id="61471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56" y="2532"/>
                  <a:ext cx="2205" cy="313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 l="-1394" b="-1604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479" name="Line 20"/>
            <p:cNvSpPr>
              <a:spLocks noChangeShapeType="1"/>
            </p:cNvSpPr>
            <p:nvPr/>
          </p:nvSpPr>
          <p:spPr bwMode="auto">
            <a:xfrm>
              <a:off x="1537" y="2561"/>
              <a:ext cx="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26"/>
            <p:cNvSpPr>
              <a:spLocks noChangeShapeType="1"/>
            </p:cNvSpPr>
            <p:nvPr/>
          </p:nvSpPr>
          <p:spPr bwMode="auto">
            <a:xfrm>
              <a:off x="2823" y="2562"/>
              <a:ext cx="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5" name="Line 51"/>
          <p:cNvSpPr>
            <a:spLocks noChangeShapeType="1"/>
          </p:cNvSpPr>
          <p:nvPr/>
        </p:nvSpPr>
        <p:spPr bwMode="auto">
          <a:xfrm rot="5400000">
            <a:off x="4665663" y="106045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56" name="Group 53"/>
          <p:cNvGrpSpPr>
            <a:grpSpLocks/>
          </p:cNvGrpSpPr>
          <p:nvPr/>
        </p:nvGrpSpPr>
        <p:grpSpPr bwMode="auto">
          <a:xfrm>
            <a:off x="4222750" y="1778000"/>
            <a:ext cx="139700" cy="63500"/>
            <a:chOff x="4896" y="192"/>
            <a:chExt cx="88" cy="40"/>
          </a:xfrm>
        </p:grpSpPr>
        <p:sp>
          <p:nvSpPr>
            <p:cNvPr id="61469" name="Line 54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Line 55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57" name="Group 56"/>
          <p:cNvGrpSpPr>
            <a:grpSpLocks/>
          </p:cNvGrpSpPr>
          <p:nvPr/>
        </p:nvGrpSpPr>
        <p:grpSpPr bwMode="auto">
          <a:xfrm rot="-5400000">
            <a:off x="7885113" y="2058988"/>
            <a:ext cx="139700" cy="63500"/>
            <a:chOff x="4896" y="192"/>
            <a:chExt cx="88" cy="40"/>
          </a:xfrm>
        </p:grpSpPr>
        <p:sp>
          <p:nvSpPr>
            <p:cNvPr id="61467" name="Line 57"/>
            <p:cNvSpPr>
              <a:spLocks noChangeShapeType="1"/>
            </p:cNvSpPr>
            <p:nvPr/>
          </p:nvSpPr>
          <p:spPr bwMode="auto">
            <a:xfrm>
              <a:off x="4896" y="19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8" name="Line 58"/>
            <p:cNvSpPr>
              <a:spLocks noChangeShapeType="1"/>
            </p:cNvSpPr>
            <p:nvPr/>
          </p:nvSpPr>
          <p:spPr bwMode="auto">
            <a:xfrm>
              <a:off x="4896" y="23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7931150" y="1406525"/>
            <a:ext cx="127000" cy="222250"/>
            <a:chOff x="4116" y="840"/>
            <a:chExt cx="80" cy="140"/>
          </a:xfrm>
        </p:grpSpPr>
        <p:sp>
          <p:nvSpPr>
            <p:cNvPr id="61464" name="Line 52"/>
            <p:cNvSpPr>
              <a:spLocks noChangeShapeType="1"/>
            </p:cNvSpPr>
            <p:nvPr/>
          </p:nvSpPr>
          <p:spPr bwMode="auto">
            <a:xfrm rot="3859006">
              <a:off x="4072" y="936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Line 59"/>
            <p:cNvSpPr>
              <a:spLocks noChangeShapeType="1"/>
            </p:cNvSpPr>
            <p:nvPr/>
          </p:nvSpPr>
          <p:spPr bwMode="auto">
            <a:xfrm rot="3859006">
              <a:off x="4112" y="91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Line 60"/>
            <p:cNvSpPr>
              <a:spLocks noChangeShapeType="1"/>
            </p:cNvSpPr>
            <p:nvPr/>
          </p:nvSpPr>
          <p:spPr bwMode="auto">
            <a:xfrm rot="3859006">
              <a:off x="4152" y="884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9" name="Line 61"/>
          <p:cNvSpPr>
            <a:spLocks noChangeShapeType="1"/>
          </p:cNvSpPr>
          <p:nvPr/>
        </p:nvSpPr>
        <p:spPr bwMode="auto">
          <a:xfrm>
            <a:off x="8699500" y="1625600"/>
            <a:ext cx="139700" cy="0"/>
          </a:xfrm>
          <a:prstGeom prst="line">
            <a:avLst/>
          </a:prstGeom>
          <a:noFill/>
          <a:ln w="19050">
            <a:solidFill>
              <a:srgbClr val="FE00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63"/>
          <p:cNvGrpSpPr>
            <a:grpSpLocks/>
          </p:cNvGrpSpPr>
          <p:nvPr/>
        </p:nvGrpSpPr>
        <p:grpSpPr bwMode="auto">
          <a:xfrm rot="8929947">
            <a:off x="4819650" y="1730375"/>
            <a:ext cx="127000" cy="222250"/>
            <a:chOff x="4116" y="840"/>
            <a:chExt cx="80" cy="140"/>
          </a:xfrm>
        </p:grpSpPr>
        <p:sp>
          <p:nvSpPr>
            <p:cNvPr id="61461" name="Line 64"/>
            <p:cNvSpPr>
              <a:spLocks noChangeShapeType="1"/>
            </p:cNvSpPr>
            <p:nvPr/>
          </p:nvSpPr>
          <p:spPr bwMode="auto">
            <a:xfrm rot="3859006">
              <a:off x="4072" y="936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Line 65"/>
            <p:cNvSpPr>
              <a:spLocks noChangeShapeType="1"/>
            </p:cNvSpPr>
            <p:nvPr/>
          </p:nvSpPr>
          <p:spPr bwMode="auto">
            <a:xfrm rot="3859006">
              <a:off x="4112" y="912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3" name="Line 66"/>
            <p:cNvSpPr>
              <a:spLocks noChangeShapeType="1"/>
            </p:cNvSpPr>
            <p:nvPr/>
          </p:nvSpPr>
          <p:spPr bwMode="auto">
            <a:xfrm rot="3859006">
              <a:off x="4152" y="884"/>
              <a:ext cx="88" cy="0"/>
            </a:xfrm>
            <a:prstGeom prst="line">
              <a:avLst/>
            </a:prstGeom>
            <a:noFill/>
            <a:ln w="1905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730974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2" grpId="0" animBg="1"/>
      <p:bldP spid="24584" grpId="0" animBg="1"/>
      <p:bldP spid="24606" grpId="0" autoUpdateAnimBg="0"/>
      <p:bldP spid="24613" grpId="0" animBg="1"/>
      <p:bldP spid="24614" grpId="0" animBg="1"/>
      <p:bldP spid="246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9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2843214" y="779464"/>
            <a:ext cx="7539037" cy="5240337"/>
            <a:chOff x="831" y="491"/>
            <a:chExt cx="4749" cy="3301"/>
          </a:xfrm>
        </p:grpSpPr>
        <p:sp>
          <p:nvSpPr>
            <p:cNvPr id="55362" name="Rectangle 7"/>
            <p:cNvSpPr>
              <a:spLocks noChangeArrowheads="1"/>
            </p:cNvSpPr>
            <p:nvPr/>
          </p:nvSpPr>
          <p:spPr bwMode="auto">
            <a:xfrm>
              <a:off x="831" y="492"/>
              <a:ext cx="4749" cy="3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76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000">
                <a:latin typeface="Helvetica" panose="020B0604020202020204" pitchFamily="34" charset="0"/>
              </a:endParaRPr>
            </a:p>
          </p:txBody>
        </p:sp>
        <p:sp>
          <p:nvSpPr>
            <p:cNvPr id="55363" name="Rectangle 8"/>
            <p:cNvSpPr>
              <a:spLocks noChangeArrowheads="1"/>
            </p:cNvSpPr>
            <p:nvPr/>
          </p:nvSpPr>
          <p:spPr bwMode="auto">
            <a:xfrm>
              <a:off x="831" y="492"/>
              <a:ext cx="4748" cy="240"/>
            </a:xfrm>
            <a:prstGeom prst="rect">
              <a:avLst/>
            </a:prstGeom>
            <a:solidFill>
              <a:srgbClr val="058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55364" name="Text Box 9"/>
            <p:cNvSpPr txBox="1">
              <a:spLocks noChangeArrowheads="1"/>
            </p:cNvSpPr>
            <p:nvPr/>
          </p:nvSpPr>
          <p:spPr bwMode="auto">
            <a:xfrm>
              <a:off x="892" y="491"/>
              <a:ext cx="10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bg1"/>
                  </a:solidFill>
                  <a:latin typeface="Helvetica" panose="020B0604020202020204" pitchFamily="34" charset="0"/>
                </a:rPr>
                <a:t>POSTULATE</a:t>
              </a:r>
              <a:endParaRPr lang="en-US" altLang="en-US" sz="2000"/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6122988" y="2714626"/>
            <a:ext cx="3797300" cy="3116263"/>
            <a:chOff x="2897" y="1710"/>
            <a:chExt cx="2392" cy="1963"/>
          </a:xfrm>
        </p:grpSpPr>
        <p:pic>
          <p:nvPicPr>
            <p:cNvPr id="55360" name="Picture 61" descr="screen4.gif                                                    00009FDAMacintosh HD                   ABA78158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7" y="2593"/>
              <a:ext cx="2392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61" name="Rectangle 70"/>
            <p:cNvSpPr>
              <a:spLocks noChangeArrowheads="1"/>
            </p:cNvSpPr>
            <p:nvPr/>
          </p:nvSpPr>
          <p:spPr bwMode="auto">
            <a:xfrm>
              <a:off x="4149" y="1710"/>
              <a:ext cx="345" cy="1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3275013" y="1819275"/>
            <a:ext cx="6826250" cy="10414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870201" y="206375"/>
            <a:ext cx="45033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dirty="0" smtClean="0">
                <a:latin typeface="Helvetica" panose="020B0604020202020204" pitchFamily="34" charset="0"/>
              </a:rPr>
              <a:t>SAS</a:t>
            </a:r>
            <a:r>
              <a:rPr lang="en-US" altLang="en-US" sz="2000" b="1" dirty="0" smtClean="0">
                <a:latin typeface="Helvetica" panose="020B0604020202020204" pitchFamily="34" charset="0"/>
              </a:rPr>
              <a:t> </a:t>
            </a:r>
            <a:r>
              <a:rPr lang="en-US" altLang="en-US" sz="2200" b="1" dirty="0">
                <a:latin typeface="Helvetica" panose="020B0604020202020204" pitchFamily="34" charset="0"/>
              </a:rPr>
              <a:t>C</a:t>
            </a:r>
            <a:r>
              <a:rPr lang="en-US" altLang="en-US" sz="2000" b="1" dirty="0">
                <a:latin typeface="Helvetica" panose="020B0604020202020204" pitchFamily="34" charset="0"/>
              </a:rPr>
              <a:t>ONGRUENCE </a:t>
            </a:r>
            <a:r>
              <a:rPr lang="en-US" altLang="en-US" sz="2200" b="1" dirty="0">
                <a:latin typeface="Helvetica" panose="020B0604020202020204" pitchFamily="34" charset="0"/>
              </a:rPr>
              <a:t>P</a:t>
            </a:r>
            <a:r>
              <a:rPr lang="en-US" altLang="en-US" sz="2000" b="1" dirty="0">
                <a:latin typeface="Helvetica" panose="020B0604020202020204" pitchFamily="34" charset="0"/>
              </a:rPr>
              <a:t>OSTULATES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984500" y="614363"/>
            <a:ext cx="73787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940051" y="1282700"/>
            <a:ext cx="7235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 dirty="0" smtClean="0">
                <a:solidFill>
                  <a:srgbClr val="05875C"/>
                </a:solidFill>
                <a:latin typeface="Helvetica" panose="020B0604020202020204" pitchFamily="34" charset="0"/>
              </a:rPr>
              <a:t>Side-Angle-Side </a:t>
            </a:r>
            <a:r>
              <a:rPr lang="en-US" altLang="en-US" sz="1900" b="1" dirty="0">
                <a:solidFill>
                  <a:srgbClr val="05875C"/>
                </a:solidFill>
                <a:latin typeface="Helvetica" panose="020B0604020202020204" pitchFamily="34" charset="0"/>
              </a:rPr>
              <a:t>(SAS) Congruence Postulate</a:t>
            </a:r>
            <a:endParaRPr lang="en-US" altLang="en-US" sz="1600" b="1" dirty="0">
              <a:latin typeface="Helvetica" panose="020B0604020202020204" pitchFamily="34" charset="0"/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276601" y="3175001"/>
            <a:ext cx="3128963" cy="396875"/>
            <a:chOff x="1104" y="2000"/>
            <a:chExt cx="1971" cy="250"/>
          </a:xfrm>
        </p:grpSpPr>
        <p:sp>
          <p:nvSpPr>
            <p:cNvPr id="55356" name="Text Box 14"/>
            <p:cNvSpPr txBox="1">
              <a:spLocks noChangeArrowheads="1"/>
            </p:cNvSpPr>
            <p:nvPr/>
          </p:nvSpPr>
          <p:spPr bwMode="auto">
            <a:xfrm>
              <a:off x="1104" y="2000"/>
              <a:ext cx="19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	S</a:t>
              </a:r>
              <a:r>
                <a:rPr lang="en-US" altLang="en-US" sz="2000">
                  <a:latin typeface="Helvetica" panose="020B0604020202020204" pitchFamily="34" charset="0"/>
                </a:rPr>
                <a:t>ide	</a:t>
              </a:r>
              <a:r>
                <a:rPr lang="en-US" altLang="en-US" b="1" i="1">
                  <a:latin typeface="Helvetica" panose="020B0604020202020204" pitchFamily="34" charset="0"/>
                </a:rPr>
                <a:t>PQ</a:t>
              </a:r>
              <a:r>
                <a:rPr lang="en-US" altLang="en-US" sz="2000" i="1"/>
                <a:t>	</a:t>
              </a:r>
              <a:r>
                <a:rPr lang="en-US" altLang="en-US" b="1" i="1">
                  <a:latin typeface="Helvetica" panose="020B0604020202020204" pitchFamily="34" charset="0"/>
                </a:rPr>
                <a:t>WX</a:t>
              </a:r>
              <a:endParaRPr lang="en-US" altLang="en-US" sz="2000">
                <a:latin typeface="Helvetica" panose="020B0604020202020204" pitchFamily="34" charset="0"/>
              </a:endParaRPr>
            </a:p>
          </p:txBody>
        </p:sp>
        <p:pic>
          <p:nvPicPr>
            <p:cNvPr id="55357" name="Picture 15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1" y="2059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58" name="Line 16"/>
            <p:cNvSpPr>
              <a:spLocks noChangeShapeType="1"/>
            </p:cNvSpPr>
            <p:nvPr/>
          </p:nvSpPr>
          <p:spPr bwMode="auto">
            <a:xfrm>
              <a:off x="2062" y="202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9" name="Line 17"/>
            <p:cNvSpPr>
              <a:spLocks noChangeShapeType="1"/>
            </p:cNvSpPr>
            <p:nvPr/>
          </p:nvSpPr>
          <p:spPr bwMode="auto">
            <a:xfrm>
              <a:off x="2525" y="2022"/>
              <a:ext cx="2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3276600" y="4071939"/>
            <a:ext cx="3282950" cy="396875"/>
            <a:chOff x="1104" y="2565"/>
            <a:chExt cx="2068" cy="250"/>
          </a:xfrm>
        </p:grpSpPr>
        <p:sp>
          <p:nvSpPr>
            <p:cNvPr id="55352" name="Rectangle 20"/>
            <p:cNvSpPr>
              <a:spLocks noChangeArrowheads="1"/>
            </p:cNvSpPr>
            <p:nvPr/>
          </p:nvSpPr>
          <p:spPr bwMode="auto">
            <a:xfrm>
              <a:off x="1104" y="2565"/>
              <a:ext cx="20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35000"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35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146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	S</a:t>
              </a:r>
              <a:r>
                <a:rPr lang="en-US" altLang="en-US" sz="2000">
                  <a:latin typeface="Helvetica" panose="020B0604020202020204" pitchFamily="34" charset="0"/>
                </a:rPr>
                <a:t>ide	</a:t>
              </a:r>
              <a:r>
                <a:rPr lang="en-US" altLang="en-US" b="1" i="1">
                  <a:latin typeface="Helvetica" panose="020B0604020202020204" pitchFamily="34" charset="0"/>
                </a:rPr>
                <a:t>QS</a:t>
              </a:r>
              <a:r>
                <a:rPr lang="en-US" altLang="en-US" sz="2000" i="1"/>
                <a:t>	</a:t>
              </a:r>
              <a:r>
                <a:rPr lang="en-US" altLang="en-US" b="1" i="1">
                  <a:latin typeface="Helvetica" panose="020B0604020202020204" pitchFamily="34" charset="0"/>
                </a:rPr>
                <a:t>XY</a:t>
              </a:r>
              <a:endParaRPr lang="en-US" altLang="en-US" sz="2000" i="1"/>
            </a:p>
          </p:txBody>
        </p:sp>
        <p:pic>
          <p:nvPicPr>
            <p:cNvPr id="55353" name="Picture 22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1" y="2620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54" name="Line 24"/>
            <p:cNvSpPr>
              <a:spLocks noChangeShapeType="1"/>
            </p:cNvSpPr>
            <p:nvPr/>
          </p:nvSpPr>
          <p:spPr bwMode="auto">
            <a:xfrm>
              <a:off x="2571" y="2589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5" name="Line 25"/>
            <p:cNvSpPr>
              <a:spLocks noChangeShapeType="1"/>
            </p:cNvSpPr>
            <p:nvPr/>
          </p:nvSpPr>
          <p:spPr bwMode="auto">
            <a:xfrm>
              <a:off x="2078" y="258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6915152" y="3538538"/>
            <a:ext cx="2768601" cy="430212"/>
            <a:chOff x="3396" y="2229"/>
            <a:chExt cx="1744" cy="271"/>
          </a:xfrm>
        </p:grpSpPr>
        <p:sp>
          <p:nvSpPr>
            <p:cNvPr id="55350" name="Text Box 28"/>
            <p:cNvSpPr txBox="1">
              <a:spLocks noChangeArrowheads="1"/>
            </p:cNvSpPr>
            <p:nvPr/>
          </p:nvSpPr>
          <p:spPr bwMode="auto">
            <a:xfrm>
              <a:off x="3396" y="2229"/>
              <a:ext cx="17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Helvetica" panose="020B0604020202020204" pitchFamily="34" charset="0"/>
                </a:rPr>
                <a:t>then  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b="1" i="1">
                  <a:latin typeface="Helvetica" panose="020B0604020202020204" pitchFamily="34" charset="0"/>
                </a:rPr>
                <a:t>PQS</a:t>
              </a:r>
              <a:r>
                <a:rPr lang="en-US" altLang="en-US" sz="2200"/>
                <a:t>       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b="1" i="1">
                  <a:latin typeface="Helvetica" panose="020B0604020202020204" pitchFamily="34" charset="0"/>
                </a:rPr>
                <a:t>WXY</a:t>
              </a:r>
            </a:p>
          </p:txBody>
        </p:sp>
        <p:pic>
          <p:nvPicPr>
            <p:cNvPr id="55351" name="Picture 29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" y="2296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3276601" y="3640139"/>
            <a:ext cx="3141663" cy="396875"/>
            <a:chOff x="1104" y="2293"/>
            <a:chExt cx="1979" cy="250"/>
          </a:xfrm>
        </p:grpSpPr>
        <p:sp>
          <p:nvSpPr>
            <p:cNvPr id="55346" name="Rectangle 19"/>
            <p:cNvSpPr>
              <a:spLocks noChangeArrowheads="1"/>
            </p:cNvSpPr>
            <p:nvPr/>
          </p:nvSpPr>
          <p:spPr bwMode="auto">
            <a:xfrm>
              <a:off x="1104" y="2293"/>
              <a:ext cx="19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87400"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87400"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87400"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87400"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87400"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87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87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87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87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1714500" algn="r"/>
                  <a:tab pos="2573338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5875C"/>
                  </a:solidFill>
                  <a:latin typeface="Helvetica" panose="020B0604020202020204" pitchFamily="34" charset="0"/>
                </a:rPr>
                <a:t>	A</a:t>
              </a:r>
              <a:r>
                <a:rPr lang="en-US" altLang="en-US" sz="2000">
                  <a:latin typeface="Helvetica" panose="020B0604020202020204" pitchFamily="34" charset="0"/>
                </a:rPr>
                <a:t>ngle	</a:t>
              </a:r>
              <a:r>
                <a:rPr lang="en-US" altLang="en-US" b="1" i="1">
                  <a:latin typeface="Helvetica" panose="020B0604020202020204" pitchFamily="34" charset="0"/>
                </a:rPr>
                <a:t>Q</a:t>
              </a:r>
              <a:r>
                <a:rPr lang="en-US" altLang="en-US" sz="2000" i="1"/>
                <a:t>	</a:t>
              </a:r>
              <a:r>
                <a:rPr lang="en-US" altLang="en-US" b="1" i="1">
                  <a:latin typeface="Helvetica" panose="020B0604020202020204" pitchFamily="34" charset="0"/>
                </a:rPr>
                <a:t>X</a:t>
              </a:r>
              <a:endParaRPr lang="en-US" altLang="en-US" sz="2000" i="1"/>
            </a:p>
          </p:txBody>
        </p:sp>
        <p:pic>
          <p:nvPicPr>
            <p:cNvPr id="55347" name="Picture 2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1" y="2350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48" name="Freeform 31"/>
            <p:cNvSpPr>
              <a:spLocks/>
            </p:cNvSpPr>
            <p:nvPr/>
          </p:nvSpPr>
          <p:spPr bwMode="auto">
            <a:xfrm>
              <a:off x="1979" y="2338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9" name="Freeform 32"/>
            <p:cNvSpPr>
              <a:spLocks/>
            </p:cNvSpPr>
            <p:nvPr/>
          </p:nvSpPr>
          <p:spPr bwMode="auto">
            <a:xfrm>
              <a:off x="2524" y="2338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9" name="AutoShape 27"/>
          <p:cNvSpPr>
            <a:spLocks/>
          </p:cNvSpPr>
          <p:nvPr/>
        </p:nvSpPr>
        <p:spPr bwMode="auto">
          <a:xfrm>
            <a:off x="6162675" y="3136900"/>
            <a:ext cx="266700" cy="1258888"/>
          </a:xfrm>
          <a:prstGeom prst="rightBrace">
            <a:avLst>
              <a:gd name="adj1" fmla="val 70498"/>
              <a:gd name="adj2" fmla="val 50847"/>
            </a:avLst>
          </a:prstGeom>
          <a:noFill/>
          <a:ln w="19050">
            <a:solidFill>
              <a:srgbClr val="0A50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A50A1"/>
              </a:solidFill>
            </a:endParaRP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7289800" y="4552950"/>
            <a:ext cx="2254250" cy="660400"/>
            <a:chOff x="3632" y="2868"/>
            <a:chExt cx="1420" cy="416"/>
          </a:xfrm>
        </p:grpSpPr>
        <p:sp>
          <p:nvSpPr>
            <p:cNvPr id="55344" name="Arc 62"/>
            <p:cNvSpPr>
              <a:spLocks/>
            </p:cNvSpPr>
            <p:nvPr/>
          </p:nvSpPr>
          <p:spPr bwMode="auto">
            <a:xfrm rot="14016844" flipH="1">
              <a:off x="3643" y="2857"/>
              <a:ext cx="165" cy="187"/>
            </a:xfrm>
            <a:custGeom>
              <a:avLst/>
              <a:gdLst>
                <a:gd name="T0" fmla="*/ 0 w 20857"/>
                <a:gd name="T1" fmla="*/ 0 h 21600"/>
                <a:gd name="T2" fmla="*/ 0 w 20857"/>
                <a:gd name="T3" fmla="*/ 0 h 21600"/>
                <a:gd name="T4" fmla="*/ 0 w 2085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57"/>
                <a:gd name="T10" fmla="*/ 0 h 21600"/>
                <a:gd name="T11" fmla="*/ 20857 w 208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7" h="21600" fill="none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</a:path>
                <a:path w="20857" h="21600" stroke="0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5" name="Arc 63"/>
            <p:cNvSpPr>
              <a:spLocks/>
            </p:cNvSpPr>
            <p:nvPr/>
          </p:nvSpPr>
          <p:spPr bwMode="auto">
            <a:xfrm rot="14016844" flipH="1">
              <a:off x="4876" y="3108"/>
              <a:ext cx="165" cy="187"/>
            </a:xfrm>
            <a:custGeom>
              <a:avLst/>
              <a:gdLst>
                <a:gd name="T0" fmla="*/ 0 w 20857"/>
                <a:gd name="T1" fmla="*/ 0 h 21600"/>
                <a:gd name="T2" fmla="*/ 0 w 20857"/>
                <a:gd name="T3" fmla="*/ 0 h 21600"/>
                <a:gd name="T4" fmla="*/ 0 w 2085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57"/>
                <a:gd name="T10" fmla="*/ 0 h 21600"/>
                <a:gd name="T11" fmla="*/ 20857 w 208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7" h="21600" fill="none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</a:path>
                <a:path w="20857" h="21600" stroke="0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6367464" y="4475164"/>
            <a:ext cx="3076575" cy="1189037"/>
            <a:chOff x="3051" y="2819"/>
            <a:chExt cx="1938" cy="749"/>
          </a:xfrm>
        </p:grpSpPr>
        <p:sp>
          <p:nvSpPr>
            <p:cNvPr id="55342" name="Line 64"/>
            <p:cNvSpPr>
              <a:spLocks noChangeShapeType="1"/>
            </p:cNvSpPr>
            <p:nvPr/>
          </p:nvSpPr>
          <p:spPr bwMode="auto">
            <a:xfrm flipH="1">
              <a:off x="4283" y="3069"/>
              <a:ext cx="706" cy="499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3" name="Line 65"/>
            <p:cNvSpPr>
              <a:spLocks noChangeShapeType="1"/>
            </p:cNvSpPr>
            <p:nvPr/>
          </p:nvSpPr>
          <p:spPr bwMode="auto">
            <a:xfrm flipH="1">
              <a:off x="3051" y="2819"/>
              <a:ext cx="706" cy="499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493001" y="4462464"/>
            <a:ext cx="2239963" cy="1196975"/>
            <a:chOff x="3760" y="2811"/>
            <a:chExt cx="1411" cy="754"/>
          </a:xfrm>
        </p:grpSpPr>
        <p:sp>
          <p:nvSpPr>
            <p:cNvPr id="55340" name="Line 66"/>
            <p:cNvSpPr>
              <a:spLocks noChangeShapeType="1"/>
            </p:cNvSpPr>
            <p:nvPr/>
          </p:nvSpPr>
          <p:spPr bwMode="auto">
            <a:xfrm flipH="1" flipV="1">
              <a:off x="4989" y="3067"/>
              <a:ext cx="182" cy="498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1" name="Line 67"/>
            <p:cNvSpPr>
              <a:spLocks noChangeShapeType="1"/>
            </p:cNvSpPr>
            <p:nvPr/>
          </p:nvSpPr>
          <p:spPr bwMode="auto">
            <a:xfrm flipH="1" flipV="1">
              <a:off x="3760" y="2811"/>
              <a:ext cx="182" cy="498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7545389" y="4924426"/>
            <a:ext cx="2181225" cy="500063"/>
            <a:chOff x="3787" y="3066"/>
            <a:chExt cx="1374" cy="315"/>
          </a:xfrm>
        </p:grpSpPr>
        <p:grpSp>
          <p:nvGrpSpPr>
            <p:cNvPr id="55334" name="Group 41"/>
            <p:cNvGrpSpPr>
              <a:grpSpLocks/>
            </p:cNvGrpSpPr>
            <p:nvPr/>
          </p:nvGrpSpPr>
          <p:grpSpPr bwMode="auto">
            <a:xfrm rot="4176877">
              <a:off x="5064" y="3284"/>
              <a:ext cx="52" cy="142"/>
              <a:chOff x="3878" y="1762"/>
              <a:chExt cx="52" cy="142"/>
            </a:xfrm>
          </p:grpSpPr>
          <p:sp>
            <p:nvSpPr>
              <p:cNvPr id="55338" name="Line 42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9" name="Line 43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335" name="Group 56"/>
            <p:cNvGrpSpPr>
              <a:grpSpLocks/>
            </p:cNvGrpSpPr>
            <p:nvPr/>
          </p:nvGrpSpPr>
          <p:grpSpPr bwMode="auto">
            <a:xfrm rot="4176877">
              <a:off x="3832" y="3021"/>
              <a:ext cx="52" cy="142"/>
              <a:chOff x="3878" y="1762"/>
              <a:chExt cx="52" cy="142"/>
            </a:xfrm>
          </p:grpSpPr>
          <p:sp>
            <p:nvSpPr>
              <p:cNvPr id="55336" name="Line 57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7" name="Line 58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6980239" y="4727575"/>
            <a:ext cx="1931987" cy="628650"/>
            <a:chOff x="3437" y="2978"/>
            <a:chExt cx="1217" cy="396"/>
          </a:xfrm>
        </p:grpSpPr>
        <p:sp>
          <p:nvSpPr>
            <p:cNvPr id="55332" name="Line 44"/>
            <p:cNvSpPr>
              <a:spLocks noChangeShapeType="1"/>
            </p:cNvSpPr>
            <p:nvPr/>
          </p:nvSpPr>
          <p:spPr bwMode="auto">
            <a:xfrm rot="-2220000">
              <a:off x="3437" y="2978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Line 59"/>
            <p:cNvSpPr>
              <a:spLocks noChangeShapeType="1"/>
            </p:cNvSpPr>
            <p:nvPr/>
          </p:nvSpPr>
          <p:spPr bwMode="auto">
            <a:xfrm rot="-2220000">
              <a:off x="4654" y="3232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7291389" y="4551363"/>
            <a:ext cx="2244725" cy="658812"/>
            <a:chOff x="3633" y="2867"/>
            <a:chExt cx="1414" cy="415"/>
          </a:xfrm>
        </p:grpSpPr>
        <p:sp>
          <p:nvSpPr>
            <p:cNvPr id="55330" name="Arc 60"/>
            <p:cNvSpPr>
              <a:spLocks/>
            </p:cNvSpPr>
            <p:nvPr/>
          </p:nvSpPr>
          <p:spPr bwMode="auto">
            <a:xfrm rot="14016844" flipH="1">
              <a:off x="3644" y="2856"/>
              <a:ext cx="165" cy="187"/>
            </a:xfrm>
            <a:custGeom>
              <a:avLst/>
              <a:gdLst>
                <a:gd name="T0" fmla="*/ 0 w 20857"/>
                <a:gd name="T1" fmla="*/ 0 h 21600"/>
                <a:gd name="T2" fmla="*/ 0 w 20857"/>
                <a:gd name="T3" fmla="*/ 0 h 21600"/>
                <a:gd name="T4" fmla="*/ 0 w 2085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57"/>
                <a:gd name="T10" fmla="*/ 0 h 21600"/>
                <a:gd name="T11" fmla="*/ 20857 w 208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7" h="21600" fill="none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</a:path>
                <a:path w="20857" h="21600" stroke="0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Arc 55"/>
            <p:cNvSpPr>
              <a:spLocks/>
            </p:cNvSpPr>
            <p:nvPr/>
          </p:nvSpPr>
          <p:spPr bwMode="auto">
            <a:xfrm rot="14016844" flipH="1">
              <a:off x="4871" y="3106"/>
              <a:ext cx="165" cy="187"/>
            </a:xfrm>
            <a:custGeom>
              <a:avLst/>
              <a:gdLst>
                <a:gd name="T0" fmla="*/ 0 w 20857"/>
                <a:gd name="T1" fmla="*/ 0 h 21600"/>
                <a:gd name="T2" fmla="*/ 0 w 20857"/>
                <a:gd name="T3" fmla="*/ 0 h 21600"/>
                <a:gd name="T4" fmla="*/ 0 w 2085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57"/>
                <a:gd name="T10" fmla="*/ 0 h 21600"/>
                <a:gd name="T11" fmla="*/ 20857 w 208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7" h="21600" fill="none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</a:path>
                <a:path w="20857" h="21600" stroke="0" extrusionOk="0">
                  <a:moveTo>
                    <a:pt x="-1" y="0"/>
                  </a:moveTo>
                  <a:cubicBezTo>
                    <a:pt x="9766" y="0"/>
                    <a:pt x="18318" y="6553"/>
                    <a:pt x="20857" y="159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3279775" y="3171826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Helvetica" panose="020B0604020202020204" pitchFamily="34" charset="0"/>
              </a:rPr>
              <a:t>If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3092451" y="1681163"/>
            <a:ext cx="7097713" cy="1282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75014" y="1819276"/>
            <a:ext cx="61928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Helvetica" panose="020B0604020202020204" pitchFamily="34" charset="0"/>
              </a:rPr>
              <a:t>If two sides and the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included angle </a:t>
            </a:r>
            <a:r>
              <a:rPr lang="en-US" altLang="en-US" sz="2000" dirty="0">
                <a:latin typeface="Helvetica" panose="020B0604020202020204" pitchFamily="34" charset="0"/>
              </a:rPr>
              <a:t>of one triangle are</a:t>
            </a:r>
          </a:p>
          <a:p>
            <a:r>
              <a:rPr lang="en-US" altLang="en-US" sz="2000" dirty="0">
                <a:latin typeface="Helvetica" panose="020B0604020202020204" pitchFamily="34" charset="0"/>
              </a:rPr>
              <a:t>congruent to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two sides </a:t>
            </a:r>
            <a:r>
              <a:rPr lang="en-US" altLang="en-US" sz="2000" dirty="0">
                <a:latin typeface="Helvetica" panose="020B0604020202020204" pitchFamily="34" charset="0"/>
              </a:rPr>
              <a:t>and the included angle of a </a:t>
            </a:r>
          </a:p>
          <a:p>
            <a:r>
              <a:rPr lang="en-US" altLang="en-US" sz="2000" dirty="0">
                <a:latin typeface="Helvetica" panose="020B0604020202020204" pitchFamily="34" charset="0"/>
              </a:rPr>
              <a:t>second triangle, then the two triangles are </a:t>
            </a:r>
            <a:r>
              <a:rPr lang="en-US" altLang="en-US" sz="2000" dirty="0">
                <a:solidFill>
                  <a:srgbClr val="0070C0"/>
                </a:solidFill>
                <a:latin typeface="Helvetica" panose="020B0604020202020204" pitchFamily="34" charset="0"/>
              </a:rPr>
              <a:t>congruent</a:t>
            </a:r>
            <a:r>
              <a:rPr lang="en-US" altLang="en-US" sz="2000" dirty="0">
                <a:latin typeface="Helvetica" panose="020B0604020202020204" pitchFamily="34" charset="0"/>
              </a:rPr>
              <a:t>.</a:t>
            </a:r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3754438" y="3208339"/>
            <a:ext cx="558800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3759201" y="3662364"/>
            <a:ext cx="703263" cy="325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3751263" y="4119563"/>
            <a:ext cx="5588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3735388" y="3606800"/>
            <a:ext cx="703262" cy="431800"/>
            <a:chOff x="1404" y="2196"/>
            <a:chExt cx="443" cy="272"/>
          </a:xfrm>
        </p:grpSpPr>
        <p:sp>
          <p:nvSpPr>
            <p:cNvPr id="55328" name="Rectangle 46"/>
            <p:cNvSpPr>
              <a:spLocks noChangeArrowheads="1"/>
            </p:cNvSpPr>
            <p:nvPr/>
          </p:nvSpPr>
          <p:spPr bwMode="auto">
            <a:xfrm>
              <a:off x="1404" y="2196"/>
              <a:ext cx="443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29" name="Text Box 47"/>
            <p:cNvSpPr txBox="1">
              <a:spLocks noChangeArrowheads="1"/>
            </p:cNvSpPr>
            <p:nvPr/>
          </p:nvSpPr>
          <p:spPr bwMode="auto">
            <a:xfrm>
              <a:off x="1561" y="2217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A</a:t>
              </a:r>
              <a:endParaRPr lang="en-US" altLang="en-US" u="sng"/>
            </a:p>
          </p:txBody>
        </p:sp>
      </p:grp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3735388" y="4038600"/>
            <a:ext cx="703262" cy="431800"/>
            <a:chOff x="1404" y="2196"/>
            <a:chExt cx="443" cy="272"/>
          </a:xfrm>
        </p:grpSpPr>
        <p:sp>
          <p:nvSpPr>
            <p:cNvPr id="55326" name="Rectangle 50"/>
            <p:cNvSpPr>
              <a:spLocks noChangeArrowheads="1"/>
            </p:cNvSpPr>
            <p:nvPr/>
          </p:nvSpPr>
          <p:spPr bwMode="auto">
            <a:xfrm>
              <a:off x="1404" y="2196"/>
              <a:ext cx="443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27" name="Text Box 51"/>
            <p:cNvSpPr txBox="1">
              <a:spLocks noChangeArrowheads="1"/>
            </p:cNvSpPr>
            <p:nvPr/>
          </p:nvSpPr>
          <p:spPr bwMode="auto">
            <a:xfrm>
              <a:off x="1561" y="2217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</a:t>
              </a:r>
              <a:endParaRPr lang="en-US" altLang="en-US" u="sng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3735388" y="3176588"/>
            <a:ext cx="703262" cy="431800"/>
            <a:chOff x="1404" y="2196"/>
            <a:chExt cx="443" cy="272"/>
          </a:xfrm>
        </p:grpSpPr>
        <p:sp>
          <p:nvSpPr>
            <p:cNvPr id="55324" name="Rectangle 53"/>
            <p:cNvSpPr>
              <a:spLocks noChangeArrowheads="1"/>
            </p:cNvSpPr>
            <p:nvPr/>
          </p:nvSpPr>
          <p:spPr bwMode="auto">
            <a:xfrm>
              <a:off x="1404" y="2196"/>
              <a:ext cx="443" cy="2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25" name="Text Box 54"/>
            <p:cNvSpPr txBox="1">
              <a:spLocks noChangeArrowheads="1"/>
            </p:cNvSpPr>
            <p:nvPr/>
          </p:nvSpPr>
          <p:spPr bwMode="auto">
            <a:xfrm>
              <a:off x="1561" y="2217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</a:t>
              </a:r>
              <a:endParaRPr lang="en-US" altLang="en-US" u="sng"/>
            </a:p>
          </p:txBody>
        </p:sp>
      </p:grpSp>
    </p:spTree>
    <p:extLst>
      <p:ext uri="{BB962C8B-B14F-4D97-AF65-F5344CB8AC3E}">
        <p14:creationId xmlns:p14="http://schemas.microsoft.com/office/powerpoint/2010/main" xmlns="" val="332350076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0" grpId="0" animBg="1"/>
      <p:bldP spid="18442" grpId="0" autoUpdateAnimBg="0"/>
      <p:bldP spid="18459" grpId="0" animBg="1" autoUpdateAnimBg="0"/>
      <p:bldP spid="18504" grpId="0" autoUpdateAnimBg="0"/>
      <p:bldP spid="18505" grpId="0" animBg="1"/>
      <p:bldP spid="18443" grpId="0" autoUpdateAnimBg="0"/>
      <p:bldP spid="18516" grpId="0" animBg="1"/>
      <p:bldP spid="18517" grpId="0" animBg="1"/>
      <p:bldP spid="185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271838" y="3671888"/>
            <a:ext cx="7015162" cy="5508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749550" y="3803651"/>
            <a:ext cx="304800" cy="366713"/>
            <a:chOff x="288" y="1232"/>
            <a:chExt cx="192" cy="231"/>
          </a:xfrm>
        </p:grpSpPr>
        <p:sp>
          <p:nvSpPr>
            <p:cNvPr id="56381" name="Oval 18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82" name="Text Box 19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1792288" y="117476"/>
            <a:ext cx="5921374" cy="460375"/>
            <a:chOff x="1651" y="423"/>
            <a:chExt cx="3730" cy="290"/>
          </a:xfrm>
        </p:grpSpPr>
        <p:sp>
          <p:nvSpPr>
            <p:cNvPr id="56379" name="Text Box 5"/>
            <p:cNvSpPr txBox="1">
              <a:spLocks noChangeArrowheads="1"/>
            </p:cNvSpPr>
            <p:nvPr/>
          </p:nvSpPr>
          <p:spPr bwMode="auto">
            <a:xfrm>
              <a:off x="2518" y="446"/>
              <a:ext cx="28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3. Using </a:t>
              </a:r>
              <a:r>
                <a:rPr lang="en-US" altLang="en-US" b="1" dirty="0">
                  <a:solidFill>
                    <a:srgbClr val="FF0000"/>
                  </a:solidFill>
                  <a:latin typeface="Helvetica" panose="020B0604020202020204" pitchFamily="34" charset="0"/>
                </a:rPr>
                <a:t>the SAS Congruence Postulate</a:t>
              </a:r>
            </a:p>
          </p:txBody>
        </p:sp>
        <p:pic>
          <p:nvPicPr>
            <p:cNvPr id="56380" name="Picture 6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25" name="Line 7"/>
          <p:cNvSpPr>
            <a:spLocks noChangeShapeType="1"/>
          </p:cNvSpPr>
          <p:nvPr/>
        </p:nvSpPr>
        <p:spPr bwMode="auto">
          <a:xfrm>
            <a:off x="3270250" y="515938"/>
            <a:ext cx="711358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3158218" y="1198226"/>
            <a:ext cx="3124200" cy="646113"/>
            <a:chOff x="1101" y="576"/>
            <a:chExt cx="1968" cy="407"/>
          </a:xfrm>
        </p:grpSpPr>
        <p:sp>
          <p:nvSpPr>
            <p:cNvPr id="56377" name="Text Box 8"/>
            <p:cNvSpPr txBox="1">
              <a:spLocks noChangeArrowheads="1"/>
            </p:cNvSpPr>
            <p:nvPr/>
          </p:nvSpPr>
          <p:spPr bwMode="auto">
            <a:xfrm>
              <a:off x="1101" y="576"/>
              <a:ext cx="196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320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320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Prove that</a:t>
              </a:r>
            </a:p>
            <a:p>
              <a:r>
                <a:rPr lang="en-US" altLang="en-US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b="1" i="1"/>
                <a:t>AEB</a:t>
              </a:r>
              <a:r>
                <a:rPr lang="en-US" altLang="en-US"/>
                <a:t>     </a:t>
              </a:r>
              <a:r>
                <a:rPr lang="en-US" altLang="en-US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b="1" i="1"/>
                <a:t>DEC</a:t>
              </a:r>
              <a:r>
                <a:rPr lang="en-US" altLang="en-US" i="1"/>
                <a:t>.</a:t>
              </a:r>
            </a:p>
          </p:txBody>
        </p:sp>
        <p:pic>
          <p:nvPicPr>
            <p:cNvPr id="56378" name="Picture 9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" y="80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271838" y="4487863"/>
            <a:ext cx="7027862" cy="4746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749550" y="4559301"/>
            <a:ext cx="304800" cy="366713"/>
            <a:chOff x="288" y="1232"/>
            <a:chExt cx="192" cy="231"/>
          </a:xfrm>
        </p:grpSpPr>
        <p:sp>
          <p:nvSpPr>
            <p:cNvPr id="56375" name="Oval 21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76" name="Text Box 22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71839" y="5229226"/>
            <a:ext cx="7031037" cy="5127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2749550" y="5345113"/>
            <a:ext cx="304800" cy="304800"/>
            <a:chOff x="772" y="3311"/>
            <a:chExt cx="192" cy="192"/>
          </a:xfrm>
        </p:grpSpPr>
        <p:sp>
          <p:nvSpPr>
            <p:cNvPr id="56373" name="Oval 24"/>
            <p:cNvSpPr>
              <a:spLocks noChangeArrowheads="1"/>
            </p:cNvSpPr>
            <p:nvPr/>
          </p:nvSpPr>
          <p:spPr bwMode="auto">
            <a:xfrm>
              <a:off x="772" y="3311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74" name="Text Box 25"/>
            <p:cNvSpPr txBox="1">
              <a:spLocks noChangeArrowheads="1"/>
            </p:cNvSpPr>
            <p:nvPr/>
          </p:nvSpPr>
          <p:spPr bwMode="auto">
            <a:xfrm>
              <a:off x="774" y="3321"/>
              <a:ext cx="1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271839" y="5256213"/>
            <a:ext cx="75703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06413"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6413"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6413"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6413"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6413"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2675" algn="l"/>
                <a:tab pos="3087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ym typeface="Symbol" panose="05050102010706020507" pitchFamily="18" charset="2"/>
              </a:rPr>
              <a:t></a:t>
            </a:r>
            <a:r>
              <a:rPr lang="en-US" altLang="en-US" sz="1100" dirty="0"/>
              <a:t> </a:t>
            </a:r>
            <a:r>
              <a:rPr lang="en-US" altLang="en-US" sz="2400" i="1" dirty="0"/>
              <a:t>AEB</a:t>
            </a:r>
            <a:r>
              <a:rPr lang="en-US" altLang="en-US" sz="24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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</a:t>
            </a:r>
            <a:r>
              <a:rPr lang="en-US" altLang="en-US" sz="1100" dirty="0"/>
              <a:t> </a:t>
            </a:r>
            <a:r>
              <a:rPr lang="en-US" altLang="en-US" sz="2400" i="1" dirty="0"/>
              <a:t>DEC</a:t>
            </a:r>
            <a:r>
              <a:rPr lang="en-US" altLang="en-US" sz="2400" dirty="0"/>
              <a:t>	 SAS Congruence Postulate</a:t>
            </a:r>
          </a:p>
        </p:txBody>
      </p:sp>
      <p:pic>
        <p:nvPicPr>
          <p:cNvPr id="19517" name="Picture 61" descr="image5.gif2                                                    00009FDAMacintosh HD                   ABA78158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450" y="855663"/>
            <a:ext cx="4445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7432675" y="1362076"/>
            <a:ext cx="1455738" cy="601663"/>
            <a:chOff x="3722" y="762"/>
            <a:chExt cx="917" cy="379"/>
          </a:xfrm>
        </p:grpSpPr>
        <p:sp>
          <p:nvSpPr>
            <p:cNvPr id="56371" name="Arc 64"/>
            <p:cNvSpPr>
              <a:spLocks/>
            </p:cNvSpPr>
            <p:nvPr/>
          </p:nvSpPr>
          <p:spPr bwMode="auto">
            <a:xfrm rot="18427296" flipH="1">
              <a:off x="3738" y="793"/>
              <a:ext cx="332" cy="363"/>
            </a:xfrm>
            <a:custGeom>
              <a:avLst/>
              <a:gdLst>
                <a:gd name="T0" fmla="*/ 0 w 17841"/>
                <a:gd name="T1" fmla="*/ 0 h 20534"/>
                <a:gd name="T2" fmla="*/ 0 w 17841"/>
                <a:gd name="T3" fmla="*/ 0 h 20534"/>
                <a:gd name="T4" fmla="*/ 0 w 17841"/>
                <a:gd name="T5" fmla="*/ 0 h 20534"/>
                <a:gd name="T6" fmla="*/ 0 60000 65536"/>
                <a:gd name="T7" fmla="*/ 0 60000 65536"/>
                <a:gd name="T8" fmla="*/ 0 60000 65536"/>
                <a:gd name="T9" fmla="*/ 0 w 17841"/>
                <a:gd name="T10" fmla="*/ 0 h 20534"/>
                <a:gd name="T11" fmla="*/ 17841 w 17841"/>
                <a:gd name="T12" fmla="*/ 20534 h 205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841" h="20534" fill="none" extrusionOk="0">
                  <a:moveTo>
                    <a:pt x="6701" y="-1"/>
                  </a:moveTo>
                  <a:cubicBezTo>
                    <a:pt x="11235" y="1479"/>
                    <a:pt x="15153" y="4419"/>
                    <a:pt x="17842" y="8359"/>
                  </a:cubicBezTo>
                </a:path>
                <a:path w="17841" h="20534" stroke="0" extrusionOk="0">
                  <a:moveTo>
                    <a:pt x="6701" y="-1"/>
                  </a:moveTo>
                  <a:cubicBezTo>
                    <a:pt x="11235" y="1479"/>
                    <a:pt x="15153" y="4419"/>
                    <a:pt x="17842" y="8359"/>
                  </a:cubicBezTo>
                  <a:lnTo>
                    <a:pt x="0" y="20534"/>
                  </a:lnTo>
                  <a:lnTo>
                    <a:pt x="6701" y="-1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2" name="Arc 65"/>
            <p:cNvSpPr>
              <a:spLocks/>
            </p:cNvSpPr>
            <p:nvPr/>
          </p:nvSpPr>
          <p:spPr bwMode="auto">
            <a:xfrm rot="7580239" flipH="1">
              <a:off x="4285" y="735"/>
              <a:ext cx="328" cy="381"/>
            </a:xfrm>
            <a:custGeom>
              <a:avLst/>
              <a:gdLst>
                <a:gd name="T0" fmla="*/ 0 w 17328"/>
                <a:gd name="T1" fmla="*/ 0 h 20660"/>
                <a:gd name="T2" fmla="*/ 0 w 17328"/>
                <a:gd name="T3" fmla="*/ 0 h 20660"/>
                <a:gd name="T4" fmla="*/ 0 w 17328"/>
                <a:gd name="T5" fmla="*/ 0 h 20660"/>
                <a:gd name="T6" fmla="*/ 0 60000 65536"/>
                <a:gd name="T7" fmla="*/ 0 60000 65536"/>
                <a:gd name="T8" fmla="*/ 0 60000 65536"/>
                <a:gd name="T9" fmla="*/ 0 w 17328"/>
                <a:gd name="T10" fmla="*/ 0 h 20660"/>
                <a:gd name="T11" fmla="*/ 17328 w 17328"/>
                <a:gd name="T12" fmla="*/ 20660 h 20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28" h="20660" fill="none" extrusionOk="0">
                  <a:moveTo>
                    <a:pt x="6299" y="-2"/>
                  </a:moveTo>
                  <a:cubicBezTo>
                    <a:pt x="10710" y="1343"/>
                    <a:pt x="14575" y="4065"/>
                    <a:pt x="17328" y="7764"/>
                  </a:cubicBezTo>
                </a:path>
                <a:path w="17328" h="20660" stroke="0" extrusionOk="0">
                  <a:moveTo>
                    <a:pt x="6299" y="-2"/>
                  </a:moveTo>
                  <a:cubicBezTo>
                    <a:pt x="10710" y="1343"/>
                    <a:pt x="14575" y="4065"/>
                    <a:pt x="17328" y="7764"/>
                  </a:cubicBezTo>
                  <a:lnTo>
                    <a:pt x="0" y="20660"/>
                  </a:lnTo>
                  <a:lnTo>
                    <a:pt x="6299" y="-2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6915151" y="1855788"/>
            <a:ext cx="2606675" cy="387350"/>
            <a:chOff x="3396" y="1073"/>
            <a:chExt cx="1642" cy="244"/>
          </a:xfrm>
        </p:grpSpPr>
        <p:sp>
          <p:nvSpPr>
            <p:cNvPr id="56369" name="Rectangle 66"/>
            <p:cNvSpPr>
              <a:spLocks noChangeArrowheads="1"/>
            </p:cNvSpPr>
            <p:nvPr/>
          </p:nvSpPr>
          <p:spPr bwMode="auto">
            <a:xfrm rot="-1080000">
              <a:off x="3396" y="1073"/>
              <a:ext cx="157" cy="212"/>
            </a:xfrm>
            <a:prstGeom prst="rect">
              <a:avLst/>
            </a:prstGeom>
            <a:solidFill>
              <a:srgbClr val="03BB7E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70" name="Rectangle 68"/>
            <p:cNvSpPr>
              <a:spLocks noChangeArrowheads="1"/>
            </p:cNvSpPr>
            <p:nvPr/>
          </p:nvSpPr>
          <p:spPr bwMode="auto">
            <a:xfrm rot="1080000">
              <a:off x="4881" y="1105"/>
              <a:ext cx="157" cy="212"/>
            </a:xfrm>
            <a:prstGeom prst="rect">
              <a:avLst/>
            </a:prstGeom>
            <a:solidFill>
              <a:srgbClr val="03BB7E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7180263" y="1200151"/>
            <a:ext cx="1981200" cy="354013"/>
            <a:chOff x="3563" y="660"/>
            <a:chExt cx="1248" cy="223"/>
          </a:xfrm>
        </p:grpSpPr>
        <p:sp>
          <p:nvSpPr>
            <p:cNvPr id="56367" name="Rectangle 69"/>
            <p:cNvSpPr>
              <a:spLocks noChangeArrowheads="1"/>
            </p:cNvSpPr>
            <p:nvPr/>
          </p:nvSpPr>
          <p:spPr bwMode="auto">
            <a:xfrm rot="9720000">
              <a:off x="4654" y="660"/>
              <a:ext cx="157" cy="212"/>
            </a:xfrm>
            <a:prstGeom prst="rect">
              <a:avLst/>
            </a:prstGeom>
            <a:solidFill>
              <a:srgbClr val="FF993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68" name="Rectangle 71"/>
            <p:cNvSpPr>
              <a:spLocks noChangeArrowheads="1"/>
            </p:cNvSpPr>
            <p:nvPr/>
          </p:nvSpPr>
          <p:spPr bwMode="auto">
            <a:xfrm rot="-9720000">
              <a:off x="3563" y="671"/>
              <a:ext cx="157" cy="212"/>
            </a:xfrm>
            <a:prstGeom prst="rect">
              <a:avLst/>
            </a:prstGeom>
            <a:solidFill>
              <a:srgbClr val="FF993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7034213" y="1268414"/>
            <a:ext cx="2355850" cy="923925"/>
            <a:chOff x="3471" y="700"/>
            <a:chExt cx="1484" cy="582"/>
          </a:xfrm>
        </p:grpSpPr>
        <p:grpSp>
          <p:nvGrpSpPr>
            <p:cNvPr id="56357" name="Group 51"/>
            <p:cNvGrpSpPr>
              <a:grpSpLocks/>
            </p:cNvGrpSpPr>
            <p:nvPr/>
          </p:nvGrpSpPr>
          <p:grpSpPr bwMode="auto">
            <a:xfrm rot="9720334">
              <a:off x="4705" y="700"/>
              <a:ext cx="52" cy="142"/>
              <a:chOff x="3878" y="1762"/>
              <a:chExt cx="52" cy="142"/>
            </a:xfrm>
          </p:grpSpPr>
          <p:sp>
            <p:nvSpPr>
              <p:cNvPr id="56365" name="Line 52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6" name="Line 53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58" name="Line 54"/>
            <p:cNvSpPr>
              <a:spLocks noChangeShapeType="1"/>
            </p:cNvSpPr>
            <p:nvPr/>
          </p:nvSpPr>
          <p:spPr bwMode="auto">
            <a:xfrm rot="1064619">
              <a:off x="4955" y="1140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359" name="Group 55"/>
            <p:cNvGrpSpPr>
              <a:grpSpLocks/>
            </p:cNvGrpSpPr>
            <p:nvPr/>
          </p:nvGrpSpPr>
          <p:grpSpPr bwMode="auto">
            <a:xfrm rot="-9720000">
              <a:off x="3613" y="712"/>
              <a:ext cx="52" cy="142"/>
              <a:chOff x="3878" y="1762"/>
              <a:chExt cx="52" cy="142"/>
            </a:xfrm>
          </p:grpSpPr>
          <p:sp>
            <p:nvSpPr>
              <p:cNvPr id="56363" name="Line 56"/>
              <p:cNvSpPr>
                <a:spLocks noChangeShapeType="1"/>
              </p:cNvSpPr>
              <p:nvPr/>
            </p:nvSpPr>
            <p:spPr bwMode="auto">
              <a:xfrm>
                <a:off x="3878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4" name="Line 57"/>
              <p:cNvSpPr>
                <a:spLocks noChangeShapeType="1"/>
              </p:cNvSpPr>
              <p:nvPr/>
            </p:nvSpPr>
            <p:spPr bwMode="auto">
              <a:xfrm>
                <a:off x="3930" y="1762"/>
                <a:ext cx="0" cy="142"/>
              </a:xfrm>
              <a:prstGeom prst="line">
                <a:avLst/>
              </a:prstGeom>
              <a:noFill/>
              <a:ln w="25400">
                <a:solidFill>
                  <a:srgbClr val="FE000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60" name="Line 58"/>
            <p:cNvSpPr>
              <a:spLocks noChangeShapeType="1"/>
            </p:cNvSpPr>
            <p:nvPr/>
          </p:nvSpPr>
          <p:spPr bwMode="auto">
            <a:xfrm rot="-1080000">
              <a:off x="3471" y="1106"/>
              <a:ext cx="0" cy="142"/>
            </a:xfrm>
            <a:prstGeom prst="line">
              <a:avLst/>
            </a:prstGeom>
            <a:noFill/>
            <a:ln w="25400">
              <a:solidFill>
                <a:srgbClr val="FE000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1" name="Text Box 63"/>
            <p:cNvSpPr txBox="1">
              <a:spLocks noChangeArrowheads="1"/>
            </p:cNvSpPr>
            <p:nvPr/>
          </p:nvSpPr>
          <p:spPr bwMode="auto">
            <a:xfrm>
              <a:off x="4486" y="8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FE000D"/>
                  </a:solidFill>
                  <a:latin typeface="Helvetica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56362" name="Text Box 62"/>
            <p:cNvSpPr txBox="1">
              <a:spLocks noChangeArrowheads="1"/>
            </p:cNvSpPr>
            <p:nvPr/>
          </p:nvSpPr>
          <p:spPr bwMode="auto">
            <a:xfrm>
              <a:off x="3754" y="8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FE000D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</p:grpSp>
      <p:sp>
        <p:nvSpPr>
          <p:cNvPr id="19542" name="Rectangle 86"/>
          <p:cNvSpPr>
            <a:spLocks noChangeArrowheads="1"/>
          </p:cNvSpPr>
          <p:nvPr/>
        </p:nvSpPr>
        <p:spPr bwMode="auto">
          <a:xfrm>
            <a:off x="3179764" y="3635376"/>
            <a:ext cx="7185025" cy="722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4686301" y="3709989"/>
            <a:ext cx="1274763" cy="4333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3309939" y="3709989"/>
            <a:ext cx="1330325" cy="4333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3BB7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3186113" y="3619500"/>
            <a:ext cx="5846762" cy="584200"/>
            <a:chOff x="1047" y="2280"/>
            <a:chExt cx="3683" cy="368"/>
          </a:xfrm>
        </p:grpSpPr>
        <p:sp>
          <p:nvSpPr>
            <p:cNvPr id="56352" name="Text Box 12"/>
            <p:cNvSpPr txBox="1">
              <a:spLocks noChangeArrowheads="1"/>
            </p:cNvSpPr>
            <p:nvPr/>
          </p:nvSpPr>
          <p:spPr bwMode="auto">
            <a:xfrm>
              <a:off x="1047" y="2280"/>
              <a:ext cx="368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385763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385763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385763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385763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385763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85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85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85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85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i="1" dirty="0"/>
                <a:t>AE  </a:t>
              </a:r>
              <a:r>
                <a:rPr lang="en-US" altLang="en-US" sz="3200" dirty="0">
                  <a:sym typeface="Symbol" panose="05050102010706020507" pitchFamily="18" charset="2"/>
                </a:rPr>
                <a:t></a:t>
              </a:r>
              <a:r>
                <a:rPr lang="en-US" altLang="en-US" sz="2400" i="1" dirty="0"/>
                <a:t> DE,  BE </a:t>
              </a:r>
              <a:r>
                <a:rPr lang="en-US" altLang="en-US" sz="3200" dirty="0">
                  <a:sym typeface="Symbol" panose="05050102010706020507" pitchFamily="18" charset="2"/>
                </a:rPr>
                <a:t></a:t>
              </a:r>
              <a:r>
                <a:rPr lang="en-US" altLang="en-US" sz="2400" i="1" dirty="0"/>
                <a:t> CE	</a:t>
              </a:r>
              <a:r>
                <a:rPr lang="en-US" altLang="en-US" sz="2400" dirty="0"/>
                <a:t>Given</a:t>
              </a:r>
            </a:p>
          </p:txBody>
        </p:sp>
        <p:sp>
          <p:nvSpPr>
            <p:cNvPr id="56353" name="Line 45"/>
            <p:cNvSpPr>
              <a:spLocks noChangeShapeType="1"/>
            </p:cNvSpPr>
            <p:nvPr/>
          </p:nvSpPr>
          <p:spPr bwMode="auto">
            <a:xfrm>
              <a:off x="1169" y="23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Line 46"/>
            <p:cNvSpPr>
              <a:spLocks noChangeShapeType="1"/>
            </p:cNvSpPr>
            <p:nvPr/>
          </p:nvSpPr>
          <p:spPr bwMode="auto">
            <a:xfrm>
              <a:off x="1665" y="2388"/>
              <a:ext cx="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Line 47"/>
            <p:cNvSpPr>
              <a:spLocks noChangeShapeType="1"/>
            </p:cNvSpPr>
            <p:nvPr/>
          </p:nvSpPr>
          <p:spPr bwMode="auto">
            <a:xfrm>
              <a:off x="2085" y="2388"/>
              <a:ext cx="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Line 48"/>
            <p:cNvSpPr>
              <a:spLocks noChangeShapeType="1"/>
            </p:cNvSpPr>
            <p:nvPr/>
          </p:nvSpPr>
          <p:spPr bwMode="auto">
            <a:xfrm>
              <a:off x="2574" y="2388"/>
              <a:ext cx="2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43" name="Rectangle 87"/>
          <p:cNvSpPr>
            <a:spLocks noChangeArrowheads="1"/>
          </p:cNvSpPr>
          <p:nvPr/>
        </p:nvSpPr>
        <p:spPr bwMode="auto">
          <a:xfrm>
            <a:off x="3192464" y="4421188"/>
            <a:ext cx="7197725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3313114" y="4503739"/>
            <a:ext cx="1279525" cy="4333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3198813" y="4394201"/>
            <a:ext cx="6951662" cy="584200"/>
            <a:chOff x="1055" y="2768"/>
            <a:chExt cx="4379" cy="368"/>
          </a:xfrm>
        </p:grpSpPr>
        <p:sp>
          <p:nvSpPr>
            <p:cNvPr id="56349" name="Text Box 28"/>
            <p:cNvSpPr txBox="1">
              <a:spLocks noChangeArrowheads="1"/>
            </p:cNvSpPr>
            <p:nvPr/>
          </p:nvSpPr>
          <p:spPr bwMode="auto">
            <a:xfrm>
              <a:off x="1055" y="2768"/>
              <a:ext cx="43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85850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85850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85850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85850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85850"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85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85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85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85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876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dirty="0"/>
                <a:t>   </a:t>
              </a:r>
              <a:r>
                <a:rPr lang="en-US" altLang="en-US" sz="700" dirty="0"/>
                <a:t> </a:t>
              </a:r>
              <a:r>
                <a:rPr lang="en-US" altLang="en-US" sz="2400" dirty="0"/>
                <a:t>1 </a:t>
              </a:r>
              <a:r>
                <a:rPr lang="en-US" altLang="en-US" sz="3200" dirty="0">
                  <a:sym typeface="Symbol" panose="05050102010706020507" pitchFamily="18" charset="2"/>
                </a:rPr>
                <a:t></a:t>
              </a:r>
              <a:r>
                <a:rPr lang="en-US" altLang="en-US" sz="2400" dirty="0"/>
                <a:t> </a:t>
              </a:r>
              <a:r>
                <a:rPr lang="en-US" altLang="en-US" sz="2400" dirty="0">
                  <a:sym typeface="Symbol" panose="05050102010706020507" pitchFamily="18" charset="2"/>
                </a:rPr>
                <a:t>   2</a:t>
              </a:r>
              <a:r>
                <a:rPr lang="en-US" altLang="en-US" sz="2400" i="1" dirty="0"/>
                <a:t>	</a:t>
              </a:r>
              <a:r>
                <a:rPr lang="en-US" altLang="en-US" sz="2400" dirty="0"/>
                <a:t>Vertical Angles Theorem</a:t>
              </a:r>
            </a:p>
          </p:txBody>
        </p:sp>
        <p:sp>
          <p:nvSpPr>
            <p:cNvPr id="56350" name="Freeform 29"/>
            <p:cNvSpPr>
              <a:spLocks/>
            </p:cNvSpPr>
            <p:nvPr/>
          </p:nvSpPr>
          <p:spPr bwMode="auto">
            <a:xfrm>
              <a:off x="1169" y="2929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Freeform 30"/>
            <p:cNvSpPr>
              <a:spLocks/>
            </p:cNvSpPr>
            <p:nvPr/>
          </p:nvSpPr>
          <p:spPr bwMode="auto">
            <a:xfrm>
              <a:off x="1626" y="2931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78"/>
          <p:cNvGrpSpPr>
            <a:grpSpLocks/>
          </p:cNvGrpSpPr>
          <p:nvPr/>
        </p:nvGrpSpPr>
        <p:grpSpPr bwMode="auto">
          <a:xfrm>
            <a:off x="3268664" y="3197226"/>
            <a:ext cx="6992937" cy="2498725"/>
            <a:chOff x="1099" y="2085"/>
            <a:chExt cx="4405" cy="1574"/>
          </a:xfrm>
        </p:grpSpPr>
        <p:sp>
          <p:nvSpPr>
            <p:cNvPr id="56345" name="Text Box 39"/>
            <p:cNvSpPr txBox="1">
              <a:spLocks noChangeArrowheads="1"/>
            </p:cNvSpPr>
            <p:nvPr/>
          </p:nvSpPr>
          <p:spPr bwMode="auto">
            <a:xfrm>
              <a:off x="1099" y="2085"/>
              <a:ext cx="9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Statements</a:t>
              </a:r>
            </a:p>
          </p:txBody>
        </p:sp>
        <p:sp>
          <p:nvSpPr>
            <p:cNvPr id="56346" name="Text Box 40"/>
            <p:cNvSpPr txBox="1">
              <a:spLocks noChangeArrowheads="1"/>
            </p:cNvSpPr>
            <p:nvPr/>
          </p:nvSpPr>
          <p:spPr bwMode="auto">
            <a:xfrm>
              <a:off x="3015" y="2085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Reasons</a:t>
              </a:r>
            </a:p>
          </p:txBody>
        </p:sp>
        <p:sp>
          <p:nvSpPr>
            <p:cNvPr id="56347" name="Line 41"/>
            <p:cNvSpPr>
              <a:spLocks noChangeShapeType="1"/>
            </p:cNvSpPr>
            <p:nvPr/>
          </p:nvSpPr>
          <p:spPr bwMode="auto">
            <a:xfrm>
              <a:off x="1101" y="2313"/>
              <a:ext cx="44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Line 42"/>
            <p:cNvSpPr>
              <a:spLocks noChangeShapeType="1"/>
            </p:cNvSpPr>
            <p:nvPr/>
          </p:nvSpPr>
          <p:spPr bwMode="auto">
            <a:xfrm>
              <a:off x="2937" y="2086"/>
              <a:ext cx="0" cy="1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0357760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  <p:bldP spid="19469" grpId="0" animBg="1"/>
      <p:bldP spid="19470" grpId="0" animBg="1"/>
      <p:bldP spid="19490" grpId="0" autoUpdateAnimBg="0"/>
      <p:bldP spid="19542" grpId="0" animBg="1"/>
      <p:bldP spid="19538" grpId="0" animBg="1"/>
      <p:bldP spid="19540" grpId="0" animBg="1"/>
      <p:bldP spid="19543" grpId="0" animBg="1"/>
      <p:bldP spid="195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2" name="Picture 62" descr="window2.gif                                                    00009DF2Macintosh HD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9114" y="2398714"/>
            <a:ext cx="3811587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7175501" y="2711451"/>
            <a:ext cx="3255963" cy="2041525"/>
            <a:chOff x="3544" y="1708"/>
            <a:chExt cx="2051" cy="1286"/>
          </a:xfrm>
        </p:grpSpPr>
        <p:sp>
          <p:nvSpPr>
            <p:cNvPr id="57390" name="AutoShape 46"/>
            <p:cNvSpPr>
              <a:spLocks noChangeArrowheads="1"/>
            </p:cNvSpPr>
            <p:nvPr/>
          </p:nvSpPr>
          <p:spPr bwMode="auto">
            <a:xfrm>
              <a:off x="3733" y="1945"/>
              <a:ext cx="1618" cy="75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91" name="Line 47"/>
            <p:cNvSpPr>
              <a:spLocks noChangeShapeType="1"/>
            </p:cNvSpPr>
            <p:nvPr/>
          </p:nvSpPr>
          <p:spPr bwMode="auto">
            <a:xfrm>
              <a:off x="4540" y="1951"/>
              <a:ext cx="0" cy="7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2" name="Rectangle 48"/>
            <p:cNvSpPr>
              <a:spLocks noChangeArrowheads="1"/>
            </p:cNvSpPr>
            <p:nvPr/>
          </p:nvSpPr>
          <p:spPr bwMode="auto">
            <a:xfrm>
              <a:off x="4541" y="2609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93" name="Line 49"/>
            <p:cNvSpPr>
              <a:spLocks noChangeShapeType="1"/>
            </p:cNvSpPr>
            <p:nvPr/>
          </p:nvSpPr>
          <p:spPr bwMode="auto">
            <a:xfrm>
              <a:off x="4168" y="2663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Line 50"/>
            <p:cNvSpPr>
              <a:spLocks noChangeShapeType="1"/>
            </p:cNvSpPr>
            <p:nvPr/>
          </p:nvSpPr>
          <p:spPr bwMode="auto">
            <a:xfrm>
              <a:off x="4890" y="2666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5" name="Rectangle 51"/>
            <p:cNvSpPr>
              <a:spLocks noChangeArrowheads="1"/>
            </p:cNvSpPr>
            <p:nvPr/>
          </p:nvSpPr>
          <p:spPr bwMode="auto">
            <a:xfrm>
              <a:off x="4416" y="1708"/>
              <a:ext cx="2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>
                  <a:latin typeface="Helvetica" panose="020B0604020202020204" pitchFamily="34" charset="0"/>
                </a:rPr>
                <a:t>D</a:t>
              </a:r>
              <a:endParaRPr lang="en-US" altLang="en-US" sz="2200" i="1"/>
            </a:p>
          </p:txBody>
        </p:sp>
        <p:sp>
          <p:nvSpPr>
            <p:cNvPr id="57396" name="Rectangle 52"/>
            <p:cNvSpPr>
              <a:spLocks noChangeArrowheads="1"/>
            </p:cNvSpPr>
            <p:nvPr/>
          </p:nvSpPr>
          <p:spPr bwMode="auto">
            <a:xfrm>
              <a:off x="5342" y="2671"/>
              <a:ext cx="2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>
                  <a:latin typeface="Helvetica" panose="020B0604020202020204" pitchFamily="34" charset="0"/>
                </a:rPr>
                <a:t>G</a:t>
              </a:r>
              <a:endParaRPr lang="en-US" altLang="en-US" sz="2200" b="1" i="1"/>
            </a:p>
          </p:txBody>
        </p:sp>
        <p:sp>
          <p:nvSpPr>
            <p:cNvPr id="57397" name="Rectangle 53"/>
            <p:cNvSpPr>
              <a:spLocks noChangeArrowheads="1"/>
            </p:cNvSpPr>
            <p:nvPr/>
          </p:nvSpPr>
          <p:spPr bwMode="auto">
            <a:xfrm>
              <a:off x="3544" y="2668"/>
              <a:ext cx="2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>
                  <a:latin typeface="Helvetica" panose="020B0604020202020204" pitchFamily="34" charset="0"/>
                </a:rPr>
                <a:t>A</a:t>
              </a:r>
              <a:endParaRPr lang="en-US" altLang="en-US" sz="2200" b="1" i="1"/>
            </a:p>
          </p:txBody>
        </p:sp>
        <p:sp>
          <p:nvSpPr>
            <p:cNvPr id="57398" name="Rectangle 54"/>
            <p:cNvSpPr>
              <a:spLocks noChangeArrowheads="1"/>
            </p:cNvSpPr>
            <p:nvPr/>
          </p:nvSpPr>
          <p:spPr bwMode="auto">
            <a:xfrm>
              <a:off x="4456" y="2725"/>
              <a:ext cx="2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>
                  <a:latin typeface="Helvetica" panose="020B0604020202020204" pitchFamily="34" charset="0"/>
                </a:rPr>
                <a:t>R</a:t>
              </a:r>
              <a:endParaRPr lang="en-US" altLang="en-US" sz="2200" b="1" i="1"/>
            </a:p>
          </p:txBody>
        </p:sp>
      </p:grp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1747839" y="2805114"/>
            <a:ext cx="5013325" cy="5111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751012" y="1219201"/>
            <a:ext cx="9381445" cy="12620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7350" name="Group 2"/>
          <p:cNvGrpSpPr>
            <a:grpSpLocks/>
          </p:cNvGrpSpPr>
          <p:nvPr/>
        </p:nvGrpSpPr>
        <p:grpSpPr bwMode="auto">
          <a:xfrm>
            <a:off x="2995617" y="650876"/>
            <a:ext cx="6656402" cy="460375"/>
            <a:chOff x="1651" y="423"/>
            <a:chExt cx="4193" cy="290"/>
          </a:xfrm>
        </p:grpSpPr>
        <p:sp>
          <p:nvSpPr>
            <p:cNvPr id="57388" name="Text Box 3"/>
            <p:cNvSpPr txBox="1">
              <a:spLocks noChangeArrowheads="1"/>
            </p:cNvSpPr>
            <p:nvPr/>
          </p:nvSpPr>
          <p:spPr bwMode="auto">
            <a:xfrm>
              <a:off x="2518" y="446"/>
              <a:ext cx="3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4. Applying Triangle Congruence Using Proofs</a:t>
              </a:r>
              <a:endParaRPr lang="en-US" altLang="en-US" b="1" dirty="0">
                <a:solidFill>
                  <a:srgbClr val="FF0000"/>
                </a:solidFill>
                <a:latin typeface="Helvetica" panose="020B0604020202020204" pitchFamily="34" charset="0"/>
              </a:endParaRPr>
            </a:p>
          </p:txBody>
        </p:sp>
        <p:pic>
          <p:nvPicPr>
            <p:cNvPr id="57389" name="Picture 4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1" name="Line 5"/>
          <p:cNvSpPr>
            <a:spLocks noChangeShapeType="1"/>
          </p:cNvSpPr>
          <p:nvPr/>
        </p:nvSpPr>
        <p:spPr bwMode="auto">
          <a:xfrm>
            <a:off x="4486275" y="1049338"/>
            <a:ext cx="58626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6"/>
          <p:cNvSpPr txBox="1">
            <a:spLocks noChangeArrowheads="1"/>
          </p:cNvSpPr>
          <p:nvPr/>
        </p:nvSpPr>
        <p:spPr bwMode="auto">
          <a:xfrm>
            <a:off x="2882901" y="136525"/>
            <a:ext cx="47164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>
                <a:latin typeface="Helvetica" panose="020B0604020202020204" pitchFamily="34" charset="0"/>
              </a:rPr>
              <a:t>M</a:t>
            </a:r>
            <a:r>
              <a:rPr lang="en-US" altLang="en-US" sz="2000" b="1">
                <a:latin typeface="Helvetica" panose="020B0604020202020204" pitchFamily="34" charset="0"/>
              </a:rPr>
              <a:t>ODELING A </a:t>
            </a:r>
            <a:r>
              <a:rPr lang="en-US" altLang="en-US" sz="2200" b="1">
                <a:latin typeface="Helvetica" panose="020B0604020202020204" pitchFamily="34" charset="0"/>
              </a:rPr>
              <a:t>R</a:t>
            </a:r>
            <a:r>
              <a:rPr lang="en-US" altLang="en-US" sz="2000" b="1">
                <a:latin typeface="Helvetica" panose="020B0604020202020204" pitchFamily="34" charset="0"/>
              </a:rPr>
              <a:t>EAL-</a:t>
            </a:r>
            <a:r>
              <a:rPr lang="en-US" altLang="en-US" sz="2200" b="1">
                <a:latin typeface="Helvetica" panose="020B0604020202020204" pitchFamily="34" charset="0"/>
              </a:rPr>
              <a:t>L</a:t>
            </a:r>
            <a:r>
              <a:rPr lang="en-US" altLang="en-US" sz="2000" b="1">
                <a:latin typeface="Helvetica" panose="020B0604020202020204" pitchFamily="34" charset="0"/>
              </a:rPr>
              <a:t>IFE </a:t>
            </a:r>
            <a:r>
              <a:rPr lang="en-US" altLang="en-US" sz="2200" b="1">
                <a:latin typeface="Helvetica" panose="020B0604020202020204" pitchFamily="34" charset="0"/>
              </a:rPr>
              <a:t>S</a:t>
            </a:r>
            <a:r>
              <a:rPr lang="en-US" altLang="en-US" sz="2000" b="1">
                <a:latin typeface="Helvetica" panose="020B0604020202020204" pitchFamily="34" charset="0"/>
              </a:rPr>
              <a:t>ITUATION</a:t>
            </a:r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>
            <a:off x="2997201" y="544513"/>
            <a:ext cx="735171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2995613" y="5310189"/>
            <a:ext cx="4191000" cy="427037"/>
            <a:chOff x="927" y="3345"/>
            <a:chExt cx="2640" cy="269"/>
          </a:xfrm>
        </p:grpSpPr>
        <p:sp>
          <p:nvSpPr>
            <p:cNvPr id="57383" name="Text Box 25"/>
            <p:cNvSpPr txBox="1">
              <a:spLocks noChangeArrowheads="1"/>
            </p:cNvSpPr>
            <p:nvPr/>
          </p:nvSpPr>
          <p:spPr bwMode="auto">
            <a:xfrm>
              <a:off x="927" y="3373"/>
              <a:ext cx="6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PROVE</a:t>
              </a:r>
            </a:p>
          </p:txBody>
        </p:sp>
        <p:sp>
          <p:nvSpPr>
            <p:cNvPr id="57384" name="AutoShape 26"/>
            <p:cNvSpPr>
              <a:spLocks noChangeArrowheads="1"/>
            </p:cNvSpPr>
            <p:nvPr/>
          </p:nvSpPr>
          <p:spPr bwMode="auto">
            <a:xfrm rot="5400000">
              <a:off x="1555" y="3402"/>
              <a:ext cx="158" cy="165"/>
            </a:xfrm>
            <a:prstGeom prst="flowChartExtra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7385" name="Group 80"/>
            <p:cNvGrpSpPr>
              <a:grpSpLocks/>
            </p:cNvGrpSpPr>
            <p:nvPr/>
          </p:nvGrpSpPr>
          <p:grpSpPr bwMode="auto">
            <a:xfrm>
              <a:off x="1870" y="3345"/>
              <a:ext cx="1697" cy="269"/>
              <a:chOff x="1870" y="3345"/>
              <a:chExt cx="1697" cy="269"/>
            </a:xfrm>
          </p:grpSpPr>
          <p:sp>
            <p:nvSpPr>
              <p:cNvPr id="57386" name="Text Box 27"/>
              <p:cNvSpPr txBox="1">
                <a:spLocks noChangeArrowheads="1"/>
              </p:cNvSpPr>
              <p:nvPr/>
            </p:nvSpPr>
            <p:spPr bwMode="auto">
              <a:xfrm>
                <a:off x="1870" y="3345"/>
                <a:ext cx="169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0287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287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287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287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287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28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28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28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28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>
                    <a:sym typeface="Symbol" panose="05050102010706020507" pitchFamily="18" charset="2"/>
                  </a:rPr>
                  <a:t></a:t>
                </a:r>
                <a:r>
                  <a:rPr lang="en-US" altLang="en-US" sz="1000"/>
                  <a:t> </a:t>
                </a:r>
                <a:r>
                  <a:rPr lang="en-US" altLang="en-US" sz="2200" b="1" i="1"/>
                  <a:t>DRA</a:t>
                </a:r>
                <a:r>
                  <a:rPr lang="en-US" altLang="en-US" sz="2200" i="1"/>
                  <a:t>     </a:t>
                </a:r>
                <a:r>
                  <a:rPr lang="en-US" altLang="en-US" sz="2200">
                    <a:sym typeface="Symbol" panose="05050102010706020507" pitchFamily="18" charset="2"/>
                  </a:rPr>
                  <a:t></a:t>
                </a:r>
                <a:r>
                  <a:rPr lang="en-US" altLang="en-US" sz="1000"/>
                  <a:t> </a:t>
                </a:r>
                <a:r>
                  <a:rPr lang="en-US" altLang="en-US" sz="2200" b="1" i="1"/>
                  <a:t>DRG</a:t>
                </a:r>
              </a:p>
            </p:txBody>
          </p:sp>
          <p:pic>
            <p:nvPicPr>
              <p:cNvPr id="57387" name="Picture 30" descr="equal symbol gif                                               00000037Emily's Mac                    B38A4CE0: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5" y="3418"/>
                <a:ext cx="11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2998788" y="3584575"/>
            <a:ext cx="1447800" cy="4191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2995614" y="3608389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400"/>
              </a:lnSpc>
            </a:pPr>
            <a:r>
              <a:rPr lang="en-US" altLang="en-US" sz="2000" b="1">
                <a:latin typeface="Helvetica" panose="020B0604020202020204" pitchFamily="34" charset="0"/>
              </a:rPr>
              <a:t>S</a:t>
            </a:r>
            <a:r>
              <a:rPr lang="en-US" altLang="en-US" b="1">
                <a:latin typeface="Helvetica" panose="020B0604020202020204" pitchFamily="34" charset="0"/>
              </a:rPr>
              <a:t>OLUTION</a:t>
            </a:r>
            <a:r>
              <a:rPr lang="en-US" altLang="en-US" b="1"/>
              <a:t>  </a:t>
            </a:r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1816101" y="1263651"/>
            <a:ext cx="10106025" cy="1169988"/>
            <a:chOff x="184" y="796"/>
            <a:chExt cx="6366" cy="737"/>
          </a:xfrm>
        </p:grpSpPr>
        <p:sp>
          <p:nvSpPr>
            <p:cNvPr id="57375" name="Text Box 10"/>
            <p:cNvSpPr txBox="1">
              <a:spLocks noChangeArrowheads="1"/>
            </p:cNvSpPr>
            <p:nvPr/>
          </p:nvSpPr>
          <p:spPr bwMode="auto">
            <a:xfrm>
              <a:off x="184" y="796"/>
              <a:ext cx="636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ts val="2800"/>
                </a:lnSpc>
              </a:pPr>
              <a:r>
                <a:rPr lang="en-US" altLang="en-US" b="1" dirty="0">
                  <a:solidFill>
                    <a:srgbClr val="029463"/>
                  </a:solidFill>
                  <a:latin typeface="Helvetica" panose="020B0604020202020204" pitchFamily="34" charset="0"/>
                </a:rPr>
                <a:t>A</a:t>
              </a:r>
              <a:r>
                <a:rPr lang="en-US" altLang="en-US" sz="1600" b="1" dirty="0">
                  <a:solidFill>
                    <a:srgbClr val="029463"/>
                  </a:solidFill>
                  <a:latin typeface="Helvetica" panose="020B0604020202020204" pitchFamily="34" charset="0"/>
                </a:rPr>
                <a:t>RCHITECTURE</a:t>
              </a:r>
              <a:r>
                <a:rPr lang="en-US" altLang="en-US" sz="2200" dirty="0"/>
                <a:t>  You are designing the window shown in the drawing. You</a:t>
              </a:r>
            </a:p>
            <a:p>
              <a:pPr algn="just">
                <a:lnSpc>
                  <a:spcPts val="2800"/>
                </a:lnSpc>
              </a:pPr>
              <a:r>
                <a:rPr lang="en-US" altLang="en-US" sz="2200" dirty="0"/>
                <a:t>want to make </a:t>
              </a:r>
              <a:r>
                <a:rPr lang="en-US" altLang="en-US" sz="2200" dirty="0">
                  <a:sym typeface="Symbol" panose="05050102010706020507" pitchFamily="18" charset="2"/>
                </a:rPr>
                <a:t></a:t>
              </a:r>
              <a:r>
                <a:rPr lang="en-US" altLang="en-US" sz="1000" dirty="0"/>
                <a:t> </a:t>
              </a:r>
              <a:r>
                <a:rPr lang="en-US" altLang="en-US" sz="2200" b="1" i="1" dirty="0"/>
                <a:t>DRA</a:t>
              </a:r>
              <a:r>
                <a:rPr lang="en-US" altLang="en-US" sz="2200" b="1" dirty="0"/>
                <a:t>  </a:t>
              </a:r>
              <a:r>
                <a:rPr lang="en-US" altLang="en-US" sz="2200" dirty="0"/>
                <a:t>congruent to </a:t>
              </a:r>
              <a:r>
                <a:rPr lang="en-US" altLang="en-US" sz="2200" dirty="0">
                  <a:sym typeface="Symbol" panose="05050102010706020507" pitchFamily="18" charset="2"/>
                </a:rPr>
                <a:t></a:t>
              </a:r>
              <a:r>
                <a:rPr lang="en-US" altLang="en-US" sz="1000" dirty="0"/>
                <a:t> </a:t>
              </a:r>
              <a:r>
                <a:rPr lang="en-US" altLang="en-US" sz="2200" b="1" i="1" dirty="0"/>
                <a:t>DRG</a:t>
              </a:r>
              <a:r>
                <a:rPr lang="en-US" altLang="en-US" sz="2200" dirty="0"/>
                <a:t>. You design the window so that </a:t>
              </a:r>
            </a:p>
            <a:p>
              <a:pPr algn="just">
                <a:lnSpc>
                  <a:spcPts val="2800"/>
                </a:lnSpc>
              </a:pPr>
              <a:r>
                <a:rPr lang="en-US" altLang="en-US" sz="2200" b="1" i="1" dirty="0"/>
                <a:t>DR</a:t>
              </a:r>
              <a:r>
                <a:rPr lang="en-US" altLang="en-US" sz="2200" i="1" dirty="0"/>
                <a:t>     </a:t>
              </a:r>
              <a:r>
                <a:rPr lang="en-US" altLang="en-US" sz="2200" b="1" i="1" dirty="0"/>
                <a:t>AG</a:t>
              </a:r>
              <a:r>
                <a:rPr lang="en-US" altLang="en-US" sz="2200" dirty="0"/>
                <a:t>  and </a:t>
              </a:r>
              <a:r>
                <a:rPr lang="en-US" altLang="en-US" sz="2200" b="1" i="1" dirty="0"/>
                <a:t>RA</a:t>
              </a:r>
              <a:r>
                <a:rPr lang="en-US" altLang="en-US" sz="2200" i="1" dirty="0"/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</a:t>
              </a:r>
              <a:r>
                <a:rPr lang="en-US" altLang="en-US" sz="2200" i="1" dirty="0"/>
                <a:t>  </a:t>
              </a:r>
              <a:r>
                <a:rPr lang="en-US" altLang="en-US" sz="2200" b="1" i="1" dirty="0"/>
                <a:t>RG</a:t>
              </a:r>
              <a:r>
                <a:rPr lang="en-US" altLang="en-US" sz="2200" dirty="0"/>
                <a:t>.</a:t>
              </a:r>
            </a:p>
          </p:txBody>
        </p:sp>
        <p:grpSp>
          <p:nvGrpSpPr>
            <p:cNvPr id="57376" name="Group 18"/>
            <p:cNvGrpSpPr>
              <a:grpSpLocks/>
            </p:cNvGrpSpPr>
            <p:nvPr/>
          </p:nvGrpSpPr>
          <p:grpSpPr bwMode="auto">
            <a:xfrm>
              <a:off x="561" y="1299"/>
              <a:ext cx="79" cy="107"/>
              <a:chOff x="4625" y="1356"/>
              <a:chExt cx="78" cy="107"/>
            </a:xfrm>
          </p:grpSpPr>
          <p:sp>
            <p:nvSpPr>
              <p:cNvPr id="57381" name="Line 16"/>
              <p:cNvSpPr>
                <a:spLocks noChangeShapeType="1"/>
              </p:cNvSpPr>
              <p:nvPr/>
            </p:nvSpPr>
            <p:spPr bwMode="auto">
              <a:xfrm>
                <a:off x="4663" y="1356"/>
                <a:ext cx="0" cy="1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Line 17"/>
              <p:cNvSpPr>
                <a:spLocks noChangeShapeType="1"/>
              </p:cNvSpPr>
              <p:nvPr/>
            </p:nvSpPr>
            <p:spPr bwMode="auto">
              <a:xfrm>
                <a:off x="4625" y="1463"/>
                <a:ext cx="7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377" name="Line 31"/>
            <p:cNvSpPr>
              <a:spLocks noChangeShapeType="1"/>
            </p:cNvSpPr>
            <p:nvPr/>
          </p:nvSpPr>
          <p:spPr bwMode="auto">
            <a:xfrm>
              <a:off x="1454" y="1256"/>
              <a:ext cx="1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Line 32"/>
            <p:cNvSpPr>
              <a:spLocks noChangeShapeType="1"/>
            </p:cNvSpPr>
            <p:nvPr/>
          </p:nvSpPr>
          <p:spPr bwMode="auto">
            <a:xfrm>
              <a:off x="1939" y="1256"/>
              <a:ext cx="2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33"/>
            <p:cNvSpPr>
              <a:spLocks noChangeShapeType="1"/>
            </p:cNvSpPr>
            <p:nvPr/>
          </p:nvSpPr>
          <p:spPr bwMode="auto">
            <a:xfrm>
              <a:off x="242" y="1256"/>
              <a:ext cx="21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34"/>
            <p:cNvSpPr>
              <a:spLocks noChangeShapeType="1"/>
            </p:cNvSpPr>
            <p:nvPr/>
          </p:nvSpPr>
          <p:spPr bwMode="auto">
            <a:xfrm>
              <a:off x="800" y="1259"/>
              <a:ext cx="1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4" name="Rectangle 74"/>
          <p:cNvSpPr>
            <a:spLocks noChangeArrowheads="1"/>
          </p:cNvSpPr>
          <p:nvPr/>
        </p:nvSpPr>
        <p:spPr bwMode="auto">
          <a:xfrm>
            <a:off x="1524000" y="2714626"/>
            <a:ext cx="5316538" cy="684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47" name="Text Box 67"/>
          <p:cNvSpPr txBox="1">
            <a:spLocks noChangeArrowheads="1"/>
          </p:cNvSpPr>
          <p:nvPr/>
        </p:nvSpPr>
        <p:spPr bwMode="auto">
          <a:xfrm>
            <a:off x="1747839" y="2774951"/>
            <a:ext cx="53607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/>
              <a:t>Can you conclude that </a:t>
            </a:r>
            <a:r>
              <a:rPr lang="en-US" altLang="en-US" sz="2200" dirty="0" smtClean="0">
                <a:sym typeface="Symbol" panose="05050102010706020507" pitchFamily="18" charset="2"/>
              </a:rPr>
              <a:t></a:t>
            </a:r>
            <a:r>
              <a:rPr lang="en-US" altLang="en-US" sz="2200" b="1" i="1" dirty="0" smtClean="0"/>
              <a:t>DRA</a:t>
            </a:r>
            <a:r>
              <a:rPr lang="en-US" altLang="en-US" sz="2200" dirty="0" smtClean="0"/>
              <a:t>  </a:t>
            </a:r>
            <a:r>
              <a:rPr lang="en-US" altLang="en-US" b="1" dirty="0">
                <a:sym typeface="Symbol" panose="05050102010706020507" pitchFamily="18" charset="2"/>
              </a:rPr>
              <a:t></a:t>
            </a:r>
            <a:r>
              <a:rPr lang="en-US" altLang="en-US" sz="2200" dirty="0"/>
              <a:t>  </a:t>
            </a:r>
            <a:r>
              <a:rPr lang="en-US" altLang="en-US" sz="2200" dirty="0" smtClean="0">
                <a:sym typeface="Symbol" panose="05050102010706020507" pitchFamily="18" charset="2"/>
              </a:rPr>
              <a:t></a:t>
            </a:r>
            <a:r>
              <a:rPr lang="en-US" altLang="en-US" sz="2200" b="1" i="1" dirty="0" smtClean="0"/>
              <a:t>DRG</a:t>
            </a:r>
            <a:r>
              <a:rPr lang="en-US" altLang="en-US" sz="1000" i="1" dirty="0" smtClean="0"/>
              <a:t> </a:t>
            </a:r>
            <a:r>
              <a:rPr lang="en-US" altLang="en-US" sz="2200" dirty="0"/>
              <a:t>?</a:t>
            </a:r>
          </a:p>
        </p:txBody>
      </p: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2995613" y="4337051"/>
            <a:ext cx="2905124" cy="849313"/>
            <a:chOff x="927" y="2732"/>
            <a:chExt cx="1830" cy="535"/>
          </a:xfrm>
        </p:grpSpPr>
        <p:sp>
          <p:nvSpPr>
            <p:cNvPr id="57361" name="Text Box 20"/>
            <p:cNvSpPr txBox="1">
              <a:spLocks noChangeArrowheads="1"/>
            </p:cNvSpPr>
            <p:nvPr/>
          </p:nvSpPr>
          <p:spPr bwMode="auto">
            <a:xfrm>
              <a:off x="927" y="2755"/>
              <a:ext cx="5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GIVEN</a:t>
              </a:r>
            </a:p>
          </p:txBody>
        </p:sp>
        <p:sp>
          <p:nvSpPr>
            <p:cNvPr id="57362" name="AutoShape 21"/>
            <p:cNvSpPr>
              <a:spLocks noChangeArrowheads="1"/>
            </p:cNvSpPr>
            <p:nvPr/>
          </p:nvSpPr>
          <p:spPr bwMode="auto">
            <a:xfrm rot="5400000">
              <a:off x="1555" y="2796"/>
              <a:ext cx="158" cy="165"/>
            </a:xfrm>
            <a:prstGeom prst="flowChartExtra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7363" name="Group 64"/>
            <p:cNvGrpSpPr>
              <a:grpSpLocks/>
            </p:cNvGrpSpPr>
            <p:nvPr/>
          </p:nvGrpSpPr>
          <p:grpSpPr bwMode="auto">
            <a:xfrm>
              <a:off x="1870" y="2732"/>
              <a:ext cx="887" cy="271"/>
              <a:chOff x="1870" y="2934"/>
              <a:chExt cx="887" cy="271"/>
            </a:xfrm>
          </p:grpSpPr>
          <p:sp>
            <p:nvSpPr>
              <p:cNvPr id="57369" name="Line 35"/>
              <p:cNvSpPr>
                <a:spLocks noChangeShapeType="1"/>
              </p:cNvSpPr>
              <p:nvPr/>
            </p:nvSpPr>
            <p:spPr bwMode="auto">
              <a:xfrm>
                <a:off x="2420" y="2959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0" name="Rectangle 36"/>
              <p:cNvSpPr>
                <a:spLocks noChangeArrowheads="1"/>
              </p:cNvSpPr>
              <p:nvPr/>
            </p:nvSpPr>
            <p:spPr bwMode="auto">
              <a:xfrm>
                <a:off x="1870" y="2934"/>
                <a:ext cx="88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DR</a:t>
                </a:r>
                <a:r>
                  <a:rPr lang="en-US" altLang="en-US" sz="2200" i="1"/>
                  <a:t>     </a:t>
                </a:r>
                <a:r>
                  <a:rPr lang="en-US" altLang="en-US" sz="2200" b="1" i="1"/>
                  <a:t>AG</a:t>
                </a:r>
                <a:endParaRPr lang="en-US" altLang="en-US" sz="2200" i="1"/>
              </a:p>
            </p:txBody>
          </p:sp>
          <p:sp>
            <p:nvSpPr>
              <p:cNvPr id="57371" name="Line 37"/>
              <p:cNvSpPr>
                <a:spLocks noChangeShapeType="1"/>
              </p:cNvSpPr>
              <p:nvPr/>
            </p:nvSpPr>
            <p:spPr bwMode="auto">
              <a:xfrm>
                <a:off x="1948" y="2959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372" name="Group 38"/>
              <p:cNvGrpSpPr>
                <a:grpSpLocks/>
              </p:cNvGrpSpPr>
              <p:nvPr/>
            </p:nvGrpSpPr>
            <p:grpSpPr bwMode="auto">
              <a:xfrm>
                <a:off x="2245" y="3007"/>
                <a:ext cx="78" cy="107"/>
                <a:chOff x="4625" y="1356"/>
                <a:chExt cx="78" cy="107"/>
              </a:xfrm>
            </p:grpSpPr>
            <p:sp>
              <p:nvSpPr>
                <p:cNvPr id="57373" name="Line 39"/>
                <p:cNvSpPr>
                  <a:spLocks noChangeShapeType="1"/>
                </p:cNvSpPr>
                <p:nvPr/>
              </p:nvSpPr>
              <p:spPr bwMode="auto">
                <a:xfrm>
                  <a:off x="4663" y="135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374" name="Line 40"/>
                <p:cNvSpPr>
                  <a:spLocks noChangeShapeType="1"/>
                </p:cNvSpPr>
                <p:nvPr/>
              </p:nvSpPr>
              <p:spPr bwMode="auto">
                <a:xfrm>
                  <a:off x="4625" y="1463"/>
                  <a:ext cx="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7364" name="Group 82"/>
            <p:cNvGrpSpPr>
              <a:grpSpLocks/>
            </p:cNvGrpSpPr>
            <p:nvPr/>
          </p:nvGrpSpPr>
          <p:grpSpPr bwMode="auto">
            <a:xfrm>
              <a:off x="1870" y="2996"/>
              <a:ext cx="887" cy="271"/>
              <a:chOff x="1870" y="2996"/>
              <a:chExt cx="887" cy="271"/>
            </a:xfrm>
          </p:grpSpPr>
          <p:sp>
            <p:nvSpPr>
              <p:cNvPr id="57366" name="Rectangle 41"/>
              <p:cNvSpPr>
                <a:spLocks noChangeArrowheads="1"/>
              </p:cNvSpPr>
              <p:nvPr/>
            </p:nvSpPr>
            <p:spPr bwMode="auto">
              <a:xfrm>
                <a:off x="1870" y="2996"/>
                <a:ext cx="88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RA</a:t>
                </a:r>
                <a:r>
                  <a:rPr lang="en-US" altLang="en-US" sz="2200" i="1"/>
                  <a:t>     </a:t>
                </a:r>
                <a:r>
                  <a:rPr lang="en-US" altLang="en-US" sz="2200" b="1" i="1"/>
                  <a:t>RG</a:t>
                </a:r>
                <a:endParaRPr lang="en-US" altLang="en-US" sz="2200" i="1"/>
              </a:p>
            </p:txBody>
          </p:sp>
          <p:sp>
            <p:nvSpPr>
              <p:cNvPr id="57367" name="Line 43"/>
              <p:cNvSpPr>
                <a:spLocks noChangeShapeType="1"/>
              </p:cNvSpPr>
              <p:nvPr/>
            </p:nvSpPr>
            <p:spPr bwMode="auto">
              <a:xfrm>
                <a:off x="1952" y="302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8" name="Line 44"/>
              <p:cNvSpPr>
                <a:spLocks noChangeShapeType="1"/>
              </p:cNvSpPr>
              <p:nvPr/>
            </p:nvSpPr>
            <p:spPr bwMode="auto">
              <a:xfrm>
                <a:off x="2386" y="3024"/>
                <a:ext cx="2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57365" name="Picture 79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060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6122151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8" grpId="0" animBg="1"/>
      <p:bldP spid="20495" grpId="0" animBg="1"/>
      <p:bldP spid="20536" grpId="0" animBg="1"/>
      <p:bldP spid="20537" grpId="0" autoUpdateAnimBg="0"/>
      <p:bldP spid="20554" grpId="0" animBg="1"/>
      <p:bldP spid="205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7421563" y="884238"/>
            <a:ext cx="2590800" cy="1185862"/>
            <a:chOff x="3715" y="557"/>
            <a:chExt cx="1632" cy="747"/>
          </a:xfrm>
        </p:grpSpPr>
        <p:sp>
          <p:nvSpPr>
            <p:cNvPr id="58485" name="Line 170"/>
            <p:cNvSpPr>
              <a:spLocks noChangeShapeType="1"/>
            </p:cNvSpPr>
            <p:nvPr/>
          </p:nvSpPr>
          <p:spPr bwMode="auto">
            <a:xfrm flipV="1">
              <a:off x="4525" y="557"/>
              <a:ext cx="0" cy="747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86" name="Line 169"/>
            <p:cNvSpPr>
              <a:spLocks noChangeShapeType="1"/>
            </p:cNvSpPr>
            <p:nvPr/>
          </p:nvSpPr>
          <p:spPr bwMode="auto">
            <a:xfrm>
              <a:off x="3715" y="1301"/>
              <a:ext cx="1632" cy="0"/>
            </a:xfrm>
            <a:prstGeom prst="line">
              <a:avLst/>
            </a:prstGeom>
            <a:noFill/>
            <a:ln w="101600">
              <a:solidFill>
                <a:srgbClr val="FFFF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3278189" y="3303588"/>
            <a:ext cx="7165975" cy="7493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730501" y="3362326"/>
            <a:ext cx="327025" cy="366713"/>
            <a:chOff x="288" y="1232"/>
            <a:chExt cx="192" cy="231"/>
          </a:xfrm>
        </p:grpSpPr>
        <p:sp>
          <p:nvSpPr>
            <p:cNvPr id="58483" name="Oval 29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84" name="Text Box 30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3278189" y="4151314"/>
            <a:ext cx="7165975" cy="3952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752725" y="4186238"/>
            <a:ext cx="304800" cy="366712"/>
            <a:chOff x="288" y="1232"/>
            <a:chExt cx="192" cy="231"/>
          </a:xfrm>
        </p:grpSpPr>
        <p:sp>
          <p:nvSpPr>
            <p:cNvPr id="58481" name="Oval 32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82" name="Text Box 33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3278189" y="4638676"/>
            <a:ext cx="7165975" cy="4159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749550" y="4721226"/>
            <a:ext cx="304800" cy="366713"/>
            <a:chOff x="288" y="1232"/>
            <a:chExt cx="192" cy="231"/>
          </a:xfrm>
        </p:grpSpPr>
        <p:sp>
          <p:nvSpPr>
            <p:cNvPr id="58479" name="Oval 40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80" name="Text Box 41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3278189" y="5165726"/>
            <a:ext cx="7165975" cy="460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749550" y="5245101"/>
            <a:ext cx="304800" cy="366713"/>
            <a:chOff x="288" y="1232"/>
            <a:chExt cx="192" cy="231"/>
          </a:xfrm>
        </p:grpSpPr>
        <p:sp>
          <p:nvSpPr>
            <p:cNvPr id="58477" name="Oval 43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78" name="Text Box 44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5</a:t>
              </a:r>
            </a:p>
          </p:txBody>
        </p:sp>
      </p:grpSp>
      <p:sp>
        <p:nvSpPr>
          <p:cNvPr id="21623" name="Rectangle 119"/>
          <p:cNvSpPr>
            <a:spLocks noChangeArrowheads="1"/>
          </p:cNvSpPr>
          <p:nvPr/>
        </p:nvSpPr>
        <p:spPr bwMode="auto">
          <a:xfrm>
            <a:off x="3278189" y="5715001"/>
            <a:ext cx="7165975" cy="3921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2749550" y="5734051"/>
            <a:ext cx="304800" cy="366713"/>
            <a:chOff x="288" y="1232"/>
            <a:chExt cx="192" cy="231"/>
          </a:xfrm>
        </p:grpSpPr>
        <p:sp>
          <p:nvSpPr>
            <p:cNvPr id="58475" name="Oval 46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76" name="Text Box 47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6</a:t>
              </a:r>
            </a:p>
          </p:txBody>
        </p:sp>
      </p:grpSp>
      <p:grpSp>
        <p:nvGrpSpPr>
          <p:cNvPr id="8" name="Group 218"/>
          <p:cNvGrpSpPr>
            <a:grpSpLocks/>
          </p:cNvGrpSpPr>
          <p:nvPr/>
        </p:nvGrpSpPr>
        <p:grpSpPr bwMode="auto">
          <a:xfrm>
            <a:off x="3279776" y="5699119"/>
            <a:ext cx="6562725" cy="431800"/>
            <a:chOff x="1106" y="3590"/>
            <a:chExt cx="4134" cy="272"/>
          </a:xfrm>
        </p:grpSpPr>
        <p:sp>
          <p:nvSpPr>
            <p:cNvPr id="58473" name="Text Box 71"/>
            <p:cNvSpPr txBox="1">
              <a:spLocks noChangeArrowheads="1"/>
            </p:cNvSpPr>
            <p:nvPr/>
          </p:nvSpPr>
          <p:spPr bwMode="auto">
            <a:xfrm>
              <a:off x="2960" y="3590"/>
              <a:ext cx="228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SAS Congruence Postulate</a:t>
              </a:r>
            </a:p>
          </p:txBody>
        </p:sp>
        <p:sp>
          <p:nvSpPr>
            <p:cNvPr id="58474" name="Text Box 95"/>
            <p:cNvSpPr txBox="1">
              <a:spLocks noChangeArrowheads="1"/>
            </p:cNvSpPr>
            <p:nvPr/>
          </p:nvSpPr>
          <p:spPr bwMode="auto">
            <a:xfrm>
              <a:off x="1106" y="3591"/>
              <a:ext cx="16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DRA</a:t>
              </a:r>
              <a:r>
                <a:rPr lang="en-US" altLang="en-US" sz="2200" i="1"/>
                <a:t> </a:t>
              </a:r>
              <a:r>
                <a:rPr lang="en-US" altLang="en-US">
                  <a:sym typeface="Symbol" panose="05050102010706020507" pitchFamily="18" charset="2"/>
                </a:rPr>
                <a:t></a:t>
              </a:r>
              <a:r>
                <a:rPr lang="en-US" altLang="en-US" sz="2200" i="1"/>
                <a:t> 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DRG</a:t>
              </a:r>
            </a:p>
          </p:txBody>
        </p:sp>
      </p:grp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3278189" y="2797176"/>
            <a:ext cx="7170737" cy="3921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752725" y="2881313"/>
            <a:ext cx="304800" cy="366712"/>
            <a:chOff x="288" y="1232"/>
            <a:chExt cx="192" cy="231"/>
          </a:xfrm>
        </p:grpSpPr>
        <p:sp>
          <p:nvSpPr>
            <p:cNvPr id="58471" name="Oval 26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ellipse">
              <a:avLst/>
            </a:prstGeom>
            <a:solidFill>
              <a:srgbClr val="0A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72" name="Text Box 27"/>
            <p:cNvSpPr txBox="1">
              <a:spLocks noChangeArrowheads="1"/>
            </p:cNvSpPr>
            <p:nvPr/>
          </p:nvSpPr>
          <p:spPr bwMode="auto">
            <a:xfrm>
              <a:off x="288" y="12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bg1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8384" name="Group 2"/>
          <p:cNvGrpSpPr>
            <a:grpSpLocks/>
          </p:cNvGrpSpPr>
          <p:nvPr/>
        </p:nvGrpSpPr>
        <p:grpSpPr bwMode="auto">
          <a:xfrm>
            <a:off x="1790701" y="180976"/>
            <a:ext cx="4984751" cy="460375"/>
            <a:chOff x="1651" y="423"/>
            <a:chExt cx="3140" cy="290"/>
          </a:xfrm>
        </p:grpSpPr>
        <p:sp>
          <p:nvSpPr>
            <p:cNvPr id="58469" name="Text Box 3"/>
            <p:cNvSpPr txBox="1">
              <a:spLocks noChangeArrowheads="1"/>
            </p:cNvSpPr>
            <p:nvPr/>
          </p:nvSpPr>
          <p:spPr bwMode="auto">
            <a:xfrm>
              <a:off x="2518" y="446"/>
              <a:ext cx="22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Helvetica" panose="020B0604020202020204" pitchFamily="34" charset="0"/>
                </a:rPr>
                <a:t>4. Proving </a:t>
              </a:r>
              <a:r>
                <a:rPr lang="en-US" altLang="en-US" b="1" dirty="0">
                  <a:solidFill>
                    <a:srgbClr val="FF0000"/>
                  </a:solidFill>
                  <a:latin typeface="Helvetica" panose="020B0604020202020204" pitchFamily="34" charset="0"/>
                </a:rPr>
                <a:t>Triangles Congruent</a:t>
              </a:r>
            </a:p>
          </p:txBody>
        </p:sp>
        <p:pic>
          <p:nvPicPr>
            <p:cNvPr id="58470" name="Picture 4" descr="example button.jpeg                                            0000253E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385" name="Line 5"/>
          <p:cNvSpPr>
            <a:spLocks noChangeShapeType="1"/>
          </p:cNvSpPr>
          <p:nvPr/>
        </p:nvSpPr>
        <p:spPr bwMode="auto">
          <a:xfrm>
            <a:off x="3281364" y="579438"/>
            <a:ext cx="6848475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58"/>
          <p:cNvSpPr>
            <a:spLocks noChangeShapeType="1"/>
          </p:cNvSpPr>
          <p:nvPr/>
        </p:nvSpPr>
        <p:spPr bwMode="auto">
          <a:xfrm>
            <a:off x="8705850" y="863600"/>
            <a:ext cx="0" cy="1195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86"/>
          <p:cNvGrpSpPr>
            <a:grpSpLocks/>
          </p:cNvGrpSpPr>
          <p:nvPr/>
        </p:nvGrpSpPr>
        <p:grpSpPr bwMode="auto">
          <a:xfrm>
            <a:off x="8012113" y="1944688"/>
            <a:ext cx="1352550" cy="241300"/>
            <a:chOff x="4087" y="1225"/>
            <a:chExt cx="852" cy="152"/>
          </a:xfrm>
        </p:grpSpPr>
        <p:sp>
          <p:nvSpPr>
            <p:cNvPr id="58467" name="Rectangle 184"/>
            <p:cNvSpPr>
              <a:spLocks noChangeArrowheads="1"/>
            </p:cNvSpPr>
            <p:nvPr/>
          </p:nvSpPr>
          <p:spPr bwMode="auto">
            <a:xfrm>
              <a:off x="4087" y="1225"/>
              <a:ext cx="128" cy="152"/>
            </a:xfrm>
            <a:prstGeom prst="rect">
              <a:avLst/>
            </a:prstGeom>
            <a:solidFill>
              <a:srgbClr val="FE000D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68" name="Rectangle 185"/>
            <p:cNvSpPr>
              <a:spLocks noChangeArrowheads="1"/>
            </p:cNvSpPr>
            <p:nvPr/>
          </p:nvSpPr>
          <p:spPr bwMode="auto">
            <a:xfrm>
              <a:off x="4811" y="1225"/>
              <a:ext cx="128" cy="152"/>
            </a:xfrm>
            <a:prstGeom prst="rect">
              <a:avLst/>
            </a:prstGeom>
            <a:solidFill>
              <a:srgbClr val="FE000D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1692" name="Rectangle 188"/>
          <p:cNvSpPr>
            <a:spLocks noChangeArrowheads="1"/>
          </p:cNvSpPr>
          <p:nvPr/>
        </p:nvSpPr>
        <p:spPr bwMode="auto">
          <a:xfrm>
            <a:off x="3213101" y="2773363"/>
            <a:ext cx="72993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677" name="Rectangle 173"/>
          <p:cNvSpPr>
            <a:spLocks noChangeArrowheads="1"/>
          </p:cNvSpPr>
          <p:nvPr/>
        </p:nvSpPr>
        <p:spPr bwMode="auto">
          <a:xfrm>
            <a:off x="3335338" y="2840039"/>
            <a:ext cx="1249362" cy="3270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2" name="Group 167"/>
          <p:cNvGrpSpPr>
            <a:grpSpLocks/>
          </p:cNvGrpSpPr>
          <p:nvPr/>
        </p:nvGrpSpPr>
        <p:grpSpPr bwMode="auto">
          <a:xfrm>
            <a:off x="3279776" y="2841625"/>
            <a:ext cx="3865563" cy="433388"/>
            <a:chOff x="1106" y="1790"/>
            <a:chExt cx="2435" cy="273"/>
          </a:xfrm>
        </p:grpSpPr>
        <p:sp>
          <p:nvSpPr>
            <p:cNvPr id="58459" name="Text Box 67"/>
            <p:cNvSpPr txBox="1">
              <a:spLocks noChangeArrowheads="1"/>
            </p:cNvSpPr>
            <p:nvPr/>
          </p:nvSpPr>
          <p:spPr bwMode="auto">
            <a:xfrm>
              <a:off x="2960" y="1790"/>
              <a:ext cx="58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Given</a:t>
              </a:r>
            </a:p>
          </p:txBody>
        </p:sp>
        <p:grpSp>
          <p:nvGrpSpPr>
            <p:cNvPr id="58460" name="Group 156"/>
            <p:cNvGrpSpPr>
              <a:grpSpLocks/>
            </p:cNvGrpSpPr>
            <p:nvPr/>
          </p:nvGrpSpPr>
          <p:grpSpPr bwMode="auto">
            <a:xfrm>
              <a:off x="1106" y="1792"/>
              <a:ext cx="936" cy="271"/>
              <a:chOff x="1106" y="1792"/>
              <a:chExt cx="936" cy="271"/>
            </a:xfrm>
          </p:grpSpPr>
          <p:sp>
            <p:nvSpPr>
              <p:cNvPr id="58461" name="Rectangle 50"/>
              <p:cNvSpPr>
                <a:spLocks noChangeArrowheads="1"/>
              </p:cNvSpPr>
              <p:nvPr/>
            </p:nvSpPr>
            <p:spPr bwMode="auto">
              <a:xfrm>
                <a:off x="1106" y="1792"/>
                <a:ext cx="93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DR</a:t>
                </a:r>
                <a:r>
                  <a:rPr lang="en-US" altLang="en-US" sz="2200" i="1"/>
                  <a:t>      </a:t>
                </a:r>
                <a:r>
                  <a:rPr lang="en-US" altLang="en-US" sz="2200" b="1" i="1"/>
                  <a:t>AG</a:t>
                </a:r>
                <a:endParaRPr lang="en-US" altLang="en-US" sz="2200" i="1"/>
              </a:p>
            </p:txBody>
          </p:sp>
          <p:sp>
            <p:nvSpPr>
              <p:cNvPr id="58462" name="Line 49"/>
              <p:cNvSpPr>
                <a:spLocks noChangeShapeType="1"/>
              </p:cNvSpPr>
              <p:nvPr/>
            </p:nvSpPr>
            <p:spPr bwMode="auto">
              <a:xfrm>
                <a:off x="1699" y="1818"/>
                <a:ext cx="2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3" name="Line 51"/>
              <p:cNvSpPr>
                <a:spLocks noChangeShapeType="1"/>
              </p:cNvSpPr>
              <p:nvPr/>
            </p:nvSpPr>
            <p:spPr bwMode="auto">
              <a:xfrm>
                <a:off x="1187" y="1818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8464" name="Group 52"/>
              <p:cNvGrpSpPr>
                <a:grpSpLocks/>
              </p:cNvGrpSpPr>
              <p:nvPr/>
            </p:nvGrpSpPr>
            <p:grpSpPr bwMode="auto">
              <a:xfrm>
                <a:off x="1495" y="1861"/>
                <a:ext cx="78" cy="107"/>
                <a:chOff x="4625" y="1356"/>
                <a:chExt cx="78" cy="107"/>
              </a:xfrm>
            </p:grpSpPr>
            <p:sp>
              <p:nvSpPr>
                <p:cNvPr id="58465" name="Line 53"/>
                <p:cNvSpPr>
                  <a:spLocks noChangeShapeType="1"/>
                </p:cNvSpPr>
                <p:nvPr/>
              </p:nvSpPr>
              <p:spPr bwMode="auto">
                <a:xfrm>
                  <a:off x="4663" y="135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66" name="Line 54"/>
                <p:cNvSpPr>
                  <a:spLocks noChangeShapeType="1"/>
                </p:cNvSpPr>
                <p:nvPr/>
              </p:nvSpPr>
              <p:spPr bwMode="auto">
                <a:xfrm>
                  <a:off x="4625" y="1463"/>
                  <a:ext cx="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694" name="Rectangle 190"/>
          <p:cNvSpPr>
            <a:spLocks noChangeArrowheads="1"/>
          </p:cNvSpPr>
          <p:nvPr/>
        </p:nvSpPr>
        <p:spPr bwMode="auto">
          <a:xfrm>
            <a:off x="3163889" y="3267075"/>
            <a:ext cx="7312025" cy="863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5" name="Group 189"/>
          <p:cNvGrpSpPr>
            <a:grpSpLocks/>
          </p:cNvGrpSpPr>
          <p:nvPr/>
        </p:nvGrpSpPr>
        <p:grpSpPr bwMode="auto">
          <a:xfrm>
            <a:off x="3276601" y="3354388"/>
            <a:ext cx="2449513" cy="304800"/>
            <a:chOff x="1128" y="2101"/>
            <a:chExt cx="1438" cy="192"/>
          </a:xfrm>
        </p:grpSpPr>
        <p:sp>
          <p:nvSpPr>
            <p:cNvPr id="58457" name="Rectangle 174"/>
            <p:cNvSpPr>
              <a:spLocks noChangeArrowheads="1"/>
            </p:cNvSpPr>
            <p:nvPr/>
          </p:nvSpPr>
          <p:spPr bwMode="auto">
            <a:xfrm>
              <a:off x="1128" y="2101"/>
              <a:ext cx="557" cy="19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58" name="Rectangle 175"/>
            <p:cNvSpPr>
              <a:spLocks noChangeArrowheads="1"/>
            </p:cNvSpPr>
            <p:nvPr/>
          </p:nvSpPr>
          <p:spPr bwMode="auto">
            <a:xfrm>
              <a:off x="1977" y="2101"/>
              <a:ext cx="589" cy="19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" name="Group 166"/>
          <p:cNvGrpSpPr>
            <a:grpSpLocks/>
          </p:cNvGrpSpPr>
          <p:nvPr/>
        </p:nvGrpSpPr>
        <p:grpSpPr bwMode="auto">
          <a:xfrm>
            <a:off x="3279776" y="3302002"/>
            <a:ext cx="6913563" cy="776288"/>
            <a:chOff x="1106" y="2080"/>
            <a:chExt cx="4355" cy="489"/>
          </a:xfrm>
        </p:grpSpPr>
        <p:grpSp>
          <p:nvGrpSpPr>
            <p:cNvPr id="58448" name="Group 155"/>
            <p:cNvGrpSpPr>
              <a:grpSpLocks/>
            </p:cNvGrpSpPr>
            <p:nvPr/>
          </p:nvGrpSpPr>
          <p:grpSpPr bwMode="auto">
            <a:xfrm>
              <a:off x="2960" y="2080"/>
              <a:ext cx="2501" cy="485"/>
              <a:chOff x="3072" y="2080"/>
              <a:chExt cx="2501" cy="485"/>
            </a:xfrm>
          </p:grpSpPr>
          <p:sp>
            <p:nvSpPr>
              <p:cNvPr id="58453" name="Text Box 68"/>
              <p:cNvSpPr txBox="1">
                <a:spLocks noChangeArrowheads="1"/>
              </p:cNvSpPr>
              <p:nvPr/>
            </p:nvSpPr>
            <p:spPr bwMode="auto">
              <a:xfrm>
                <a:off x="3072" y="2080"/>
                <a:ext cx="2501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863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63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63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63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63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/>
                  <a:t>If 2 lines are	, then they form </a:t>
                </a:r>
              </a:p>
              <a:p>
                <a:r>
                  <a:rPr lang="en-US" altLang="en-US" sz="2200"/>
                  <a:t>4 right angles.</a:t>
                </a:r>
              </a:p>
            </p:txBody>
          </p:sp>
          <p:grpSp>
            <p:nvGrpSpPr>
              <p:cNvPr id="58454" name="Group 73"/>
              <p:cNvGrpSpPr>
                <a:grpSpLocks/>
              </p:cNvGrpSpPr>
              <p:nvPr/>
            </p:nvGrpSpPr>
            <p:grpSpPr bwMode="auto">
              <a:xfrm>
                <a:off x="4111" y="2152"/>
                <a:ext cx="78" cy="107"/>
                <a:chOff x="4625" y="1356"/>
                <a:chExt cx="78" cy="107"/>
              </a:xfrm>
            </p:grpSpPr>
            <p:sp>
              <p:nvSpPr>
                <p:cNvPr id="58455" name="Line 74"/>
                <p:cNvSpPr>
                  <a:spLocks noChangeShapeType="1"/>
                </p:cNvSpPr>
                <p:nvPr/>
              </p:nvSpPr>
              <p:spPr bwMode="auto">
                <a:xfrm>
                  <a:off x="4663" y="135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56" name="Line 75"/>
                <p:cNvSpPr>
                  <a:spLocks noChangeShapeType="1"/>
                </p:cNvSpPr>
                <p:nvPr/>
              </p:nvSpPr>
              <p:spPr bwMode="auto">
                <a:xfrm>
                  <a:off x="4625" y="1463"/>
                  <a:ext cx="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8449" name="Group 157"/>
            <p:cNvGrpSpPr>
              <a:grpSpLocks/>
            </p:cNvGrpSpPr>
            <p:nvPr/>
          </p:nvGrpSpPr>
          <p:grpSpPr bwMode="auto">
            <a:xfrm>
              <a:off x="1106" y="2084"/>
              <a:ext cx="1607" cy="485"/>
              <a:chOff x="1106" y="2084"/>
              <a:chExt cx="1607" cy="485"/>
            </a:xfrm>
          </p:grpSpPr>
          <p:sp>
            <p:nvSpPr>
              <p:cNvPr id="58450" name="Rectangle 77"/>
              <p:cNvSpPr>
                <a:spLocks noChangeArrowheads="1"/>
              </p:cNvSpPr>
              <p:nvPr/>
            </p:nvSpPr>
            <p:spPr bwMode="auto">
              <a:xfrm>
                <a:off x="1106" y="2084"/>
                <a:ext cx="1607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5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5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5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5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i="1" dirty="0"/>
                  <a:t>  </a:t>
                </a:r>
                <a:r>
                  <a:rPr lang="en-US" altLang="en-US" sz="2200" b="1" i="1" dirty="0" smtClean="0"/>
                  <a:t>DRA</a:t>
                </a:r>
                <a:r>
                  <a:rPr lang="en-US" altLang="en-US" sz="2200" dirty="0" smtClean="0"/>
                  <a:t> and    </a:t>
                </a:r>
                <a:r>
                  <a:rPr lang="en-US" altLang="en-US" sz="2200" b="1" i="1" dirty="0" smtClean="0"/>
                  <a:t>DRG</a:t>
                </a:r>
                <a:endParaRPr lang="en-US" altLang="en-US" sz="2200" i="1" dirty="0"/>
              </a:p>
              <a:p>
                <a:r>
                  <a:rPr lang="en-US" altLang="en-US" sz="2200" dirty="0"/>
                  <a:t>are right angles.</a:t>
                </a:r>
              </a:p>
            </p:txBody>
          </p:sp>
          <p:sp>
            <p:nvSpPr>
              <p:cNvPr id="58451" name="Freeform 76"/>
              <p:cNvSpPr>
                <a:spLocks/>
              </p:cNvSpPr>
              <p:nvPr/>
            </p:nvSpPr>
            <p:spPr bwMode="auto">
              <a:xfrm>
                <a:off x="1139" y="2141"/>
                <a:ext cx="125" cy="120"/>
              </a:xfrm>
              <a:custGeom>
                <a:avLst/>
                <a:gdLst>
                  <a:gd name="T0" fmla="*/ 212 w 96"/>
                  <a:gd name="T1" fmla="*/ 0 h 96"/>
                  <a:gd name="T2" fmla="*/ 0 w 96"/>
                  <a:gd name="T3" fmla="*/ 188 h 96"/>
                  <a:gd name="T4" fmla="*/ 212 w 96"/>
                  <a:gd name="T5" fmla="*/ 188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96" y="0"/>
                    </a:moveTo>
                    <a:lnTo>
                      <a:pt x="0" y="96"/>
                    </a:lnTo>
                    <a:lnTo>
                      <a:pt x="96" y="9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2" name="Freeform 78"/>
              <p:cNvSpPr>
                <a:spLocks/>
              </p:cNvSpPr>
              <p:nvPr/>
            </p:nvSpPr>
            <p:spPr bwMode="auto">
              <a:xfrm>
                <a:off x="2017" y="2141"/>
                <a:ext cx="125" cy="120"/>
              </a:xfrm>
              <a:custGeom>
                <a:avLst/>
                <a:gdLst>
                  <a:gd name="T0" fmla="*/ 212 w 96"/>
                  <a:gd name="T1" fmla="*/ 0 h 96"/>
                  <a:gd name="T2" fmla="*/ 0 w 96"/>
                  <a:gd name="T3" fmla="*/ 188 h 96"/>
                  <a:gd name="T4" fmla="*/ 212 w 96"/>
                  <a:gd name="T5" fmla="*/ 188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96" y="0"/>
                    </a:moveTo>
                    <a:lnTo>
                      <a:pt x="0" y="96"/>
                    </a:lnTo>
                    <a:lnTo>
                      <a:pt x="96" y="9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95" name="Rectangle 191"/>
          <p:cNvSpPr>
            <a:spLocks noChangeArrowheads="1"/>
          </p:cNvSpPr>
          <p:nvPr/>
        </p:nvSpPr>
        <p:spPr bwMode="auto">
          <a:xfrm>
            <a:off x="3213101" y="4105276"/>
            <a:ext cx="7248525" cy="481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0" name="Group 204"/>
          <p:cNvGrpSpPr>
            <a:grpSpLocks/>
          </p:cNvGrpSpPr>
          <p:nvPr/>
        </p:nvGrpSpPr>
        <p:grpSpPr bwMode="auto">
          <a:xfrm>
            <a:off x="3363913" y="4151319"/>
            <a:ext cx="7308850" cy="433388"/>
            <a:chOff x="1159" y="2615"/>
            <a:chExt cx="4604" cy="273"/>
          </a:xfrm>
        </p:grpSpPr>
        <p:sp>
          <p:nvSpPr>
            <p:cNvPr id="58443" name="Text Box 69"/>
            <p:cNvSpPr txBox="1">
              <a:spLocks noChangeArrowheads="1"/>
            </p:cNvSpPr>
            <p:nvPr/>
          </p:nvSpPr>
          <p:spPr bwMode="auto">
            <a:xfrm>
              <a:off x="2960" y="2615"/>
              <a:ext cx="280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Right Angle Congruence Theorem</a:t>
              </a:r>
            </a:p>
          </p:txBody>
        </p:sp>
        <p:grpSp>
          <p:nvGrpSpPr>
            <p:cNvPr id="58444" name="Group 203"/>
            <p:cNvGrpSpPr>
              <a:grpSpLocks/>
            </p:cNvGrpSpPr>
            <p:nvPr/>
          </p:nvGrpSpPr>
          <p:grpSpPr bwMode="auto">
            <a:xfrm>
              <a:off x="1159" y="2617"/>
              <a:ext cx="1323" cy="271"/>
              <a:chOff x="1159" y="2617"/>
              <a:chExt cx="1323" cy="271"/>
            </a:xfrm>
          </p:grpSpPr>
          <p:sp>
            <p:nvSpPr>
              <p:cNvPr id="58445" name="Rectangle 80"/>
              <p:cNvSpPr>
                <a:spLocks noChangeArrowheads="1"/>
              </p:cNvSpPr>
              <p:nvPr/>
            </p:nvSpPr>
            <p:spPr bwMode="auto">
              <a:xfrm>
                <a:off x="1159" y="2617"/>
                <a:ext cx="1323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1430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1430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1430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1430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1430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143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143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143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143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i="1" dirty="0"/>
                  <a:t>  </a:t>
                </a:r>
                <a:r>
                  <a:rPr lang="en-US" altLang="en-US" sz="2200" b="1" i="1" dirty="0" smtClean="0"/>
                  <a:t>DRA </a:t>
                </a:r>
                <a:r>
                  <a:rPr lang="en-US" altLang="en-US" dirty="0" smtClean="0">
                    <a:sym typeface="Symbol" panose="05050102010706020507" pitchFamily="18" charset="2"/>
                  </a:rPr>
                  <a:t>     </a:t>
                </a:r>
                <a:r>
                  <a:rPr lang="en-US" altLang="en-US" sz="2200" b="1" i="1" dirty="0" smtClean="0"/>
                  <a:t>DRG</a:t>
                </a:r>
                <a:endParaRPr lang="en-US" altLang="en-US" sz="2200" i="1" dirty="0"/>
              </a:p>
            </p:txBody>
          </p:sp>
          <p:sp>
            <p:nvSpPr>
              <p:cNvPr id="58446" name="Freeform 81"/>
              <p:cNvSpPr>
                <a:spLocks/>
              </p:cNvSpPr>
              <p:nvPr/>
            </p:nvSpPr>
            <p:spPr bwMode="auto">
              <a:xfrm>
                <a:off x="1159" y="2698"/>
                <a:ext cx="125" cy="120"/>
              </a:xfrm>
              <a:custGeom>
                <a:avLst/>
                <a:gdLst>
                  <a:gd name="T0" fmla="*/ 212 w 96"/>
                  <a:gd name="T1" fmla="*/ 0 h 96"/>
                  <a:gd name="T2" fmla="*/ 0 w 96"/>
                  <a:gd name="T3" fmla="*/ 188 h 96"/>
                  <a:gd name="T4" fmla="*/ 212 w 96"/>
                  <a:gd name="T5" fmla="*/ 188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96" y="0"/>
                    </a:moveTo>
                    <a:lnTo>
                      <a:pt x="0" y="96"/>
                    </a:lnTo>
                    <a:lnTo>
                      <a:pt x="96" y="9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7" name="Freeform 82"/>
              <p:cNvSpPr>
                <a:spLocks/>
              </p:cNvSpPr>
              <p:nvPr/>
            </p:nvSpPr>
            <p:spPr bwMode="auto">
              <a:xfrm>
                <a:off x="1868" y="2698"/>
                <a:ext cx="125" cy="120"/>
              </a:xfrm>
              <a:custGeom>
                <a:avLst/>
                <a:gdLst>
                  <a:gd name="T0" fmla="*/ 212 w 96"/>
                  <a:gd name="T1" fmla="*/ 0 h 96"/>
                  <a:gd name="T2" fmla="*/ 0 w 96"/>
                  <a:gd name="T3" fmla="*/ 188 h 96"/>
                  <a:gd name="T4" fmla="*/ 212 w 96"/>
                  <a:gd name="T5" fmla="*/ 188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96" y="0"/>
                    </a:moveTo>
                    <a:lnTo>
                      <a:pt x="0" y="96"/>
                    </a:lnTo>
                    <a:lnTo>
                      <a:pt x="96" y="9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96" name="Rectangle 192"/>
          <p:cNvSpPr>
            <a:spLocks noChangeArrowheads="1"/>
          </p:cNvSpPr>
          <p:nvPr/>
        </p:nvSpPr>
        <p:spPr bwMode="auto">
          <a:xfrm>
            <a:off x="3189289" y="4573588"/>
            <a:ext cx="72993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687" name="Rectangle 183"/>
          <p:cNvSpPr>
            <a:spLocks noChangeArrowheads="1"/>
          </p:cNvSpPr>
          <p:nvPr/>
        </p:nvSpPr>
        <p:spPr bwMode="auto">
          <a:xfrm>
            <a:off x="3319463" y="4689476"/>
            <a:ext cx="1338262" cy="3984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454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2" name="Group 206"/>
          <p:cNvGrpSpPr>
            <a:grpSpLocks/>
          </p:cNvGrpSpPr>
          <p:nvPr/>
        </p:nvGrpSpPr>
        <p:grpSpPr bwMode="auto">
          <a:xfrm>
            <a:off x="3279776" y="4681543"/>
            <a:ext cx="3865563" cy="431800"/>
            <a:chOff x="1106" y="2949"/>
            <a:chExt cx="2435" cy="272"/>
          </a:xfrm>
        </p:grpSpPr>
        <p:sp>
          <p:nvSpPr>
            <p:cNvPr id="58438" name="Text Box 70"/>
            <p:cNvSpPr txBox="1">
              <a:spLocks noChangeArrowheads="1"/>
            </p:cNvSpPr>
            <p:nvPr/>
          </p:nvSpPr>
          <p:spPr bwMode="auto">
            <a:xfrm>
              <a:off x="2960" y="2949"/>
              <a:ext cx="58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Given</a:t>
              </a:r>
            </a:p>
          </p:txBody>
        </p:sp>
        <p:grpSp>
          <p:nvGrpSpPr>
            <p:cNvPr id="58439" name="Group 205"/>
            <p:cNvGrpSpPr>
              <a:grpSpLocks/>
            </p:cNvGrpSpPr>
            <p:nvPr/>
          </p:nvGrpSpPr>
          <p:grpSpPr bwMode="auto">
            <a:xfrm>
              <a:off x="1106" y="2950"/>
              <a:ext cx="978" cy="271"/>
              <a:chOff x="1106" y="2950"/>
              <a:chExt cx="978" cy="271"/>
            </a:xfrm>
          </p:grpSpPr>
          <p:sp>
            <p:nvSpPr>
              <p:cNvPr id="58440" name="Rectangle 85"/>
              <p:cNvSpPr>
                <a:spLocks noChangeArrowheads="1"/>
              </p:cNvSpPr>
              <p:nvPr/>
            </p:nvSpPr>
            <p:spPr bwMode="auto">
              <a:xfrm>
                <a:off x="1106" y="2950"/>
                <a:ext cx="97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RA</a:t>
                </a:r>
                <a:r>
                  <a:rPr lang="en-US" altLang="en-US" sz="2200" i="1"/>
                  <a:t>  </a:t>
                </a:r>
                <a:r>
                  <a:rPr lang="en-US" altLang="en-US">
                    <a:sym typeface="Symbol" panose="05050102010706020507" pitchFamily="18" charset="2"/>
                  </a:rPr>
                  <a:t></a:t>
                </a:r>
                <a:r>
                  <a:rPr lang="en-US" altLang="en-US" sz="2200" i="1"/>
                  <a:t>  </a:t>
                </a:r>
                <a:r>
                  <a:rPr lang="en-US" altLang="en-US" sz="2200" b="1" i="1"/>
                  <a:t>RG</a:t>
                </a:r>
                <a:endParaRPr lang="en-US" altLang="en-US" sz="2200" i="1"/>
              </a:p>
            </p:txBody>
          </p:sp>
          <p:sp>
            <p:nvSpPr>
              <p:cNvPr id="58441" name="Line 84"/>
              <p:cNvSpPr>
                <a:spLocks noChangeShapeType="1"/>
              </p:cNvSpPr>
              <p:nvPr/>
            </p:nvSpPr>
            <p:spPr bwMode="auto">
              <a:xfrm>
                <a:off x="1697" y="2988"/>
                <a:ext cx="2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2" name="Line 86"/>
              <p:cNvSpPr>
                <a:spLocks noChangeShapeType="1"/>
              </p:cNvSpPr>
              <p:nvPr/>
            </p:nvSpPr>
            <p:spPr bwMode="auto">
              <a:xfrm>
                <a:off x="1211" y="2988"/>
                <a:ext cx="186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97" name="Rectangle 193"/>
          <p:cNvSpPr>
            <a:spLocks noChangeArrowheads="1"/>
          </p:cNvSpPr>
          <p:nvPr/>
        </p:nvSpPr>
        <p:spPr bwMode="auto">
          <a:xfrm>
            <a:off x="3138489" y="5129213"/>
            <a:ext cx="7362825" cy="569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4" name="Group 208"/>
          <p:cNvGrpSpPr>
            <a:grpSpLocks/>
          </p:cNvGrpSpPr>
          <p:nvPr/>
        </p:nvGrpSpPr>
        <p:grpSpPr bwMode="auto">
          <a:xfrm>
            <a:off x="3279775" y="5214945"/>
            <a:ext cx="7366000" cy="430213"/>
            <a:chOff x="1106" y="3285"/>
            <a:chExt cx="4640" cy="271"/>
          </a:xfrm>
        </p:grpSpPr>
        <p:sp>
          <p:nvSpPr>
            <p:cNvPr id="58433" name="Text Box 72"/>
            <p:cNvSpPr txBox="1">
              <a:spLocks noChangeArrowheads="1"/>
            </p:cNvSpPr>
            <p:nvPr/>
          </p:nvSpPr>
          <p:spPr bwMode="auto">
            <a:xfrm>
              <a:off x="2960" y="3285"/>
              <a:ext cx="278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Reflexive Property of Congruence</a:t>
              </a:r>
            </a:p>
          </p:txBody>
        </p:sp>
        <p:grpSp>
          <p:nvGrpSpPr>
            <p:cNvPr id="58434" name="Group 207"/>
            <p:cNvGrpSpPr>
              <a:grpSpLocks/>
            </p:cNvGrpSpPr>
            <p:nvPr/>
          </p:nvGrpSpPr>
          <p:grpSpPr bwMode="auto">
            <a:xfrm>
              <a:off x="1106" y="3285"/>
              <a:ext cx="1147" cy="271"/>
              <a:chOff x="1106" y="3285"/>
              <a:chExt cx="1147" cy="271"/>
            </a:xfrm>
          </p:grpSpPr>
          <p:sp>
            <p:nvSpPr>
              <p:cNvPr id="58435" name="Rectangle 91"/>
              <p:cNvSpPr>
                <a:spLocks noChangeArrowheads="1"/>
              </p:cNvSpPr>
              <p:nvPr/>
            </p:nvSpPr>
            <p:spPr bwMode="auto">
              <a:xfrm>
                <a:off x="1106" y="3285"/>
                <a:ext cx="114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DR</a:t>
                </a:r>
                <a:r>
                  <a:rPr lang="en-US" altLang="en-US" sz="2200" i="1"/>
                  <a:t> </a:t>
                </a:r>
                <a:r>
                  <a:rPr lang="en-US" altLang="en-US">
                    <a:sym typeface="Symbol" panose="05050102010706020507" pitchFamily="18" charset="2"/>
                  </a:rPr>
                  <a:t></a:t>
                </a:r>
                <a:r>
                  <a:rPr lang="en-US" altLang="en-US" sz="2200" i="1"/>
                  <a:t> </a:t>
                </a:r>
                <a:r>
                  <a:rPr lang="en-US" altLang="en-US" sz="2200" b="1" i="1"/>
                  <a:t>DR</a:t>
                </a:r>
              </a:p>
            </p:txBody>
          </p:sp>
          <p:sp>
            <p:nvSpPr>
              <p:cNvPr id="58436" name="Line 93"/>
              <p:cNvSpPr>
                <a:spLocks noChangeShapeType="1"/>
              </p:cNvSpPr>
              <p:nvPr/>
            </p:nvSpPr>
            <p:spPr bwMode="auto">
              <a:xfrm>
                <a:off x="1171" y="3323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7" name="Line 94"/>
              <p:cNvSpPr>
                <a:spLocks noChangeShapeType="1"/>
              </p:cNvSpPr>
              <p:nvPr/>
            </p:nvSpPr>
            <p:spPr bwMode="auto">
              <a:xfrm>
                <a:off x="1651" y="3323"/>
                <a:ext cx="2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168"/>
          <p:cNvGrpSpPr>
            <a:grpSpLocks/>
          </p:cNvGrpSpPr>
          <p:nvPr/>
        </p:nvGrpSpPr>
        <p:grpSpPr bwMode="auto">
          <a:xfrm>
            <a:off x="2743200" y="2286001"/>
            <a:ext cx="7137400" cy="3971925"/>
            <a:chOff x="768" y="1440"/>
            <a:chExt cx="4496" cy="2502"/>
          </a:xfrm>
        </p:grpSpPr>
        <p:sp>
          <p:nvSpPr>
            <p:cNvPr id="58429" name="Text Box 35"/>
            <p:cNvSpPr txBox="1">
              <a:spLocks noChangeArrowheads="1"/>
            </p:cNvSpPr>
            <p:nvPr/>
          </p:nvSpPr>
          <p:spPr bwMode="auto">
            <a:xfrm>
              <a:off x="1168" y="1440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Statements</a:t>
              </a:r>
            </a:p>
          </p:txBody>
        </p:sp>
        <p:sp>
          <p:nvSpPr>
            <p:cNvPr id="58430" name="Text Box 36"/>
            <p:cNvSpPr txBox="1">
              <a:spLocks noChangeArrowheads="1"/>
            </p:cNvSpPr>
            <p:nvPr/>
          </p:nvSpPr>
          <p:spPr bwMode="auto">
            <a:xfrm>
              <a:off x="2903" y="1440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Reasons</a:t>
              </a:r>
            </a:p>
          </p:txBody>
        </p:sp>
        <p:sp>
          <p:nvSpPr>
            <p:cNvPr id="58431" name="Line 38"/>
            <p:cNvSpPr>
              <a:spLocks noChangeShapeType="1"/>
            </p:cNvSpPr>
            <p:nvPr/>
          </p:nvSpPr>
          <p:spPr bwMode="auto">
            <a:xfrm>
              <a:off x="2797" y="1441"/>
              <a:ext cx="0" cy="2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2" name="Line 48"/>
            <p:cNvSpPr>
              <a:spLocks noChangeShapeType="1"/>
            </p:cNvSpPr>
            <p:nvPr/>
          </p:nvSpPr>
          <p:spPr bwMode="auto">
            <a:xfrm>
              <a:off x="768" y="1680"/>
              <a:ext cx="4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99" name="Rectangle 195"/>
          <p:cNvSpPr>
            <a:spLocks noChangeArrowheads="1"/>
          </p:cNvSpPr>
          <p:nvPr/>
        </p:nvSpPr>
        <p:spPr bwMode="auto">
          <a:xfrm>
            <a:off x="8702675" y="1808164"/>
            <a:ext cx="255588" cy="249237"/>
          </a:xfrm>
          <a:prstGeom prst="rect">
            <a:avLst/>
          </a:prstGeom>
          <a:solidFill>
            <a:srgbClr val="FF99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03" name="AutoShape 57"/>
          <p:cNvSpPr>
            <a:spLocks noChangeArrowheads="1"/>
          </p:cNvSpPr>
          <p:nvPr/>
        </p:nvSpPr>
        <p:spPr bwMode="auto">
          <a:xfrm>
            <a:off x="7424739" y="863601"/>
            <a:ext cx="2568575" cy="1203325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04" name="Line 60"/>
          <p:cNvSpPr>
            <a:spLocks noChangeShapeType="1"/>
          </p:cNvSpPr>
          <p:nvPr/>
        </p:nvSpPr>
        <p:spPr bwMode="auto">
          <a:xfrm>
            <a:off x="8115300" y="19939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Line 61"/>
          <p:cNvSpPr>
            <a:spLocks noChangeShapeType="1"/>
          </p:cNvSpPr>
          <p:nvPr/>
        </p:nvSpPr>
        <p:spPr bwMode="auto">
          <a:xfrm>
            <a:off x="9261475" y="19986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62"/>
          <p:cNvSpPr>
            <a:spLocks noChangeArrowheads="1"/>
          </p:cNvSpPr>
          <p:nvPr/>
        </p:nvSpPr>
        <p:spPr bwMode="auto">
          <a:xfrm>
            <a:off x="8534401" y="525464"/>
            <a:ext cx="3857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>
                <a:latin typeface="Helvetica" panose="020B0604020202020204" pitchFamily="34" charset="0"/>
              </a:rPr>
              <a:t>D</a:t>
            </a:r>
            <a:endParaRPr lang="en-US" altLang="en-US" sz="2200" b="1" i="1"/>
          </a:p>
        </p:txBody>
      </p:sp>
      <p:sp>
        <p:nvSpPr>
          <p:cNvPr id="58407" name="Rectangle 63"/>
          <p:cNvSpPr>
            <a:spLocks noChangeArrowheads="1"/>
          </p:cNvSpPr>
          <p:nvPr/>
        </p:nvSpPr>
        <p:spPr bwMode="auto">
          <a:xfrm>
            <a:off x="9956800" y="2011364"/>
            <a:ext cx="4016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>
                <a:latin typeface="Helvetica" panose="020B0604020202020204" pitchFamily="34" charset="0"/>
              </a:rPr>
              <a:t>G</a:t>
            </a:r>
            <a:endParaRPr lang="en-US" altLang="en-US" sz="2200" b="1" i="1"/>
          </a:p>
        </p:txBody>
      </p:sp>
      <p:sp>
        <p:nvSpPr>
          <p:cNvPr id="58408" name="Rectangle 64"/>
          <p:cNvSpPr>
            <a:spLocks noChangeArrowheads="1"/>
          </p:cNvSpPr>
          <p:nvPr/>
        </p:nvSpPr>
        <p:spPr bwMode="auto">
          <a:xfrm>
            <a:off x="7213601" y="2011364"/>
            <a:ext cx="3857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>
                <a:latin typeface="Helvetica" panose="020B0604020202020204" pitchFamily="34" charset="0"/>
              </a:rPr>
              <a:t>A</a:t>
            </a:r>
            <a:endParaRPr lang="en-US" altLang="en-US" sz="2200" b="1" i="1"/>
          </a:p>
        </p:txBody>
      </p:sp>
      <p:sp>
        <p:nvSpPr>
          <p:cNvPr id="58409" name="Rectangle 65"/>
          <p:cNvSpPr>
            <a:spLocks noChangeArrowheads="1"/>
          </p:cNvSpPr>
          <p:nvPr/>
        </p:nvSpPr>
        <p:spPr bwMode="auto">
          <a:xfrm>
            <a:off x="8585201" y="2011364"/>
            <a:ext cx="3857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i="1">
                <a:latin typeface="Helvetica" panose="020B0604020202020204" pitchFamily="34" charset="0"/>
              </a:rPr>
              <a:t>R</a:t>
            </a:r>
            <a:endParaRPr lang="en-US" altLang="en-US" sz="2200" b="1" i="1"/>
          </a:p>
        </p:txBody>
      </p:sp>
      <p:sp>
        <p:nvSpPr>
          <p:cNvPr id="58410" name="Freeform 198"/>
          <p:cNvSpPr>
            <a:spLocks/>
          </p:cNvSpPr>
          <p:nvPr/>
        </p:nvSpPr>
        <p:spPr bwMode="auto">
          <a:xfrm>
            <a:off x="8712200" y="1900238"/>
            <a:ext cx="152400" cy="157162"/>
          </a:xfrm>
          <a:custGeom>
            <a:avLst/>
            <a:gdLst>
              <a:gd name="T0" fmla="*/ 0 w 96"/>
              <a:gd name="T1" fmla="*/ 0 h 99"/>
              <a:gd name="T2" fmla="*/ 2147483646 w 96"/>
              <a:gd name="T3" fmla="*/ 0 h 99"/>
              <a:gd name="T4" fmla="*/ 2147483646 w 96"/>
              <a:gd name="T5" fmla="*/ 2147483646 h 99"/>
              <a:gd name="T6" fmla="*/ 0 60000 65536"/>
              <a:gd name="T7" fmla="*/ 0 60000 65536"/>
              <a:gd name="T8" fmla="*/ 0 60000 65536"/>
              <a:gd name="T9" fmla="*/ 0 w 96"/>
              <a:gd name="T10" fmla="*/ 0 h 99"/>
              <a:gd name="T11" fmla="*/ 96 w 96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9">
                <a:moveTo>
                  <a:pt x="0" y="0"/>
                </a:moveTo>
                <a:lnTo>
                  <a:pt x="96" y="0"/>
                </a:lnTo>
                <a:lnTo>
                  <a:pt x="96" y="99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01"/>
          <p:cNvGrpSpPr>
            <a:grpSpLocks/>
          </p:cNvGrpSpPr>
          <p:nvPr/>
        </p:nvGrpSpPr>
        <p:grpSpPr bwMode="auto">
          <a:xfrm>
            <a:off x="3160713" y="738189"/>
            <a:ext cx="4191000" cy="1400175"/>
            <a:chOff x="1031" y="465"/>
            <a:chExt cx="2640" cy="882"/>
          </a:xfrm>
        </p:grpSpPr>
        <p:sp>
          <p:nvSpPr>
            <p:cNvPr id="58412" name="Text Box 135"/>
            <p:cNvSpPr txBox="1">
              <a:spLocks noChangeArrowheads="1"/>
            </p:cNvSpPr>
            <p:nvPr/>
          </p:nvSpPr>
          <p:spPr bwMode="auto">
            <a:xfrm>
              <a:off x="1031" y="488"/>
              <a:ext cx="5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GIVEN</a:t>
              </a:r>
            </a:p>
          </p:txBody>
        </p:sp>
        <p:sp>
          <p:nvSpPr>
            <p:cNvPr id="58413" name="AutoShape 136"/>
            <p:cNvSpPr>
              <a:spLocks noChangeArrowheads="1"/>
            </p:cNvSpPr>
            <p:nvPr/>
          </p:nvSpPr>
          <p:spPr bwMode="auto">
            <a:xfrm rot="5400000">
              <a:off x="1659" y="529"/>
              <a:ext cx="158" cy="165"/>
            </a:xfrm>
            <a:prstGeom prst="flowChartExtra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14" name="Text Box 137"/>
            <p:cNvSpPr txBox="1">
              <a:spLocks noChangeArrowheads="1"/>
            </p:cNvSpPr>
            <p:nvPr/>
          </p:nvSpPr>
          <p:spPr bwMode="auto">
            <a:xfrm>
              <a:off x="1031" y="1106"/>
              <a:ext cx="6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latin typeface="Helvetica" panose="020B0604020202020204" pitchFamily="34" charset="0"/>
                </a:rPr>
                <a:t>PROVE</a:t>
              </a:r>
            </a:p>
          </p:txBody>
        </p:sp>
        <p:sp>
          <p:nvSpPr>
            <p:cNvPr id="58415" name="AutoShape 138"/>
            <p:cNvSpPr>
              <a:spLocks noChangeArrowheads="1"/>
            </p:cNvSpPr>
            <p:nvPr/>
          </p:nvSpPr>
          <p:spPr bwMode="auto">
            <a:xfrm rot="5400000">
              <a:off x="1659" y="1135"/>
              <a:ext cx="158" cy="165"/>
            </a:xfrm>
            <a:prstGeom prst="flowChartExtra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16" name="Text Box 140"/>
            <p:cNvSpPr txBox="1">
              <a:spLocks noChangeArrowheads="1"/>
            </p:cNvSpPr>
            <p:nvPr/>
          </p:nvSpPr>
          <p:spPr bwMode="auto">
            <a:xfrm>
              <a:off x="1974" y="1078"/>
              <a:ext cx="169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287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DRA</a:t>
              </a:r>
              <a:r>
                <a:rPr lang="en-US" altLang="en-US" sz="2200" i="1"/>
                <a:t>    </a:t>
              </a:r>
              <a:r>
                <a:rPr lang="en-US" altLang="en-US" sz="2200">
                  <a:sym typeface="Symbol" panose="05050102010706020507" pitchFamily="18" charset="2"/>
                </a:rPr>
                <a:t></a:t>
              </a:r>
              <a:r>
                <a:rPr lang="en-US" altLang="en-US" sz="1000"/>
                <a:t> </a:t>
              </a:r>
              <a:r>
                <a:rPr lang="en-US" altLang="en-US" sz="2200" b="1" i="1"/>
                <a:t>DRG</a:t>
              </a:r>
            </a:p>
          </p:txBody>
        </p:sp>
        <p:pic>
          <p:nvPicPr>
            <p:cNvPr id="58417" name="Picture 14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7" y="1139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8418" name="Group 142"/>
            <p:cNvGrpSpPr>
              <a:grpSpLocks/>
            </p:cNvGrpSpPr>
            <p:nvPr/>
          </p:nvGrpSpPr>
          <p:grpSpPr bwMode="auto">
            <a:xfrm>
              <a:off x="1974" y="465"/>
              <a:ext cx="887" cy="271"/>
              <a:chOff x="1870" y="2934"/>
              <a:chExt cx="887" cy="271"/>
            </a:xfrm>
          </p:grpSpPr>
          <p:sp>
            <p:nvSpPr>
              <p:cNvPr id="58423" name="Line 143"/>
              <p:cNvSpPr>
                <a:spLocks noChangeShapeType="1"/>
              </p:cNvSpPr>
              <p:nvPr/>
            </p:nvSpPr>
            <p:spPr bwMode="auto">
              <a:xfrm>
                <a:off x="2420" y="2959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4" name="Rectangle 144"/>
              <p:cNvSpPr>
                <a:spLocks noChangeArrowheads="1"/>
              </p:cNvSpPr>
              <p:nvPr/>
            </p:nvSpPr>
            <p:spPr bwMode="auto">
              <a:xfrm>
                <a:off x="1870" y="2934"/>
                <a:ext cx="88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b="1" i="1"/>
                  <a:t>DR</a:t>
                </a:r>
                <a:r>
                  <a:rPr lang="en-US" altLang="en-US" sz="2200" i="1"/>
                  <a:t>     </a:t>
                </a:r>
                <a:r>
                  <a:rPr lang="en-US" altLang="en-US" sz="2200" b="1" i="1"/>
                  <a:t>AG</a:t>
                </a:r>
                <a:endParaRPr lang="en-US" altLang="en-US" sz="2200" i="1"/>
              </a:p>
            </p:txBody>
          </p:sp>
          <p:sp>
            <p:nvSpPr>
              <p:cNvPr id="58425" name="Line 145"/>
              <p:cNvSpPr>
                <a:spLocks noChangeShapeType="1"/>
              </p:cNvSpPr>
              <p:nvPr/>
            </p:nvSpPr>
            <p:spPr bwMode="auto">
              <a:xfrm>
                <a:off x="1948" y="2959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8426" name="Group 146"/>
              <p:cNvGrpSpPr>
                <a:grpSpLocks/>
              </p:cNvGrpSpPr>
              <p:nvPr/>
            </p:nvGrpSpPr>
            <p:grpSpPr bwMode="auto">
              <a:xfrm>
                <a:off x="2245" y="3007"/>
                <a:ext cx="78" cy="107"/>
                <a:chOff x="4625" y="1356"/>
                <a:chExt cx="78" cy="107"/>
              </a:xfrm>
            </p:grpSpPr>
            <p:sp>
              <p:nvSpPr>
                <p:cNvPr id="58427" name="Line 147"/>
                <p:cNvSpPr>
                  <a:spLocks noChangeShapeType="1"/>
                </p:cNvSpPr>
                <p:nvPr/>
              </p:nvSpPr>
              <p:spPr bwMode="auto">
                <a:xfrm>
                  <a:off x="4663" y="135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28" name="Line 148"/>
                <p:cNvSpPr>
                  <a:spLocks noChangeShapeType="1"/>
                </p:cNvSpPr>
                <p:nvPr/>
              </p:nvSpPr>
              <p:spPr bwMode="auto">
                <a:xfrm>
                  <a:off x="4625" y="1463"/>
                  <a:ext cx="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8419" name="Rectangle 150"/>
            <p:cNvSpPr>
              <a:spLocks noChangeArrowheads="1"/>
            </p:cNvSpPr>
            <p:nvPr/>
          </p:nvSpPr>
          <p:spPr bwMode="auto">
            <a:xfrm>
              <a:off x="1974" y="729"/>
              <a:ext cx="88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 i="1"/>
                <a:t>RA</a:t>
              </a:r>
              <a:r>
                <a:rPr lang="en-US" altLang="en-US" sz="2200" i="1"/>
                <a:t>     </a:t>
              </a:r>
              <a:r>
                <a:rPr lang="en-US" altLang="en-US" sz="2200" b="1" i="1"/>
                <a:t>RG</a:t>
              </a:r>
              <a:endParaRPr lang="en-US" altLang="en-US" sz="2200" i="1"/>
            </a:p>
          </p:txBody>
        </p:sp>
        <p:sp>
          <p:nvSpPr>
            <p:cNvPr id="58420" name="Line 152"/>
            <p:cNvSpPr>
              <a:spLocks noChangeShapeType="1"/>
            </p:cNvSpPr>
            <p:nvPr/>
          </p:nvSpPr>
          <p:spPr bwMode="auto">
            <a:xfrm>
              <a:off x="2056" y="75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1" name="Line 153"/>
            <p:cNvSpPr>
              <a:spLocks noChangeShapeType="1"/>
            </p:cNvSpPr>
            <p:nvPr/>
          </p:nvSpPr>
          <p:spPr bwMode="auto">
            <a:xfrm>
              <a:off x="2490" y="757"/>
              <a:ext cx="2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422" name="Picture 200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" y="80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4412443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9" grpId="0" animBg="1"/>
      <p:bldP spid="21620" grpId="0" animBg="1"/>
      <p:bldP spid="21621" grpId="0" animBg="1"/>
      <p:bldP spid="21622" grpId="0" animBg="1"/>
      <p:bldP spid="21623" grpId="0" animBg="1"/>
      <p:bldP spid="21618" grpId="0" animBg="1"/>
      <p:bldP spid="21692" grpId="0" animBg="1"/>
      <p:bldP spid="21677" grpId="0" animBg="1"/>
      <p:bldP spid="21694" grpId="0" animBg="1"/>
      <p:bldP spid="21695" grpId="0" animBg="1"/>
      <p:bldP spid="21696" grpId="0" animBg="1"/>
      <p:bldP spid="21687" grpId="0" animBg="1"/>
      <p:bldP spid="21697" grpId="0" animBg="1"/>
      <p:bldP spid="21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8299" y="8560"/>
            <a:ext cx="4203701" cy="112355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2400" b="1" u="sng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-NO calculators!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-Check your file for your quiz!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-92533"/>
            <a:ext cx="7627355" cy="163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u="sng" dirty="0">
                <a:solidFill>
                  <a:srgbClr val="FF0000"/>
                </a:solidFill>
              </a:rPr>
              <a:t>WARM </a:t>
            </a:r>
            <a:r>
              <a:rPr lang="en-US" sz="5400" b="1" u="sng" dirty="0" smtClean="0">
                <a:solidFill>
                  <a:srgbClr val="FF0000"/>
                </a:solidFill>
              </a:rPr>
              <a:t>UP - </a:t>
            </a:r>
            <a:r>
              <a:rPr lang="en-US" sz="4400" b="1" u="sng" dirty="0" smtClean="0">
                <a:solidFill>
                  <a:srgbClr val="FF0000"/>
                </a:solidFill>
              </a:rPr>
              <a:t>Do on page 41!!</a:t>
            </a:r>
            <a:br>
              <a:rPr lang="en-US" sz="4400" b="1" u="sng" dirty="0" smtClean="0">
                <a:solidFill>
                  <a:srgbClr val="FF0000"/>
                </a:solidFill>
              </a:rPr>
            </a:br>
            <a:r>
              <a:rPr lang="en-US" sz="3600" i="1" dirty="0" smtClean="0">
                <a:solidFill>
                  <a:srgbClr val="FF0000"/>
                </a:solidFill>
              </a:rPr>
              <a:t>Set it up like the notes from yesterday!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0" y="1316017"/>
                <a:ext cx="12192000" cy="5571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3200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Write a Two-Column Proof </a:t>
                </a:r>
                <a:r>
                  <a:rPr lang="en-US" sz="3200" i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(Hint: Refer to example 1 from pg. </a:t>
                </a:r>
                <a:r>
                  <a:rPr lang="en-US" sz="3200" i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37)</a:t>
                </a:r>
                <a:r>
                  <a:rPr lang="en-US" sz="3200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:</a:t>
                </a:r>
                <a:endParaRPr lang="en-US" sz="3200" dirty="0" smtClean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r>
                  <a:rPr lang="en-US" sz="3200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GIVEN </a:t>
                </a:r>
                <a:r>
                  <a:rPr lang="en-US" sz="3200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acc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,and </a:t>
                </a:r>
                <a:r>
                  <a:rPr lang="en-US" sz="3200" i="1" dirty="0">
                    <a:solidFill>
                      <a:srgbClr val="FF0000"/>
                    </a:solidFill>
                  </a:rPr>
                  <a:t>m</a:t>
                </a:r>
                <a:r>
                  <a:rPr lang="en-US" sz="32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</a:t>
                </a:r>
                <a:r>
                  <a:rPr lang="en-US" sz="3200" i="1" dirty="0">
                    <a:solidFill>
                      <a:srgbClr val="FF0000"/>
                    </a:solidFill>
                  </a:rPr>
                  <a:t>CDE</a:t>
                </a:r>
                <a:r>
                  <a:rPr lang="en-US" sz="3200" dirty="0">
                    <a:solidFill>
                      <a:srgbClr val="FF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120</a:t>
                </a:r>
                <a:r>
                  <a:rPr lang="en-US" sz="3200" baseline="30000" dirty="0" smtClean="0">
                    <a:solidFill>
                      <a:srgbClr val="FF0000"/>
                    </a:solidFill>
                  </a:rPr>
                  <a:t>o</a:t>
                </a:r>
                <a:endParaRPr lang="en-US" sz="3200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PROVE </a:t>
                </a:r>
                <a:r>
                  <a:rPr lang="en-US" sz="3200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32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</a:t>
                </a:r>
                <a:r>
                  <a:rPr lang="en-US" sz="3200" i="1" dirty="0" smtClean="0">
                    <a:solidFill>
                      <a:srgbClr val="FF0000"/>
                    </a:solidFill>
                  </a:rPr>
                  <a:t>BAC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= 75</a:t>
                </a:r>
                <a:r>
                  <a:rPr lang="en-US" sz="3200" baseline="30000" dirty="0" smtClean="0">
                    <a:solidFill>
                      <a:srgbClr val="FF0000"/>
                    </a:solidFill>
                  </a:rPr>
                  <a:t>O</a:t>
                </a:r>
              </a:p>
              <a:p>
                <a:endParaRPr lang="en-US" sz="3600" baseline="30000" dirty="0">
                  <a:solidFill>
                    <a:srgbClr val="FF0000"/>
                  </a:solidFill>
                </a:endParaRPr>
              </a:p>
              <a:p>
                <a:endParaRPr lang="en-US" sz="3600" baseline="30000" dirty="0" smtClean="0">
                  <a:solidFill>
                    <a:srgbClr val="FF0000"/>
                  </a:solidFill>
                </a:endParaRPr>
              </a:p>
              <a:p>
                <a:endParaRPr lang="en-US" sz="3600" baseline="30000" dirty="0">
                  <a:solidFill>
                    <a:srgbClr val="FF0000"/>
                  </a:solidFill>
                </a:endParaRPr>
              </a:p>
              <a:p>
                <a:endParaRPr lang="en-US" sz="3600" baseline="30000" dirty="0" smtClean="0">
                  <a:solidFill>
                    <a:srgbClr val="FF0000"/>
                  </a:solidFill>
                </a:endParaRPr>
              </a:p>
              <a:p>
                <a:endParaRPr lang="en-US" sz="3600" baseline="30000" dirty="0" smtClean="0">
                  <a:solidFill>
                    <a:srgbClr val="FF0000"/>
                  </a:solidFill>
                </a:endParaRPr>
              </a:p>
              <a:p>
                <a:endParaRPr lang="en-US" sz="3600" baseline="30000" dirty="0">
                  <a:solidFill>
                    <a:srgbClr val="FF0000"/>
                  </a:solidFill>
                </a:endParaRPr>
              </a:p>
              <a:p>
                <a:endParaRPr lang="en-US" sz="3600" baseline="30000" dirty="0">
                  <a:solidFill>
                    <a:srgbClr val="FF0000"/>
                  </a:solidFill>
                </a:endParaRPr>
              </a:p>
              <a:p>
                <a:endParaRPr lang="en-US" sz="3600" baseline="30000" dirty="0" smtClean="0">
                  <a:solidFill>
                    <a:srgbClr val="FF0000"/>
                  </a:solidFill>
                </a:endParaRPr>
              </a:p>
              <a:p>
                <a:endParaRPr lang="en-US" sz="3600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 startAt="2"/>
                </a:pPr>
                <a:r>
                  <a:rPr lang="en-US" sz="3200" dirty="0" smtClean="0">
                    <a:solidFill>
                      <a:srgbClr val="FF0000"/>
                    </a:solidFill>
                  </a:rPr>
                  <a:t>Update your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TOC.</a:t>
                </a:r>
                <a:endParaRPr lang="en-US" sz="32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16017"/>
                <a:ext cx="12192000" cy="557191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300" t="-1751" b="-2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 rotWithShape="1">
          <a:blip r:embed="rId3" cstate="print"/>
          <a:srcRect t="7829"/>
          <a:stretch/>
        </p:blipFill>
        <p:spPr bwMode="auto">
          <a:xfrm>
            <a:off x="7048500" y="2239325"/>
            <a:ext cx="5143500" cy="3716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9180049"/>
              </p:ext>
            </p:extLst>
          </p:nvPr>
        </p:nvGraphicFramePr>
        <p:xfrm>
          <a:off x="0" y="2804955"/>
          <a:ext cx="7048500" cy="343618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3524250"/>
                <a:gridCol w="3524250"/>
              </a:tblGrid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Statements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Reasons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3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4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5.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6.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34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Notes Summary on page 44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On page 44</a:t>
            </a:r>
          </a:p>
          <a:p>
            <a:pPr lvl="1"/>
            <a:r>
              <a:rPr lang="en-US" sz="3200" b="1" u="sng" dirty="0" smtClean="0"/>
              <a:t>½ page summary in your own words, explaining the day’s lesson</a:t>
            </a:r>
            <a:r>
              <a:rPr lang="en-US" sz="3200" u="sng" dirty="0" smtClean="0"/>
              <a:t>.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i="1" dirty="0" smtClean="0"/>
              <a:t>Be sure to discuss PROOFS, SSS, &amp; SAS in your summary.</a:t>
            </a:r>
          </a:p>
          <a:p>
            <a:pPr lvl="1"/>
            <a:r>
              <a:rPr lang="en-US" sz="3200" dirty="0" smtClean="0"/>
              <a:t>The goal of your notes summary is for any absent student to be able to read it and have a complete understanding of what he/she missed. </a:t>
            </a:r>
          </a:p>
          <a:p>
            <a:pPr lvl="1"/>
            <a:r>
              <a:rPr lang="en-US" sz="3200" b="1" dirty="0" smtClean="0"/>
              <a:t>Monday, 1-3 of you will be randomly called on to read your notes summary</a:t>
            </a:r>
            <a:r>
              <a:rPr lang="en-US" sz="3200" b="1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#2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52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Homework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8900"/>
            <a:ext cx="12090400" cy="5499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1. #6 CPCTC DAY 1 in HW Packet (2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half of page 5 – no proofs)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2. NOTES SUMMARY: </a:t>
            </a:r>
            <a:endParaRPr lang="en-US" sz="3600" b="1" dirty="0"/>
          </a:p>
          <a:p>
            <a:pPr lvl="1"/>
            <a:r>
              <a:rPr lang="en-US" sz="3200" dirty="0" smtClean="0"/>
              <a:t>On page </a:t>
            </a:r>
            <a:r>
              <a:rPr lang="en-US" sz="3200" dirty="0" smtClean="0"/>
              <a:t>44</a:t>
            </a:r>
            <a:endParaRPr lang="en-US" sz="3200" dirty="0" smtClean="0"/>
          </a:p>
          <a:p>
            <a:pPr lvl="1"/>
            <a:r>
              <a:rPr lang="en-US" sz="3200" b="1" u="sng" dirty="0" smtClean="0"/>
              <a:t>½ page summary in your own words, explaining the day’s lesson</a:t>
            </a:r>
            <a:r>
              <a:rPr lang="en-US" sz="3200" u="sng" dirty="0" smtClean="0"/>
              <a:t>.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i="1" dirty="0" smtClean="0"/>
              <a:t>Be sure to discuss PROOFS, SSS, &amp; SAS in your summary.</a:t>
            </a:r>
          </a:p>
          <a:p>
            <a:pPr lvl="1"/>
            <a:r>
              <a:rPr lang="en-US" sz="3200" dirty="0" smtClean="0"/>
              <a:t>The goal of your notes summary is for any absent student to be able to read it and have a complete understanding of what he/she missed. </a:t>
            </a:r>
          </a:p>
          <a:p>
            <a:pPr lvl="1"/>
            <a:r>
              <a:rPr lang="en-US" sz="3200" b="1" dirty="0" smtClean="0"/>
              <a:t>Monday, 1-3 of you will be randomly called on to read your notes summary.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299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452" y="0"/>
            <a:ext cx="10515600" cy="858033"/>
          </a:xfrm>
        </p:spPr>
        <p:txBody>
          <a:bodyPr/>
          <a:lstStyle/>
          <a:p>
            <a:pPr algn="ctr"/>
            <a:r>
              <a:rPr lang="en-US" b="1" u="sng" dirty="0" smtClean="0"/>
              <a:t>BRAIN BUSTER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93" y="673718"/>
            <a:ext cx="11132126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all 5 numbers to come up with the magic number!</a:t>
            </a:r>
          </a:p>
          <a:p>
            <a:r>
              <a:rPr lang="en-US" sz="3200" dirty="0" smtClean="0"/>
              <a:t>Can use any operation! (add, subtract, multiply, divide, raise to a power, etc.)</a:t>
            </a:r>
          </a:p>
          <a:p>
            <a:r>
              <a:rPr lang="en-US" sz="3200" dirty="0" smtClean="0"/>
              <a:t>Must use ALL numbers ONCE and only ONCE!</a:t>
            </a:r>
          </a:p>
          <a:p>
            <a:r>
              <a:rPr lang="en-US" sz="3200" dirty="0" smtClean="0"/>
              <a:t>First 3 students to come up with a way that works gets 5 CCs!</a:t>
            </a:r>
          </a:p>
          <a:p>
            <a:r>
              <a:rPr lang="en-US" sz="3200" dirty="0" smtClean="0"/>
              <a:t>If you beat Ms. Santos, double the CCs!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</a:rPr>
              <a:t>Exit Ticket</a:t>
            </a:r>
            <a:endParaRPr lang="en-US" sz="5400" b="1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2585" y="1828800"/>
            <a:ext cx="304800" cy="37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/>
          <a:srcRect l="3664" t="61564" r="63457" b="12060"/>
          <a:stretch/>
        </p:blipFill>
        <p:spPr bwMode="auto">
          <a:xfrm>
            <a:off x="6400800" y="2204797"/>
            <a:ext cx="4417621" cy="2450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1257" y="1282535"/>
            <a:ext cx="10474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Write a two-column proof given the following diagram.</a:t>
            </a:r>
          </a:p>
          <a:p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	PROVE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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ADC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 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CBA 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1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8299" y="8560"/>
            <a:ext cx="4203701" cy="112355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2400" b="1" u="sng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-NO calculators!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-Check your file for your quiz!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-92533"/>
            <a:ext cx="7627355" cy="1631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u="sng" dirty="0">
                <a:solidFill>
                  <a:srgbClr val="FF0000"/>
                </a:solidFill>
              </a:rPr>
              <a:t>WARM </a:t>
            </a:r>
            <a:r>
              <a:rPr lang="en-US" sz="5400" b="1" u="sng" dirty="0" smtClean="0">
                <a:solidFill>
                  <a:srgbClr val="FF0000"/>
                </a:solidFill>
              </a:rPr>
              <a:t>UP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360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Update your TOC.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Write down the following key terms on page 41.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Complementary </a:t>
            </a:r>
            <a:r>
              <a:rPr lang="en-US" sz="2800" dirty="0" smtClean="0">
                <a:solidFill>
                  <a:srgbClr val="7030A0"/>
                </a:solidFill>
              </a:rPr>
              <a:t>Angles		</a:t>
            </a:r>
            <a:r>
              <a:rPr lang="en-US" sz="2800" dirty="0">
                <a:solidFill>
                  <a:srgbClr val="7030A0"/>
                </a:solidFill>
              </a:rPr>
              <a:t>Exterior Angle Theorem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Supplementary Angles		CPCTC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Vertical </a:t>
            </a:r>
            <a:r>
              <a:rPr lang="en-US" sz="2800" dirty="0" smtClean="0">
                <a:solidFill>
                  <a:srgbClr val="7030A0"/>
                </a:solidFill>
              </a:rPr>
              <a:t>Angles				Reflexive Property of Triangle Congruence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Adjacent </a:t>
            </a:r>
            <a:r>
              <a:rPr lang="en-US" sz="2800" dirty="0" smtClean="0">
                <a:solidFill>
                  <a:srgbClr val="7030A0"/>
                </a:solidFill>
              </a:rPr>
              <a:t>Angles			Symmetric Property of Triangle Congruence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Congruent				Transitive Property of Triangle </a:t>
            </a:r>
            <a:r>
              <a:rPr lang="en-US" sz="2800" dirty="0" smtClean="0">
                <a:solidFill>
                  <a:srgbClr val="7030A0"/>
                </a:solidFill>
              </a:rPr>
              <a:t>Congruence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Corresponding </a:t>
            </a:r>
            <a:r>
              <a:rPr lang="en-US" sz="2800" dirty="0" smtClean="0">
                <a:solidFill>
                  <a:srgbClr val="7030A0"/>
                </a:solidFill>
              </a:rPr>
              <a:t>Angles			Isosceles Triangle Theorem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Alternate Interior Angles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Alternate Exterior Angles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Same Side Interior Angles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Angle Addition Postulate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Triangle Sum </a:t>
            </a:r>
            <a:r>
              <a:rPr lang="en-US" sz="2800" dirty="0" smtClean="0">
                <a:solidFill>
                  <a:srgbClr val="7030A0"/>
                </a:solidFill>
              </a:rPr>
              <a:t>Theorem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4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6686" y="8561"/>
            <a:ext cx="3875314" cy="8042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1800" b="1" u="sng" dirty="0" smtClean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-NO calculators!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-Check your file for your quiz!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-92533"/>
            <a:ext cx="7627355" cy="1631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u="sng" dirty="0">
                <a:solidFill>
                  <a:srgbClr val="FF0000"/>
                </a:solidFill>
              </a:rPr>
              <a:t>WARM </a:t>
            </a:r>
            <a:r>
              <a:rPr lang="en-US" sz="5400" b="1" u="sng" dirty="0" smtClean="0">
                <a:solidFill>
                  <a:srgbClr val="FF0000"/>
                </a:solidFill>
              </a:rPr>
              <a:t>UP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360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Do you prefer to take notes “College-style” like we did yesterday or guided notes with handouts like we normally do? Write down your favorite!</a:t>
            </a:r>
            <a:endParaRPr lang="en-US" sz="3200" baseline="30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Update your TOC.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  Write </a:t>
            </a:r>
            <a:r>
              <a:rPr lang="en-US" sz="3200" dirty="0">
                <a:solidFill>
                  <a:srgbClr val="FF0000"/>
                </a:solidFill>
              </a:rPr>
              <a:t>down the following key terms on page 41.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Complementary </a:t>
            </a:r>
            <a:r>
              <a:rPr lang="en-US" sz="2800" dirty="0" smtClean="0">
                <a:solidFill>
                  <a:srgbClr val="7030A0"/>
                </a:solidFill>
              </a:rPr>
              <a:t>Angles		Same Side Interior Angles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Supplementary Angles		Angle Addition Postulate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Vertical </a:t>
            </a:r>
            <a:r>
              <a:rPr lang="en-US" sz="2800" dirty="0" smtClean="0">
                <a:solidFill>
                  <a:srgbClr val="7030A0"/>
                </a:solidFill>
              </a:rPr>
              <a:t>Angles				Triangle Sum Theorem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Adjacent </a:t>
            </a:r>
            <a:r>
              <a:rPr lang="en-US" sz="2800" dirty="0" smtClean="0">
                <a:solidFill>
                  <a:srgbClr val="7030A0"/>
                </a:solidFill>
              </a:rPr>
              <a:t>Angles			Exterior Angle Theorem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Congruent				CPCTC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Corresponding </a:t>
            </a:r>
            <a:r>
              <a:rPr lang="en-US" sz="2800" dirty="0" smtClean="0">
                <a:solidFill>
                  <a:srgbClr val="7030A0"/>
                </a:solidFill>
              </a:rPr>
              <a:t>Angles		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	Reflexive </a:t>
            </a:r>
            <a:r>
              <a:rPr lang="en-US" sz="2800" dirty="0">
                <a:solidFill>
                  <a:srgbClr val="7030A0"/>
                </a:solidFill>
              </a:rPr>
              <a:t>Property of Triangle Congruence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Alternate Interior </a:t>
            </a:r>
            <a:r>
              <a:rPr lang="en-US" sz="2800" dirty="0" smtClean="0">
                <a:solidFill>
                  <a:srgbClr val="7030A0"/>
                </a:solidFill>
              </a:rPr>
              <a:t>Angles		</a:t>
            </a:r>
            <a:r>
              <a:rPr lang="en-US" sz="2800" dirty="0">
                <a:solidFill>
                  <a:srgbClr val="7030A0"/>
                </a:solidFill>
              </a:rPr>
              <a:t>Symmetric Property of Triangle Congruence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Alternate </a:t>
            </a:r>
            <a:r>
              <a:rPr lang="en-US" sz="2800" dirty="0">
                <a:solidFill>
                  <a:srgbClr val="7030A0"/>
                </a:solidFill>
              </a:rPr>
              <a:t>Exterior </a:t>
            </a:r>
            <a:r>
              <a:rPr lang="en-US" sz="2800" dirty="0" smtClean="0">
                <a:solidFill>
                  <a:srgbClr val="7030A0"/>
                </a:solidFill>
              </a:rPr>
              <a:t>Angles		</a:t>
            </a:r>
            <a:r>
              <a:rPr lang="en-US" sz="2800" dirty="0">
                <a:solidFill>
                  <a:srgbClr val="7030A0"/>
                </a:solidFill>
              </a:rPr>
              <a:t> Transitive Property of Triangle </a:t>
            </a:r>
            <a:r>
              <a:rPr lang="en-US" sz="2800" dirty="0" smtClean="0">
                <a:solidFill>
                  <a:srgbClr val="7030A0"/>
                </a:solidFill>
              </a:rPr>
              <a:t>Congruence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6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nschoolers.org/wp-content/uploads/2012/05/unschooling-discontent-student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343" y="4063156"/>
            <a:ext cx="5747656" cy="279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474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 won’t be here tomorrow…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7658"/>
            <a:ext cx="12192000" cy="52480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While I’m gone, you are going to make UNIT 5 FLASH CARDS!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For each of the 17 key terms you wrote down on page 41 for your warm up, you will make one flash card.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On the front, write the key word and draw a picture representing it.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On the back, write the definition in </a:t>
            </a:r>
            <a:r>
              <a:rPr lang="en-US" sz="2800" u="sng" dirty="0" smtClean="0">
                <a:solidFill>
                  <a:srgbClr val="7030A0"/>
                </a:solidFill>
              </a:rPr>
              <a:t>your own words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Like notes summaries, flash cards are a great tool to help you study and retain information</a:t>
            </a:r>
            <a:r>
              <a:rPr lang="en-US" sz="3200" dirty="0" smtClean="0">
                <a:solidFill>
                  <a:srgbClr val="7030A0"/>
                </a:solidFill>
              </a:rPr>
              <a:t>!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Keep your flash cards in the pocket we will make on page 42!</a:t>
            </a: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I will check these on Monday!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This is an (easy) </a:t>
            </a:r>
            <a:r>
              <a:rPr lang="en-US" sz="3200" u="sng" dirty="0" smtClean="0">
                <a:solidFill>
                  <a:srgbClr val="7030A0"/>
                </a:solidFill>
              </a:rPr>
              <a:t>quiz</a:t>
            </a:r>
            <a:r>
              <a:rPr lang="en-US" sz="3200" dirty="0" smtClean="0">
                <a:solidFill>
                  <a:srgbClr val="7030A0"/>
                </a:solidFill>
              </a:rPr>
              <a:t> grade!</a:t>
            </a:r>
          </a:p>
        </p:txBody>
      </p:sp>
    </p:spTree>
    <p:extLst>
      <p:ext uri="{BB962C8B-B14F-4D97-AF65-F5344CB8AC3E}">
        <p14:creationId xmlns:p14="http://schemas.microsoft.com/office/powerpoint/2010/main" xmlns="" val="40269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Homework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8900"/>
            <a:ext cx="12090400" cy="5499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1. #6 CPCTC DAY 1 in HW Packet (2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half of page 5 – no proofs)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2. NOTES SUMMARY: </a:t>
            </a:r>
            <a:endParaRPr lang="en-US" sz="3600" b="1" dirty="0"/>
          </a:p>
          <a:p>
            <a:pPr lvl="1"/>
            <a:r>
              <a:rPr lang="en-US" sz="3200" dirty="0" smtClean="0"/>
              <a:t>On page </a:t>
            </a:r>
            <a:r>
              <a:rPr lang="en-US" sz="3200" dirty="0" smtClean="0"/>
              <a:t>44</a:t>
            </a:r>
            <a:endParaRPr lang="en-US" sz="3200" dirty="0" smtClean="0"/>
          </a:p>
          <a:p>
            <a:pPr lvl="1"/>
            <a:r>
              <a:rPr lang="en-US" sz="3200" b="1" u="sng" dirty="0" smtClean="0"/>
              <a:t>½ page summary in your own words, explaining the day’s lesson</a:t>
            </a:r>
            <a:r>
              <a:rPr lang="en-US" sz="3200" u="sng" dirty="0" smtClean="0"/>
              <a:t>.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i="1" dirty="0" smtClean="0"/>
              <a:t>Be sure to discuss PROOFS, SSS, &amp; SAS in your summary.</a:t>
            </a:r>
          </a:p>
          <a:p>
            <a:pPr lvl="1"/>
            <a:r>
              <a:rPr lang="en-US" sz="3200" dirty="0" smtClean="0"/>
              <a:t>The goal of your notes summary is for any absent student to be able to read it and have a complete understanding of what he/she missed. </a:t>
            </a:r>
          </a:p>
          <a:p>
            <a:pPr lvl="1"/>
            <a:r>
              <a:rPr lang="en-US" sz="3200" b="1" dirty="0" smtClean="0"/>
              <a:t>Monday, 1-3 of you will be randomly called on to read your notes summary.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299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3171" y="1819411"/>
            <a:ext cx="10160000" cy="13857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#7 Triangle Congruence – SSS &amp; SAS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7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1981200" y="2095500"/>
            <a:ext cx="8382000" cy="4381500"/>
            <a:chOff x="288" y="1680"/>
            <a:chExt cx="5280" cy="2088"/>
          </a:xfrm>
        </p:grpSpPr>
        <p:sp>
          <p:nvSpPr>
            <p:cNvPr id="51266" name="Rectangle 86"/>
            <p:cNvSpPr>
              <a:spLocks noChangeArrowheads="1"/>
            </p:cNvSpPr>
            <p:nvPr/>
          </p:nvSpPr>
          <p:spPr bwMode="auto">
            <a:xfrm>
              <a:off x="288" y="1680"/>
              <a:ext cx="5280" cy="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67" name="Rectangle 87"/>
            <p:cNvSpPr>
              <a:spLocks noChangeArrowheads="1"/>
            </p:cNvSpPr>
            <p:nvPr/>
          </p:nvSpPr>
          <p:spPr bwMode="auto">
            <a:xfrm>
              <a:off x="288" y="1680"/>
              <a:ext cx="5280" cy="303"/>
            </a:xfrm>
            <a:prstGeom prst="rect">
              <a:avLst/>
            </a:prstGeom>
            <a:solidFill>
              <a:srgbClr val="00754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652000" y="6578600"/>
            <a:ext cx="1016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Goal 2</a:t>
            </a:r>
            <a:endParaRPr lang="en-US" altLang="en-US" smtClean="0"/>
          </a:p>
        </p:txBody>
      </p:sp>
      <p:sp>
        <p:nvSpPr>
          <p:cNvPr id="45139" name="Rectangle 83"/>
          <p:cNvSpPr>
            <a:spLocks noChangeArrowheads="1"/>
          </p:cNvSpPr>
          <p:nvPr/>
        </p:nvSpPr>
        <p:spPr bwMode="auto">
          <a:xfrm>
            <a:off x="1943100" y="712788"/>
            <a:ext cx="8382000" cy="12303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2041526" y="798513"/>
            <a:ext cx="8201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400"/>
              </a:lnSpc>
            </a:pPr>
            <a:r>
              <a:rPr lang="en-US" altLang="en-US" dirty="0">
                <a:solidFill>
                  <a:srgbClr val="010455"/>
                </a:solidFill>
              </a:rPr>
              <a:t>You have learned to prove that two triangles are congruent by the </a:t>
            </a:r>
            <a:r>
              <a:rPr lang="en-US" altLang="en-US" i="1" dirty="0">
                <a:solidFill>
                  <a:srgbClr val="010455"/>
                </a:solidFill>
              </a:rPr>
              <a:t>definition of congruence</a:t>
            </a:r>
            <a:r>
              <a:rPr lang="en-US" altLang="en-US" dirty="0">
                <a:solidFill>
                  <a:srgbClr val="010455"/>
                </a:solidFill>
              </a:rPr>
              <a:t> – that is, by showing that all pairs of corresponding angles and corresponding sides are congruent.  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45144" name="Rectangle 88"/>
          <p:cNvSpPr>
            <a:spLocks noChangeArrowheads="1"/>
          </p:cNvSpPr>
          <p:nvPr/>
        </p:nvSpPr>
        <p:spPr bwMode="auto">
          <a:xfrm>
            <a:off x="2108200" y="27305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  <a:latin typeface="Helvetica" panose="020B0604020202020204" pitchFamily="34" charset="0"/>
              </a:rPr>
              <a:t>THEOREM</a:t>
            </a:r>
          </a:p>
        </p:txBody>
      </p:sp>
      <p:sp>
        <p:nvSpPr>
          <p:cNvPr id="45146" name="Text Box 90"/>
          <p:cNvSpPr txBox="1">
            <a:spLocks noChangeArrowheads="1"/>
          </p:cNvSpPr>
          <p:nvPr/>
        </p:nvSpPr>
        <p:spPr bwMode="auto">
          <a:xfrm>
            <a:off x="2082801" y="3263900"/>
            <a:ext cx="39165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754E"/>
                </a:solidFill>
              </a:rPr>
              <a:t>Properties of Congruent Triangles</a:t>
            </a:r>
          </a:p>
        </p:txBody>
      </p:sp>
      <p:sp>
        <p:nvSpPr>
          <p:cNvPr id="45147" name="Text Box 91"/>
          <p:cNvSpPr txBox="1">
            <a:spLocks noChangeArrowheads="1"/>
          </p:cNvSpPr>
          <p:nvPr/>
        </p:nvSpPr>
        <p:spPr bwMode="auto">
          <a:xfrm>
            <a:off x="2082800" y="3729038"/>
            <a:ext cx="476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1822CD"/>
                </a:solidFill>
              </a:rPr>
              <a:t>Reflexive Property of Congruent Triangles</a:t>
            </a:r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8478838" y="4067176"/>
            <a:ext cx="2100262" cy="1000125"/>
            <a:chOff x="787" y="1341"/>
            <a:chExt cx="1323" cy="630"/>
          </a:xfrm>
        </p:grpSpPr>
        <p:sp>
          <p:nvSpPr>
            <p:cNvPr id="51262" name="AutoShape 93"/>
            <p:cNvSpPr>
              <a:spLocks noChangeArrowheads="1"/>
            </p:cNvSpPr>
            <p:nvPr/>
          </p:nvSpPr>
          <p:spPr bwMode="auto">
            <a:xfrm flipH="1">
              <a:off x="968" y="1488"/>
              <a:ext cx="832" cy="392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63" name="Text Box 94"/>
            <p:cNvSpPr txBox="1">
              <a:spLocks noChangeArrowheads="1"/>
            </p:cNvSpPr>
            <p:nvPr/>
          </p:nvSpPr>
          <p:spPr bwMode="auto">
            <a:xfrm>
              <a:off x="787" y="1729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264" name="Text Box 95"/>
            <p:cNvSpPr txBox="1">
              <a:spLocks noChangeArrowheads="1"/>
            </p:cNvSpPr>
            <p:nvPr/>
          </p:nvSpPr>
          <p:spPr bwMode="auto">
            <a:xfrm>
              <a:off x="1764" y="1341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1265" name="Text Box 96"/>
            <p:cNvSpPr txBox="1">
              <a:spLocks noChangeArrowheads="1"/>
            </p:cNvSpPr>
            <p:nvPr/>
          </p:nvSpPr>
          <p:spPr bwMode="auto">
            <a:xfrm>
              <a:off x="1764" y="1759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8478838" y="3155951"/>
            <a:ext cx="2100262" cy="1000125"/>
            <a:chOff x="787" y="1341"/>
            <a:chExt cx="1323" cy="630"/>
          </a:xfrm>
        </p:grpSpPr>
        <p:sp>
          <p:nvSpPr>
            <p:cNvPr id="51258" name="AutoShape 98"/>
            <p:cNvSpPr>
              <a:spLocks noChangeArrowheads="1"/>
            </p:cNvSpPr>
            <p:nvPr/>
          </p:nvSpPr>
          <p:spPr bwMode="auto">
            <a:xfrm flipH="1">
              <a:off x="968" y="1488"/>
              <a:ext cx="832" cy="392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59" name="Text Box 99"/>
            <p:cNvSpPr txBox="1">
              <a:spLocks noChangeArrowheads="1"/>
            </p:cNvSpPr>
            <p:nvPr/>
          </p:nvSpPr>
          <p:spPr bwMode="auto">
            <a:xfrm>
              <a:off x="787" y="1729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260" name="Text Box 100"/>
            <p:cNvSpPr txBox="1">
              <a:spLocks noChangeArrowheads="1"/>
            </p:cNvSpPr>
            <p:nvPr/>
          </p:nvSpPr>
          <p:spPr bwMode="auto">
            <a:xfrm>
              <a:off x="1764" y="1341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261" name="Text Box 101"/>
            <p:cNvSpPr txBox="1">
              <a:spLocks noChangeArrowheads="1"/>
            </p:cNvSpPr>
            <p:nvPr/>
          </p:nvSpPr>
          <p:spPr bwMode="auto">
            <a:xfrm>
              <a:off x="1764" y="1759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8478838" y="5019676"/>
            <a:ext cx="2112962" cy="942975"/>
            <a:chOff x="4381" y="3162"/>
            <a:chExt cx="1331" cy="594"/>
          </a:xfrm>
        </p:grpSpPr>
        <p:sp>
          <p:nvSpPr>
            <p:cNvPr id="51254" name="AutoShape 103"/>
            <p:cNvSpPr>
              <a:spLocks noChangeArrowheads="1"/>
            </p:cNvSpPr>
            <p:nvPr/>
          </p:nvSpPr>
          <p:spPr bwMode="auto">
            <a:xfrm flipH="1">
              <a:off x="4562" y="3283"/>
              <a:ext cx="832" cy="392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55" name="Text Box 104"/>
            <p:cNvSpPr txBox="1">
              <a:spLocks noChangeArrowheads="1"/>
            </p:cNvSpPr>
            <p:nvPr/>
          </p:nvSpPr>
          <p:spPr bwMode="auto">
            <a:xfrm>
              <a:off x="4381" y="3524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 J</a:t>
              </a:r>
            </a:p>
          </p:txBody>
        </p:sp>
        <p:sp>
          <p:nvSpPr>
            <p:cNvPr id="51256" name="Text Box 105"/>
            <p:cNvSpPr txBox="1">
              <a:spLocks noChangeArrowheads="1"/>
            </p:cNvSpPr>
            <p:nvPr/>
          </p:nvSpPr>
          <p:spPr bwMode="auto">
            <a:xfrm>
              <a:off x="5366" y="3544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51257" name="Text Box 106"/>
            <p:cNvSpPr txBox="1">
              <a:spLocks noChangeArrowheads="1"/>
            </p:cNvSpPr>
            <p:nvPr/>
          </p:nvSpPr>
          <p:spPr bwMode="auto">
            <a:xfrm>
              <a:off x="5366" y="3162"/>
              <a:ext cx="3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45164" name="Text Box 108"/>
          <p:cNvSpPr txBox="1">
            <a:spLocks noChangeArrowheads="1"/>
          </p:cNvSpPr>
          <p:nvPr/>
        </p:nvSpPr>
        <p:spPr bwMode="auto">
          <a:xfrm>
            <a:off x="2082800" y="4040188"/>
            <a:ext cx="401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Every triangle is congruent to itself.</a:t>
            </a:r>
          </a:p>
        </p:txBody>
      </p:sp>
      <p:sp>
        <p:nvSpPr>
          <p:cNvPr id="45165" name="Text Box 109"/>
          <p:cNvSpPr txBox="1">
            <a:spLocks noChangeArrowheads="1"/>
          </p:cNvSpPr>
          <p:nvPr/>
        </p:nvSpPr>
        <p:spPr bwMode="auto">
          <a:xfrm>
            <a:off x="2082800" y="4452938"/>
            <a:ext cx="493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1822CD"/>
                </a:solidFill>
              </a:rPr>
              <a:t>Symmetric Property of Congruent Triangles</a:t>
            </a:r>
          </a:p>
        </p:txBody>
      </p:sp>
      <p:sp>
        <p:nvSpPr>
          <p:cNvPr id="45174" name="Text Box 118"/>
          <p:cNvSpPr txBox="1">
            <a:spLocks noChangeArrowheads="1"/>
          </p:cNvSpPr>
          <p:nvPr/>
        </p:nvSpPr>
        <p:spPr bwMode="auto">
          <a:xfrm>
            <a:off x="2082800" y="5184776"/>
            <a:ext cx="484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1822CD"/>
                </a:solidFill>
              </a:rPr>
              <a:t>Transitive Property of Congruent Triangles</a:t>
            </a:r>
          </a:p>
        </p:txBody>
      </p:sp>
      <p:grpSp>
        <p:nvGrpSpPr>
          <p:cNvPr id="6" name="Group 181"/>
          <p:cNvGrpSpPr>
            <a:grpSpLocks/>
          </p:cNvGrpSpPr>
          <p:nvPr/>
        </p:nvGrpSpPr>
        <p:grpSpPr bwMode="auto">
          <a:xfrm>
            <a:off x="2082800" y="4738689"/>
            <a:ext cx="4635500" cy="401637"/>
            <a:chOff x="416" y="2994"/>
            <a:chExt cx="2920" cy="253"/>
          </a:xfrm>
        </p:grpSpPr>
        <p:sp>
          <p:nvSpPr>
            <p:cNvPr id="51241" name="Text Box 136"/>
            <p:cNvSpPr txBox="1">
              <a:spLocks noChangeArrowheads="1"/>
            </p:cNvSpPr>
            <p:nvPr/>
          </p:nvSpPr>
          <p:spPr bwMode="auto">
            <a:xfrm>
              <a:off x="416" y="2994"/>
              <a:ext cx="29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If              </a:t>
              </a:r>
              <a:r>
                <a:rPr lang="en-US" altLang="en-US" sz="2000">
                  <a:latin typeface="Times New Roman" panose="02020603050405020304" pitchFamily="18" charset="0"/>
                  <a:sym typeface="Symbol" panose="05050102010706020507" pitchFamily="18" charset="2"/>
                </a:rPr>
                <a:t></a:t>
              </a:r>
              <a:r>
                <a:rPr lang="en-US" altLang="en-US"/>
                <a:t>            , then            </a:t>
              </a:r>
              <a:r>
                <a:rPr lang="en-US" altLang="en-US" b="1" i="1">
                  <a:latin typeface="Times New Roman" panose="02020603050405020304" pitchFamily="18" charset="0"/>
                </a:rPr>
                <a:t>  </a:t>
              </a:r>
              <a:r>
                <a:rPr lang="en-US" altLang="en-US" sz="2000">
                  <a:latin typeface="Times New Roman" panose="02020603050405020304" pitchFamily="18" charset="0"/>
                  <a:sym typeface="Symbol" panose="05050102010706020507" pitchFamily="18" charset="2"/>
                </a:rPr>
                <a:t></a:t>
              </a:r>
              <a:r>
                <a:rPr lang="en-US" altLang="en-US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/>
                <a:t>             .</a:t>
              </a:r>
            </a:p>
          </p:txBody>
        </p:sp>
        <p:grpSp>
          <p:nvGrpSpPr>
            <p:cNvPr id="51242" name="Group 151"/>
            <p:cNvGrpSpPr>
              <a:grpSpLocks/>
            </p:cNvGrpSpPr>
            <p:nvPr/>
          </p:nvGrpSpPr>
          <p:grpSpPr bwMode="auto">
            <a:xfrm>
              <a:off x="618" y="3016"/>
              <a:ext cx="480" cy="231"/>
              <a:chOff x="882" y="2548"/>
              <a:chExt cx="480" cy="231"/>
            </a:xfrm>
          </p:grpSpPr>
          <p:sp>
            <p:nvSpPr>
              <p:cNvPr id="51252" name="Text Box 152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ABC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53" name="AutoShape 153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43" name="Group 154"/>
            <p:cNvGrpSpPr>
              <a:grpSpLocks/>
            </p:cNvGrpSpPr>
            <p:nvPr/>
          </p:nvGrpSpPr>
          <p:grpSpPr bwMode="auto">
            <a:xfrm>
              <a:off x="1234" y="3016"/>
              <a:ext cx="488" cy="231"/>
              <a:chOff x="882" y="2548"/>
              <a:chExt cx="488" cy="231"/>
            </a:xfrm>
          </p:grpSpPr>
          <p:sp>
            <p:nvSpPr>
              <p:cNvPr id="51250" name="Text Box 155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DEF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51" name="AutoShape 156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44" name="Group 160"/>
            <p:cNvGrpSpPr>
              <a:grpSpLocks/>
            </p:cNvGrpSpPr>
            <p:nvPr/>
          </p:nvGrpSpPr>
          <p:grpSpPr bwMode="auto">
            <a:xfrm>
              <a:off x="2090" y="3016"/>
              <a:ext cx="488" cy="231"/>
              <a:chOff x="882" y="2548"/>
              <a:chExt cx="488" cy="231"/>
            </a:xfrm>
          </p:grpSpPr>
          <p:sp>
            <p:nvSpPr>
              <p:cNvPr id="51248" name="Text Box 161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DEF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49" name="AutoShape 162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45" name="Group 163"/>
            <p:cNvGrpSpPr>
              <a:grpSpLocks/>
            </p:cNvGrpSpPr>
            <p:nvPr/>
          </p:nvGrpSpPr>
          <p:grpSpPr bwMode="auto">
            <a:xfrm>
              <a:off x="2754" y="3016"/>
              <a:ext cx="480" cy="231"/>
              <a:chOff x="882" y="2548"/>
              <a:chExt cx="480" cy="231"/>
            </a:xfrm>
          </p:grpSpPr>
          <p:sp>
            <p:nvSpPr>
              <p:cNvPr id="51246" name="Text Box 164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ABC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47" name="AutoShape 165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11" name="Group 182"/>
          <p:cNvGrpSpPr>
            <a:grpSpLocks/>
          </p:cNvGrpSpPr>
          <p:nvPr/>
        </p:nvGrpSpPr>
        <p:grpSpPr bwMode="auto">
          <a:xfrm>
            <a:off x="2082800" y="5470526"/>
            <a:ext cx="6464300" cy="404813"/>
            <a:chOff x="416" y="3446"/>
            <a:chExt cx="4072" cy="255"/>
          </a:xfrm>
        </p:grpSpPr>
        <p:sp>
          <p:nvSpPr>
            <p:cNvPr id="51222" name="Text Box 138"/>
            <p:cNvSpPr txBox="1">
              <a:spLocks noChangeArrowheads="1"/>
            </p:cNvSpPr>
            <p:nvPr/>
          </p:nvSpPr>
          <p:spPr bwMode="auto">
            <a:xfrm>
              <a:off x="416" y="3446"/>
              <a:ext cx="40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If            </a:t>
              </a:r>
              <a:r>
                <a:rPr lang="en-US" altLang="en-US" b="1" i="1">
                  <a:latin typeface="Times New Roman" panose="02020603050405020304" pitchFamily="18" charset="0"/>
                </a:rPr>
                <a:t> </a:t>
              </a:r>
              <a:r>
                <a:rPr lang="en-US" altLang="en-US" sz="2000">
                  <a:latin typeface="Times New Roman" panose="02020603050405020304" pitchFamily="18" charset="0"/>
                  <a:sym typeface="Symbol" panose="05050102010706020507" pitchFamily="18" charset="2"/>
                </a:rPr>
                <a:t> </a:t>
              </a:r>
              <a:r>
                <a:rPr lang="en-US" altLang="en-US"/>
                <a:t>            and            </a:t>
              </a:r>
              <a:r>
                <a:rPr lang="en-US" altLang="en-US" b="1" i="1">
                  <a:latin typeface="Times New Roman" panose="02020603050405020304" pitchFamily="18" charset="0"/>
                </a:rPr>
                <a:t> </a:t>
              </a:r>
              <a:r>
                <a:rPr lang="en-US" altLang="en-US" sz="2000">
                  <a:latin typeface="Times New Roman" panose="02020603050405020304" pitchFamily="18" charset="0"/>
                  <a:sym typeface="Symbol" panose="05050102010706020507" pitchFamily="18" charset="2"/>
                </a:rPr>
                <a:t>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/>
                <a:t>          , then           </a:t>
              </a:r>
              <a:r>
                <a:rPr lang="en-US" altLang="en-US" b="1" i="1">
                  <a:latin typeface="Times New Roman" panose="02020603050405020304" pitchFamily="18" charset="0"/>
                </a:rPr>
                <a:t>  </a:t>
              </a:r>
              <a:r>
                <a:rPr lang="en-US" altLang="en-US" sz="2000">
                  <a:latin typeface="Times New Roman" panose="02020603050405020304" pitchFamily="18" charset="0"/>
                  <a:sym typeface="Symbol" panose="05050102010706020507" pitchFamily="18" charset="2"/>
                </a:rPr>
                <a:t>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/>
                <a:t>          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</a:p>
          </p:txBody>
        </p:sp>
        <p:grpSp>
          <p:nvGrpSpPr>
            <p:cNvPr id="51223" name="Group 157"/>
            <p:cNvGrpSpPr>
              <a:grpSpLocks/>
            </p:cNvGrpSpPr>
            <p:nvPr/>
          </p:nvGrpSpPr>
          <p:grpSpPr bwMode="auto">
            <a:xfrm>
              <a:off x="2562" y="3470"/>
              <a:ext cx="448" cy="231"/>
              <a:chOff x="882" y="2548"/>
              <a:chExt cx="448" cy="231"/>
            </a:xfrm>
          </p:grpSpPr>
          <p:sp>
            <p:nvSpPr>
              <p:cNvPr id="51239" name="Text Box 158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JKL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40" name="AutoShape 159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24" name="Group 166"/>
            <p:cNvGrpSpPr>
              <a:grpSpLocks/>
            </p:cNvGrpSpPr>
            <p:nvPr/>
          </p:nvGrpSpPr>
          <p:grpSpPr bwMode="auto">
            <a:xfrm>
              <a:off x="618" y="3470"/>
              <a:ext cx="480" cy="231"/>
              <a:chOff x="882" y="2548"/>
              <a:chExt cx="480" cy="231"/>
            </a:xfrm>
          </p:grpSpPr>
          <p:sp>
            <p:nvSpPr>
              <p:cNvPr id="51237" name="Text Box 167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ABC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38" name="AutoShape 168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25" name="Group 169"/>
            <p:cNvGrpSpPr>
              <a:grpSpLocks/>
            </p:cNvGrpSpPr>
            <p:nvPr/>
          </p:nvGrpSpPr>
          <p:grpSpPr bwMode="auto">
            <a:xfrm>
              <a:off x="1194" y="3470"/>
              <a:ext cx="488" cy="231"/>
              <a:chOff x="882" y="2548"/>
              <a:chExt cx="488" cy="231"/>
            </a:xfrm>
          </p:grpSpPr>
          <p:sp>
            <p:nvSpPr>
              <p:cNvPr id="51235" name="Text Box 170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DEF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36" name="AutoShape 171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26" name="Group 172"/>
            <p:cNvGrpSpPr>
              <a:grpSpLocks/>
            </p:cNvGrpSpPr>
            <p:nvPr/>
          </p:nvGrpSpPr>
          <p:grpSpPr bwMode="auto">
            <a:xfrm>
              <a:off x="1962" y="3470"/>
              <a:ext cx="488" cy="231"/>
              <a:chOff x="882" y="2548"/>
              <a:chExt cx="488" cy="231"/>
            </a:xfrm>
          </p:grpSpPr>
          <p:sp>
            <p:nvSpPr>
              <p:cNvPr id="51233" name="Text Box 173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DEF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34" name="AutoShape 174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27" name="Group 175"/>
            <p:cNvGrpSpPr>
              <a:grpSpLocks/>
            </p:cNvGrpSpPr>
            <p:nvPr/>
          </p:nvGrpSpPr>
          <p:grpSpPr bwMode="auto">
            <a:xfrm>
              <a:off x="3370" y="3470"/>
              <a:ext cx="480" cy="231"/>
              <a:chOff x="882" y="2548"/>
              <a:chExt cx="480" cy="231"/>
            </a:xfrm>
          </p:grpSpPr>
          <p:sp>
            <p:nvSpPr>
              <p:cNvPr id="51231" name="Text Box 176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ABC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32" name="AutoShape 177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28" name="Group 178"/>
            <p:cNvGrpSpPr>
              <a:grpSpLocks/>
            </p:cNvGrpSpPr>
            <p:nvPr/>
          </p:nvGrpSpPr>
          <p:grpSpPr bwMode="auto">
            <a:xfrm>
              <a:off x="3970" y="3470"/>
              <a:ext cx="448" cy="231"/>
              <a:chOff x="882" y="2548"/>
              <a:chExt cx="448" cy="231"/>
            </a:xfrm>
          </p:grpSpPr>
          <p:sp>
            <p:nvSpPr>
              <p:cNvPr id="51229" name="Text Box 179"/>
              <p:cNvSpPr txBox="1">
                <a:spLocks noChangeArrowheads="1"/>
              </p:cNvSpPr>
              <p:nvPr/>
            </p:nvSpPr>
            <p:spPr bwMode="auto">
              <a:xfrm>
                <a:off x="958" y="254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i="1">
                    <a:latin typeface="Times New Roman" panose="02020603050405020304" pitchFamily="18" charset="0"/>
                  </a:rPr>
                  <a:t>JKL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30" name="AutoShape 180"/>
              <p:cNvSpPr>
                <a:spLocks noChangeArrowheads="1"/>
              </p:cNvSpPr>
              <p:nvPr/>
            </p:nvSpPr>
            <p:spPr bwMode="auto">
              <a:xfrm>
                <a:off x="882" y="2622"/>
                <a:ext cx="92" cy="9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18" name="Group 186"/>
          <p:cNvGrpSpPr>
            <a:grpSpLocks/>
          </p:cNvGrpSpPr>
          <p:nvPr/>
        </p:nvGrpSpPr>
        <p:grpSpPr bwMode="auto">
          <a:xfrm>
            <a:off x="2743200" y="107950"/>
            <a:ext cx="7543800" cy="369888"/>
            <a:chOff x="768" y="68"/>
            <a:chExt cx="4752" cy="233"/>
          </a:xfrm>
        </p:grpSpPr>
        <p:grpSp>
          <p:nvGrpSpPr>
            <p:cNvPr id="51218" name="Group 187"/>
            <p:cNvGrpSpPr>
              <a:grpSpLocks/>
            </p:cNvGrpSpPr>
            <p:nvPr/>
          </p:nvGrpSpPr>
          <p:grpSpPr bwMode="auto">
            <a:xfrm>
              <a:off x="768" y="68"/>
              <a:ext cx="4752" cy="233"/>
              <a:chOff x="768" y="86"/>
              <a:chExt cx="4752" cy="233"/>
            </a:xfrm>
          </p:grpSpPr>
          <p:sp>
            <p:nvSpPr>
              <p:cNvPr id="51220" name="Text Box 188"/>
              <p:cNvSpPr txBox="1">
                <a:spLocks noChangeArrowheads="1"/>
              </p:cNvSpPr>
              <p:nvPr/>
            </p:nvSpPr>
            <p:spPr bwMode="auto">
              <a:xfrm>
                <a:off x="768" y="86"/>
                <a:ext cx="303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b="1" dirty="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REVIEW: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 Proving Triangles are Congruent</a:t>
                </a:r>
              </a:p>
            </p:txBody>
          </p:sp>
          <p:sp>
            <p:nvSpPr>
              <p:cNvPr id="51221" name="Line 189"/>
              <p:cNvSpPr>
                <a:spLocks noChangeShapeType="1"/>
              </p:cNvSpPr>
              <p:nvPr/>
            </p:nvSpPr>
            <p:spPr bwMode="auto">
              <a:xfrm>
                <a:off x="816" y="314"/>
                <a:ext cx="4704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9" name="Rectangle 190"/>
            <p:cNvSpPr>
              <a:spLocks noChangeArrowheads="1"/>
            </p:cNvSpPr>
            <p:nvPr/>
          </p:nvSpPr>
          <p:spPr bwMode="auto">
            <a:xfrm>
              <a:off x="5320" y="99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 altLang="en-US" sz="1400" b="1" i="1"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812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39" grpId="0" animBg="1"/>
      <p:bldP spid="45140" grpId="0" build="p" autoUpdateAnimBg="0" advAuto="1000"/>
      <p:bldP spid="45144" grpId="0" autoUpdateAnimBg="0"/>
      <p:bldP spid="45146" grpId="0" autoUpdateAnimBg="0"/>
      <p:bldP spid="45147" grpId="0" autoUpdateAnimBg="0"/>
      <p:bldP spid="45164" grpId="0" build="p" autoUpdateAnimBg="0"/>
      <p:bldP spid="45165" grpId="0" autoUpdateAnimBg="0"/>
      <p:bldP spid="451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971801" y="1317626"/>
            <a:ext cx="7383463" cy="7921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2870201" y="206375"/>
            <a:ext cx="57372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>
                <a:latin typeface="Helvetica" panose="020B0604020202020204" pitchFamily="34" charset="0"/>
              </a:rPr>
              <a:t>SSS </a:t>
            </a:r>
            <a:r>
              <a:rPr lang="en-US" altLang="en-US" sz="2000" b="1">
                <a:latin typeface="Helvetica" panose="020B0604020202020204" pitchFamily="34" charset="0"/>
              </a:rPr>
              <a:t>AND </a:t>
            </a:r>
            <a:r>
              <a:rPr lang="en-US" altLang="en-US" sz="2200" b="1">
                <a:latin typeface="Helvetica" panose="020B0604020202020204" pitchFamily="34" charset="0"/>
              </a:rPr>
              <a:t>SAS</a:t>
            </a:r>
            <a:r>
              <a:rPr lang="en-US" altLang="en-US" sz="2000" b="1">
                <a:latin typeface="Helvetica" panose="020B0604020202020204" pitchFamily="34" charset="0"/>
              </a:rPr>
              <a:t> </a:t>
            </a:r>
            <a:r>
              <a:rPr lang="en-US" altLang="en-US" sz="2200" b="1">
                <a:latin typeface="Helvetica" panose="020B0604020202020204" pitchFamily="34" charset="0"/>
              </a:rPr>
              <a:t>C</a:t>
            </a:r>
            <a:r>
              <a:rPr lang="en-US" altLang="en-US" sz="2000" b="1">
                <a:latin typeface="Helvetica" panose="020B0604020202020204" pitchFamily="34" charset="0"/>
              </a:rPr>
              <a:t>ONGRUENCE </a:t>
            </a:r>
            <a:r>
              <a:rPr lang="en-US" altLang="en-US" sz="2200" b="1">
                <a:latin typeface="Helvetica" panose="020B0604020202020204" pitchFamily="34" charset="0"/>
              </a:rPr>
              <a:t>P</a:t>
            </a:r>
            <a:r>
              <a:rPr lang="en-US" altLang="en-US" sz="2000" b="1">
                <a:latin typeface="Helvetica" panose="020B0604020202020204" pitchFamily="34" charset="0"/>
              </a:rPr>
              <a:t>OSTULATES</a:t>
            </a:r>
          </a:p>
        </p:txBody>
      </p:sp>
      <p:sp>
        <p:nvSpPr>
          <p:cNvPr id="52228" name="Line 7"/>
          <p:cNvSpPr>
            <a:spLocks noChangeShapeType="1"/>
          </p:cNvSpPr>
          <p:nvPr/>
        </p:nvSpPr>
        <p:spPr bwMode="auto">
          <a:xfrm>
            <a:off x="2984500" y="614363"/>
            <a:ext cx="73787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971800" y="1317625"/>
            <a:ext cx="722153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If all six pairs of corresponding parts (sides and angles) are</a:t>
            </a:r>
          </a:p>
          <a:p>
            <a:r>
              <a:rPr lang="en-US" altLang="en-US" sz="2200"/>
              <a:t>congruent, then the triangles are congruent.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505326" y="3497263"/>
            <a:ext cx="614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>
                <a:latin typeface="Helvetica" panose="020B0604020202020204" pitchFamily="34" charset="0"/>
              </a:rPr>
              <a:t>and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7216366" y="3503613"/>
            <a:ext cx="968375" cy="381000"/>
            <a:chOff x="3679" y="2258"/>
            <a:chExt cx="610" cy="240"/>
          </a:xfrm>
        </p:grpSpPr>
        <p:grpSp>
          <p:nvGrpSpPr>
            <p:cNvPr id="52278" name="Group 71"/>
            <p:cNvGrpSpPr>
              <a:grpSpLocks/>
            </p:cNvGrpSpPr>
            <p:nvPr/>
          </p:nvGrpSpPr>
          <p:grpSpPr bwMode="auto">
            <a:xfrm>
              <a:off x="3775" y="2272"/>
              <a:ext cx="514" cy="206"/>
              <a:chOff x="4560" y="1580"/>
              <a:chExt cx="514" cy="206"/>
            </a:xfrm>
          </p:grpSpPr>
          <p:sp>
            <p:nvSpPr>
              <p:cNvPr id="52280" name="Rectangle 72"/>
              <p:cNvSpPr>
                <a:spLocks noChangeArrowheads="1"/>
              </p:cNvSpPr>
              <p:nvPr/>
            </p:nvSpPr>
            <p:spPr bwMode="auto">
              <a:xfrm rot="-5400000">
                <a:off x="4726" y="1466"/>
                <a:ext cx="100" cy="4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C0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81" name="Freeform 73"/>
              <p:cNvSpPr>
                <a:spLocks/>
              </p:cNvSpPr>
              <p:nvPr/>
            </p:nvSpPr>
            <p:spPr bwMode="auto">
              <a:xfrm rot="-5400000">
                <a:off x="4920" y="1631"/>
                <a:ext cx="206" cy="103"/>
              </a:xfrm>
              <a:custGeom>
                <a:avLst/>
                <a:gdLst>
                  <a:gd name="T0" fmla="*/ 0 w 384"/>
                  <a:gd name="T1" fmla="*/ 0 h 192"/>
                  <a:gd name="T2" fmla="*/ 60 w 384"/>
                  <a:gd name="T3" fmla="*/ 0 h 192"/>
                  <a:gd name="T4" fmla="*/ 30 w 384"/>
                  <a:gd name="T5" fmla="*/ 30 h 192"/>
                  <a:gd name="T6" fmla="*/ 0 w 384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92"/>
                  <a:gd name="T14" fmla="*/ 384 w 384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92">
                    <a:moveTo>
                      <a:pt x="0" y="0"/>
                    </a:moveTo>
                    <a:lnTo>
                      <a:pt x="384" y="0"/>
                    </a:lnTo>
                    <a:lnTo>
                      <a:pt x="192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79" name="Text Box 20"/>
            <p:cNvSpPr txBox="1">
              <a:spLocks noChangeArrowheads="1"/>
            </p:cNvSpPr>
            <p:nvPr/>
          </p:nvSpPr>
          <p:spPr bwMode="auto">
            <a:xfrm>
              <a:off x="3679" y="2258"/>
              <a:ext cx="43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900" b="1">
                  <a:latin typeface="Helvetica" panose="020B0604020202020204" pitchFamily="34" charset="0"/>
                </a:rPr>
                <a:t>then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744664" y="3494088"/>
            <a:ext cx="815975" cy="381000"/>
            <a:chOff x="912" y="2625"/>
            <a:chExt cx="514" cy="240"/>
          </a:xfrm>
        </p:grpSpPr>
        <p:grpSp>
          <p:nvGrpSpPr>
            <p:cNvPr id="52274" name="Group 68"/>
            <p:cNvGrpSpPr>
              <a:grpSpLocks/>
            </p:cNvGrpSpPr>
            <p:nvPr/>
          </p:nvGrpSpPr>
          <p:grpSpPr bwMode="auto">
            <a:xfrm>
              <a:off x="912" y="2640"/>
              <a:ext cx="514" cy="206"/>
              <a:chOff x="4560" y="1580"/>
              <a:chExt cx="514" cy="206"/>
            </a:xfrm>
          </p:grpSpPr>
          <p:sp>
            <p:nvSpPr>
              <p:cNvPr id="52276" name="Rectangle 69"/>
              <p:cNvSpPr>
                <a:spLocks noChangeArrowheads="1"/>
              </p:cNvSpPr>
              <p:nvPr/>
            </p:nvSpPr>
            <p:spPr bwMode="auto">
              <a:xfrm rot="-5400000">
                <a:off x="4726" y="1466"/>
                <a:ext cx="100" cy="4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C0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77" name="Freeform 70"/>
              <p:cNvSpPr>
                <a:spLocks/>
              </p:cNvSpPr>
              <p:nvPr/>
            </p:nvSpPr>
            <p:spPr bwMode="auto">
              <a:xfrm rot="-5400000">
                <a:off x="4920" y="1631"/>
                <a:ext cx="206" cy="103"/>
              </a:xfrm>
              <a:custGeom>
                <a:avLst/>
                <a:gdLst>
                  <a:gd name="T0" fmla="*/ 0 w 384"/>
                  <a:gd name="T1" fmla="*/ 0 h 192"/>
                  <a:gd name="T2" fmla="*/ 60 w 384"/>
                  <a:gd name="T3" fmla="*/ 0 h 192"/>
                  <a:gd name="T4" fmla="*/ 30 w 384"/>
                  <a:gd name="T5" fmla="*/ 30 h 192"/>
                  <a:gd name="T6" fmla="*/ 0 w 384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192"/>
                  <a:gd name="T14" fmla="*/ 384 w 384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192">
                    <a:moveTo>
                      <a:pt x="0" y="0"/>
                    </a:moveTo>
                    <a:lnTo>
                      <a:pt x="384" y="0"/>
                    </a:lnTo>
                    <a:lnTo>
                      <a:pt x="192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75" name="Text Box 15"/>
            <p:cNvSpPr txBox="1">
              <a:spLocks noChangeArrowheads="1"/>
            </p:cNvSpPr>
            <p:nvPr/>
          </p:nvSpPr>
          <p:spPr bwMode="auto">
            <a:xfrm>
              <a:off x="912" y="2625"/>
              <a:ext cx="20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900" b="1">
                  <a:latin typeface="Helvetica" panose="020B0604020202020204" pitchFamily="34" charset="0"/>
                </a:rPr>
                <a:t>If</a:t>
              </a:r>
            </a:p>
          </p:txBody>
        </p: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792413" y="3344863"/>
            <a:ext cx="137890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>
                <a:latin typeface="Helvetica" panose="020B0604020202020204" pitchFamily="34" charset="0"/>
              </a:rPr>
              <a:t>Sides are </a:t>
            </a:r>
          </a:p>
          <a:p>
            <a:r>
              <a:rPr lang="en-US" altLang="en-US" sz="1900" b="1">
                <a:latin typeface="Helvetica" panose="020B0604020202020204" pitchFamily="34" charset="0"/>
              </a:rPr>
              <a:t>congruent</a:t>
            </a:r>
          </a:p>
        </p:txBody>
      </p: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2663825" y="4219575"/>
            <a:ext cx="1608138" cy="400050"/>
            <a:chOff x="869" y="2714"/>
            <a:chExt cx="1013" cy="252"/>
          </a:xfrm>
        </p:grpSpPr>
        <p:sp>
          <p:nvSpPr>
            <p:cNvPr id="52270" name="Text Box 22"/>
            <p:cNvSpPr txBox="1">
              <a:spLocks noChangeArrowheads="1"/>
            </p:cNvSpPr>
            <p:nvPr/>
          </p:nvSpPr>
          <p:spPr bwMode="auto">
            <a:xfrm>
              <a:off x="869" y="2714"/>
              <a:ext cx="10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1.</a:t>
              </a:r>
              <a:r>
                <a:rPr lang="en-US" altLang="en-US" sz="2000">
                  <a:latin typeface="Helvetica" panose="020B0604020202020204" pitchFamily="34" charset="0"/>
                </a:rPr>
                <a:t> </a:t>
              </a:r>
              <a:r>
                <a:rPr lang="en-US" altLang="en-US" b="1" i="1">
                  <a:solidFill>
                    <a:srgbClr val="0A50A1"/>
                  </a:solidFill>
                </a:rPr>
                <a:t>AB</a:t>
              </a:r>
              <a:r>
                <a:rPr lang="en-US" altLang="en-US" b="1" i="1"/>
                <a:t>	  </a:t>
              </a:r>
              <a:r>
                <a:rPr lang="en-US" altLang="en-US" b="1" i="1">
                  <a:solidFill>
                    <a:srgbClr val="FE000D"/>
                  </a:solidFill>
                </a:rPr>
                <a:t>DE</a:t>
              </a:r>
              <a:endParaRPr lang="en-US" altLang="en-US">
                <a:solidFill>
                  <a:srgbClr val="FE000D"/>
                </a:solidFill>
              </a:endParaRPr>
            </a:p>
          </p:txBody>
        </p:sp>
        <p:pic>
          <p:nvPicPr>
            <p:cNvPr id="52271" name="Picture 2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" y="276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72" name="Line 27"/>
            <p:cNvSpPr>
              <a:spLocks noChangeShapeType="1"/>
            </p:cNvSpPr>
            <p:nvPr/>
          </p:nvSpPr>
          <p:spPr bwMode="auto">
            <a:xfrm>
              <a:off x="1127" y="2744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Line 28"/>
            <p:cNvSpPr>
              <a:spLocks noChangeShapeType="1"/>
            </p:cNvSpPr>
            <p:nvPr/>
          </p:nvSpPr>
          <p:spPr bwMode="auto">
            <a:xfrm>
              <a:off x="1618" y="2744"/>
              <a:ext cx="2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2663826" y="4822825"/>
            <a:ext cx="1573213" cy="400050"/>
            <a:chOff x="869" y="3094"/>
            <a:chExt cx="991" cy="252"/>
          </a:xfrm>
        </p:grpSpPr>
        <p:sp>
          <p:nvSpPr>
            <p:cNvPr id="52266" name="Text Box 24"/>
            <p:cNvSpPr txBox="1">
              <a:spLocks noChangeArrowheads="1"/>
            </p:cNvSpPr>
            <p:nvPr/>
          </p:nvSpPr>
          <p:spPr bwMode="auto">
            <a:xfrm>
              <a:off x="869" y="3094"/>
              <a:ext cx="9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2.</a:t>
              </a:r>
              <a:r>
                <a:rPr lang="en-US" altLang="en-US" sz="2000">
                  <a:latin typeface="Helvetica" panose="020B0604020202020204" pitchFamily="34" charset="0"/>
                </a:rPr>
                <a:t> </a:t>
              </a:r>
              <a:r>
                <a:rPr lang="en-US" altLang="en-US" b="1" i="1">
                  <a:solidFill>
                    <a:srgbClr val="0A50A1"/>
                  </a:solidFill>
                </a:rPr>
                <a:t>BC</a:t>
              </a:r>
              <a:r>
                <a:rPr lang="en-US" altLang="en-US" b="1" i="1"/>
                <a:t>	  </a:t>
              </a:r>
              <a:r>
                <a:rPr lang="en-US" altLang="en-US" b="1" i="1">
                  <a:solidFill>
                    <a:srgbClr val="FE000D"/>
                  </a:solidFill>
                </a:rPr>
                <a:t>EF</a:t>
              </a:r>
              <a:endParaRPr lang="en-US" altLang="en-US">
                <a:solidFill>
                  <a:srgbClr val="FE000D"/>
                </a:solidFill>
              </a:endParaRPr>
            </a:p>
          </p:txBody>
        </p:sp>
        <p:pic>
          <p:nvPicPr>
            <p:cNvPr id="52267" name="Picture 23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" y="314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68" name="Line 29"/>
            <p:cNvSpPr>
              <a:spLocks noChangeShapeType="1"/>
            </p:cNvSpPr>
            <p:nvPr/>
          </p:nvSpPr>
          <p:spPr bwMode="auto">
            <a:xfrm>
              <a:off x="1127" y="3124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9" name="Line 32"/>
            <p:cNvSpPr>
              <a:spLocks noChangeShapeType="1"/>
            </p:cNvSpPr>
            <p:nvPr/>
          </p:nvSpPr>
          <p:spPr bwMode="auto">
            <a:xfrm>
              <a:off x="1618" y="3124"/>
              <a:ext cx="2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663826" y="5426075"/>
            <a:ext cx="1624013" cy="400050"/>
            <a:chOff x="869" y="3474"/>
            <a:chExt cx="1023" cy="252"/>
          </a:xfrm>
        </p:grpSpPr>
        <p:sp>
          <p:nvSpPr>
            <p:cNvPr id="52262" name="Text Box 26"/>
            <p:cNvSpPr txBox="1">
              <a:spLocks noChangeArrowheads="1"/>
            </p:cNvSpPr>
            <p:nvPr/>
          </p:nvSpPr>
          <p:spPr bwMode="auto">
            <a:xfrm>
              <a:off x="869" y="3474"/>
              <a:ext cx="10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3.</a:t>
              </a:r>
              <a:r>
                <a:rPr lang="en-US" altLang="en-US" sz="2000">
                  <a:latin typeface="Helvetica" panose="020B0604020202020204" pitchFamily="34" charset="0"/>
                </a:rPr>
                <a:t> </a:t>
              </a:r>
              <a:r>
                <a:rPr lang="en-US" altLang="en-US" b="1" i="1">
                  <a:solidFill>
                    <a:srgbClr val="0A50A1"/>
                  </a:solidFill>
                </a:rPr>
                <a:t>AC</a:t>
              </a:r>
              <a:r>
                <a:rPr lang="en-US" altLang="en-US" b="1" i="1"/>
                <a:t>	  </a:t>
              </a:r>
              <a:r>
                <a:rPr lang="en-US" altLang="en-US" b="1" i="1">
                  <a:solidFill>
                    <a:srgbClr val="FE000D"/>
                  </a:solidFill>
                </a:rPr>
                <a:t>DF</a:t>
              </a:r>
              <a:endParaRPr lang="en-US" altLang="en-US">
                <a:solidFill>
                  <a:srgbClr val="FE000D"/>
                </a:solidFill>
              </a:endParaRPr>
            </a:p>
          </p:txBody>
        </p:sp>
        <p:pic>
          <p:nvPicPr>
            <p:cNvPr id="52263" name="Picture 25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" y="352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64" name="Line 30"/>
            <p:cNvSpPr>
              <a:spLocks noChangeShapeType="1"/>
            </p:cNvSpPr>
            <p:nvPr/>
          </p:nvSpPr>
          <p:spPr bwMode="auto">
            <a:xfrm>
              <a:off x="1127" y="3504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5" name="Line 31"/>
            <p:cNvSpPr>
              <a:spLocks noChangeShapeType="1"/>
            </p:cNvSpPr>
            <p:nvPr/>
          </p:nvSpPr>
          <p:spPr bwMode="auto">
            <a:xfrm>
              <a:off x="1618" y="3504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27663" y="3344863"/>
            <a:ext cx="15007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>
                <a:latin typeface="Helvetica" panose="020B0604020202020204" pitchFamily="34" charset="0"/>
              </a:rPr>
              <a:t>Angles are </a:t>
            </a:r>
          </a:p>
          <a:p>
            <a:r>
              <a:rPr lang="en-US" altLang="en-US" sz="1900" b="1">
                <a:latin typeface="Helvetica" panose="020B0604020202020204" pitchFamily="34" charset="0"/>
              </a:rPr>
              <a:t>congruent</a:t>
            </a:r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5286376" y="4219575"/>
            <a:ext cx="1751013" cy="400050"/>
            <a:chOff x="2444" y="2714"/>
            <a:chExt cx="1103" cy="252"/>
          </a:xfrm>
        </p:grpSpPr>
        <p:sp>
          <p:nvSpPr>
            <p:cNvPr id="52258" name="Text Box 40"/>
            <p:cNvSpPr txBox="1">
              <a:spLocks noChangeArrowheads="1"/>
            </p:cNvSpPr>
            <p:nvPr/>
          </p:nvSpPr>
          <p:spPr bwMode="auto">
            <a:xfrm>
              <a:off x="2444" y="2714"/>
              <a:ext cx="11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4.</a:t>
              </a:r>
              <a:r>
                <a:rPr lang="en-US" altLang="en-US" sz="2000">
                  <a:latin typeface="Helvetica" panose="020B0604020202020204" pitchFamily="34" charset="0"/>
                </a:rPr>
                <a:t>    </a:t>
              </a:r>
              <a:r>
                <a:rPr lang="en-US" altLang="en-US" sz="1000">
                  <a:latin typeface="Helvetica" panose="020B0604020202020204" pitchFamily="34" charset="0"/>
                </a:rPr>
                <a:t>  </a:t>
              </a:r>
              <a:r>
                <a:rPr lang="en-US" altLang="en-US" b="1" i="1">
                  <a:solidFill>
                    <a:srgbClr val="0A50A1"/>
                  </a:solidFill>
                </a:rPr>
                <a:t>A</a:t>
              </a:r>
              <a:r>
                <a:rPr lang="en-US" altLang="en-US" b="1" i="1"/>
                <a:t>	</a:t>
              </a:r>
              <a:r>
                <a:rPr lang="en-US" altLang="en-US" b="1" i="1">
                  <a:solidFill>
                    <a:srgbClr val="FE000D"/>
                  </a:solidFill>
                </a:rPr>
                <a:t>D</a:t>
              </a:r>
              <a:endParaRPr lang="en-US" altLang="en-US">
                <a:solidFill>
                  <a:srgbClr val="FE000D"/>
                </a:solidFill>
              </a:endParaRPr>
            </a:p>
          </p:txBody>
        </p:sp>
        <p:pic>
          <p:nvPicPr>
            <p:cNvPr id="52259" name="Picture 39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" y="279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60" name="Freeform 51"/>
            <p:cNvSpPr>
              <a:spLocks/>
            </p:cNvSpPr>
            <p:nvPr/>
          </p:nvSpPr>
          <p:spPr bwMode="auto">
            <a:xfrm>
              <a:off x="2690" y="279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Freeform 54"/>
            <p:cNvSpPr>
              <a:spLocks/>
            </p:cNvSpPr>
            <p:nvPr/>
          </p:nvSpPr>
          <p:spPr bwMode="auto">
            <a:xfrm>
              <a:off x="3198" y="279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5286376" y="4822825"/>
            <a:ext cx="1770063" cy="400050"/>
            <a:chOff x="2444" y="3094"/>
            <a:chExt cx="1115" cy="252"/>
          </a:xfrm>
        </p:grpSpPr>
        <p:sp>
          <p:nvSpPr>
            <p:cNvPr id="52254" name="Text Box 42"/>
            <p:cNvSpPr txBox="1">
              <a:spLocks noChangeArrowheads="1"/>
            </p:cNvSpPr>
            <p:nvPr/>
          </p:nvSpPr>
          <p:spPr bwMode="auto">
            <a:xfrm>
              <a:off x="2444" y="3094"/>
              <a:ext cx="111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573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5.    </a:t>
              </a:r>
              <a:r>
                <a:rPr lang="en-US" altLang="en-US" sz="1000" b="1">
                  <a:latin typeface="Helvetica" panose="020B0604020202020204" pitchFamily="34" charset="0"/>
                </a:rPr>
                <a:t>  </a:t>
              </a:r>
              <a:r>
                <a:rPr lang="en-US" altLang="en-US" b="1" i="1">
                  <a:solidFill>
                    <a:srgbClr val="0A50A1"/>
                  </a:solidFill>
                </a:rPr>
                <a:t>B</a:t>
              </a:r>
              <a:r>
                <a:rPr lang="en-US" altLang="en-US" b="1" i="1"/>
                <a:t>	</a:t>
              </a:r>
              <a:r>
                <a:rPr lang="en-US" altLang="en-US" b="1" i="1">
                  <a:solidFill>
                    <a:srgbClr val="FE000D"/>
                  </a:solidFill>
                </a:rPr>
                <a:t>E</a:t>
              </a:r>
              <a:endParaRPr lang="en-US" altLang="en-US" b="1">
                <a:solidFill>
                  <a:srgbClr val="FE000D"/>
                </a:solidFill>
              </a:endParaRPr>
            </a:p>
          </p:txBody>
        </p:sp>
        <p:pic>
          <p:nvPicPr>
            <p:cNvPr id="52255" name="Picture 41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" y="317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56" name="Freeform 52"/>
            <p:cNvSpPr>
              <a:spLocks/>
            </p:cNvSpPr>
            <p:nvPr/>
          </p:nvSpPr>
          <p:spPr bwMode="auto">
            <a:xfrm>
              <a:off x="2690" y="317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Freeform 55"/>
            <p:cNvSpPr>
              <a:spLocks/>
            </p:cNvSpPr>
            <p:nvPr/>
          </p:nvSpPr>
          <p:spPr bwMode="auto">
            <a:xfrm>
              <a:off x="3198" y="317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5286376" y="5426075"/>
            <a:ext cx="1674813" cy="400050"/>
            <a:chOff x="2444" y="3474"/>
            <a:chExt cx="1055" cy="252"/>
          </a:xfrm>
        </p:grpSpPr>
        <p:sp>
          <p:nvSpPr>
            <p:cNvPr id="52250" name="Text Box 44"/>
            <p:cNvSpPr txBox="1">
              <a:spLocks noChangeArrowheads="1"/>
            </p:cNvSpPr>
            <p:nvPr/>
          </p:nvSpPr>
          <p:spPr bwMode="auto">
            <a:xfrm>
              <a:off x="2444" y="3474"/>
              <a:ext cx="10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 defTabSz="17145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7145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7145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7145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714500"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7145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7145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7145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7145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71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Helvetica" panose="020B0604020202020204" pitchFamily="34" charset="0"/>
                </a:rPr>
                <a:t>6.</a:t>
              </a:r>
              <a:r>
                <a:rPr lang="en-US" altLang="en-US" sz="2000">
                  <a:latin typeface="Helvetica" panose="020B0604020202020204" pitchFamily="34" charset="0"/>
                </a:rPr>
                <a:t>    </a:t>
              </a:r>
              <a:r>
                <a:rPr lang="en-US" altLang="en-US" sz="1000">
                  <a:latin typeface="Helvetica" panose="020B0604020202020204" pitchFamily="34" charset="0"/>
                </a:rPr>
                <a:t>  </a:t>
              </a:r>
              <a:r>
                <a:rPr lang="en-US" altLang="en-US" b="1" i="1">
                  <a:solidFill>
                    <a:srgbClr val="0A50A1"/>
                  </a:solidFill>
                </a:rPr>
                <a:t>C</a:t>
              </a:r>
              <a:r>
                <a:rPr lang="en-US" altLang="en-US" b="1" i="1"/>
                <a:t>	</a:t>
              </a:r>
              <a:r>
                <a:rPr lang="en-US" altLang="en-US" b="1" i="1">
                  <a:solidFill>
                    <a:srgbClr val="FE000D"/>
                  </a:solidFill>
                </a:rPr>
                <a:t>F</a:t>
              </a:r>
              <a:endParaRPr lang="en-US" altLang="en-US" b="1">
                <a:solidFill>
                  <a:srgbClr val="FE000D"/>
                </a:solidFill>
              </a:endParaRPr>
            </a:p>
          </p:txBody>
        </p:sp>
        <p:pic>
          <p:nvPicPr>
            <p:cNvPr id="52251" name="Picture 43" descr="equal symbol gif                                               00000037Emily's Mac                    B38A4CE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" y="3558"/>
              <a:ext cx="11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52" name="Freeform 53"/>
            <p:cNvSpPr>
              <a:spLocks/>
            </p:cNvSpPr>
            <p:nvPr/>
          </p:nvSpPr>
          <p:spPr bwMode="auto">
            <a:xfrm>
              <a:off x="2690" y="355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Freeform 56"/>
            <p:cNvSpPr>
              <a:spLocks/>
            </p:cNvSpPr>
            <p:nvPr/>
          </p:nvSpPr>
          <p:spPr bwMode="auto">
            <a:xfrm>
              <a:off x="3198" y="3550"/>
              <a:ext cx="125" cy="120"/>
            </a:xfrm>
            <a:custGeom>
              <a:avLst/>
              <a:gdLst>
                <a:gd name="T0" fmla="*/ 212 w 96"/>
                <a:gd name="T1" fmla="*/ 0 h 96"/>
                <a:gd name="T2" fmla="*/ 0 w 96"/>
                <a:gd name="T3" fmla="*/ 188 h 96"/>
                <a:gd name="T4" fmla="*/ 212 w 96"/>
                <a:gd name="T5" fmla="*/ 188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96"/>
                  </a:lnTo>
                  <a:lnTo>
                    <a:pt x="96" y="9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8302625" y="3344863"/>
            <a:ext cx="175817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b="1">
                <a:latin typeface="Helvetica" panose="020B0604020202020204" pitchFamily="34" charset="0"/>
              </a:rPr>
              <a:t>Triangles are </a:t>
            </a:r>
          </a:p>
          <a:p>
            <a:r>
              <a:rPr lang="en-US" altLang="en-US" sz="1900" b="1">
                <a:latin typeface="Helvetica" panose="020B0604020202020204" pitchFamily="34" charset="0"/>
              </a:rPr>
              <a:t>congruent</a:t>
            </a:r>
          </a:p>
        </p:txBody>
      </p: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2894013" y="1008063"/>
            <a:ext cx="7594600" cy="1676400"/>
            <a:chOff x="863" y="635"/>
            <a:chExt cx="4784" cy="1056"/>
          </a:xfrm>
        </p:grpSpPr>
        <p:sp>
          <p:nvSpPr>
            <p:cNvPr id="52248" name="Rectangle 103"/>
            <p:cNvSpPr>
              <a:spLocks noChangeArrowheads="1"/>
            </p:cNvSpPr>
            <p:nvPr/>
          </p:nvSpPr>
          <p:spPr bwMode="auto">
            <a:xfrm>
              <a:off x="863" y="784"/>
              <a:ext cx="4784" cy="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52249" name="Picture 14" descr="&#10;image1.gif                                                     00011C01 Ben's Mac                      B4360510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9" y="635"/>
              <a:ext cx="3344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8054976" y="3994149"/>
            <a:ext cx="2251075" cy="1196975"/>
            <a:chOff x="4114" y="2516"/>
            <a:chExt cx="1418" cy="754"/>
          </a:xfrm>
        </p:grpSpPr>
        <p:sp>
          <p:nvSpPr>
            <p:cNvPr id="52244" name="Rectangle 106"/>
            <p:cNvSpPr>
              <a:spLocks noChangeArrowheads="1"/>
            </p:cNvSpPr>
            <p:nvPr/>
          </p:nvSpPr>
          <p:spPr bwMode="auto">
            <a:xfrm>
              <a:off x="4358" y="2516"/>
              <a:ext cx="783" cy="7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01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45" name="Group 91"/>
            <p:cNvGrpSpPr>
              <a:grpSpLocks/>
            </p:cNvGrpSpPr>
            <p:nvPr/>
          </p:nvGrpSpPr>
          <p:grpSpPr bwMode="auto">
            <a:xfrm>
              <a:off x="4114" y="3037"/>
              <a:ext cx="1418" cy="233"/>
              <a:chOff x="4224" y="3153"/>
              <a:chExt cx="1418" cy="233"/>
            </a:xfrm>
          </p:grpSpPr>
          <p:sp>
            <p:nvSpPr>
              <p:cNvPr id="52246" name="Text Box 57"/>
              <p:cNvSpPr txBox="1">
                <a:spLocks noChangeArrowheads="1"/>
              </p:cNvSpPr>
              <p:nvPr/>
            </p:nvSpPr>
            <p:spPr bwMode="auto">
              <a:xfrm>
                <a:off x="4224" y="3153"/>
                <a:ext cx="14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 defTabSz="1092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92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92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92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92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92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92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92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92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A50A1"/>
                    </a:solidFill>
                    <a:sym typeface="Symbol" panose="05050102010706020507" pitchFamily="18" charset="2"/>
                  </a:rPr>
                  <a:t></a:t>
                </a:r>
                <a:r>
                  <a:rPr lang="en-US" altLang="en-US" sz="1500">
                    <a:solidFill>
                      <a:srgbClr val="0A50A1"/>
                    </a:solidFill>
                  </a:rPr>
                  <a:t> </a:t>
                </a:r>
                <a:r>
                  <a:rPr lang="en-US" altLang="en-US" b="1" i="1">
                    <a:solidFill>
                      <a:srgbClr val="0A50A1"/>
                    </a:solidFill>
                  </a:rPr>
                  <a:t>ABC</a:t>
                </a:r>
                <a:r>
                  <a:rPr lang="en-US" altLang="en-US" b="1"/>
                  <a:t>	  </a:t>
                </a:r>
                <a:r>
                  <a:rPr lang="en-US" altLang="en-US">
                    <a:solidFill>
                      <a:srgbClr val="FE000D"/>
                    </a:solidFill>
                    <a:sym typeface="Symbol" panose="05050102010706020507" pitchFamily="18" charset="2"/>
                  </a:rPr>
                  <a:t></a:t>
                </a:r>
                <a:r>
                  <a:rPr lang="en-US" altLang="en-US" sz="1000">
                    <a:solidFill>
                      <a:srgbClr val="0A50A1"/>
                    </a:solidFill>
                  </a:rPr>
                  <a:t> </a:t>
                </a:r>
                <a:r>
                  <a:rPr lang="en-US" altLang="en-US" b="1" i="1">
                    <a:solidFill>
                      <a:srgbClr val="FE000D"/>
                    </a:solidFill>
                  </a:rPr>
                  <a:t>DEF</a:t>
                </a:r>
              </a:p>
            </p:txBody>
          </p:sp>
          <p:pic>
            <p:nvPicPr>
              <p:cNvPr id="52247" name="Picture 58" descr="equal symbol gif                                               00000037Emily's Mac                    B38A4CE0: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2" y="3223"/>
                <a:ext cx="11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4374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69" grpId="0" autoUpdateAnimBg="0"/>
      <p:bldP spid="15379" grpId="0" autoUpdateAnimBg="0"/>
      <p:bldP spid="15376" grpId="0" autoUpdateAnimBg="0"/>
      <p:bldP spid="15377" grpId="0" autoUpdateAnimBg="0"/>
      <p:bldP spid="1537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1282</Words>
  <Application>Microsoft Office PowerPoint</Application>
  <PresentationFormat>Custom</PresentationFormat>
  <Paragraphs>260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Notes Summary Presentation</vt:lpstr>
      <vt:lpstr>ANNOUNCEMENTS -NO calculators! -Check your file for your quiz!</vt:lpstr>
      <vt:lpstr>ANNOUNCEMENTS -NO calculators! -Check your file for your quiz!</vt:lpstr>
      <vt:lpstr>ANNOUNCEMENTS -NO calculators! -Check your file for your quiz!</vt:lpstr>
      <vt:lpstr>I won’t be here tomorrow… </vt:lpstr>
      <vt:lpstr>Homework</vt:lpstr>
      <vt:lpstr>#7 Triangle Congruence – SSS &amp; SAS</vt:lpstr>
      <vt:lpstr>Goal 2</vt:lpstr>
      <vt:lpstr>Slide 9</vt:lpstr>
      <vt:lpstr>Slide 10</vt:lpstr>
      <vt:lpstr>Slide 11</vt:lpstr>
      <vt:lpstr>Slide 12</vt:lpstr>
      <vt:lpstr>Slide 13</vt:lpstr>
      <vt:lpstr>Slide 14</vt:lpstr>
      <vt:lpstr>BRAIN BREAK #1</vt:lpstr>
      <vt:lpstr>Slide 16</vt:lpstr>
      <vt:lpstr>Slide 17</vt:lpstr>
      <vt:lpstr>Slide 18</vt:lpstr>
      <vt:lpstr>Slide 19</vt:lpstr>
      <vt:lpstr>Notes Summary on page 44</vt:lpstr>
      <vt:lpstr>BRAIN BREAK #2</vt:lpstr>
      <vt:lpstr>Homework</vt:lpstr>
      <vt:lpstr>BRAIN BUSTER</vt:lpstr>
      <vt:lpstr>Exit Ticket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-Pick up your assigned calculator</dc:title>
  <dc:creator>Fran</dc:creator>
  <cp:lastModifiedBy>francinec.santos</cp:lastModifiedBy>
  <cp:revision>43</cp:revision>
  <dcterms:created xsi:type="dcterms:W3CDTF">2014-11-05T02:58:35Z</dcterms:created>
  <dcterms:modified xsi:type="dcterms:W3CDTF">2015-04-16T18:17:21Z</dcterms:modified>
</cp:coreProperties>
</file>