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77" r:id="rId3"/>
    <p:sldId id="279" r:id="rId4"/>
    <p:sldId id="259" r:id="rId5"/>
    <p:sldId id="280" r:id="rId6"/>
    <p:sldId id="268" r:id="rId7"/>
    <p:sldId id="269" r:id="rId8"/>
    <p:sldId id="270" r:id="rId9"/>
    <p:sldId id="271" r:id="rId10"/>
    <p:sldId id="272" r:id="rId11"/>
    <p:sldId id="273" r:id="rId12"/>
    <p:sldId id="281" r:id="rId13"/>
    <p:sldId id="274" r:id="rId14"/>
    <p:sldId id="275" r:id="rId15"/>
    <p:sldId id="276" r:id="rId16"/>
    <p:sldId id="278" r:id="rId17"/>
    <p:sldId id="261" r:id="rId18"/>
    <p:sldId id="262" r:id="rId19"/>
    <p:sldId id="263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46A-3486-40C0-967B-F9A4BD70E01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EAF3-FD97-4EE8-9FC3-E2734E045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46A-3486-40C0-967B-F9A4BD70E01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EAF3-FD97-4EE8-9FC3-E2734E045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5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46A-3486-40C0-967B-F9A4BD70E01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EAF3-FD97-4EE8-9FC3-E2734E045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3FC2AB-F065-44CA-800B-91F39610B0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3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46A-3486-40C0-967B-F9A4BD70E01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EAF3-FD97-4EE8-9FC3-E2734E045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46A-3486-40C0-967B-F9A4BD70E01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EAF3-FD97-4EE8-9FC3-E2734E045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6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46A-3486-40C0-967B-F9A4BD70E01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EAF3-FD97-4EE8-9FC3-E2734E045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46A-3486-40C0-967B-F9A4BD70E01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EAF3-FD97-4EE8-9FC3-E2734E045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9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46A-3486-40C0-967B-F9A4BD70E01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EAF3-FD97-4EE8-9FC3-E2734E045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46A-3486-40C0-967B-F9A4BD70E01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EAF3-FD97-4EE8-9FC3-E2734E045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4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46A-3486-40C0-967B-F9A4BD70E01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EAF3-FD97-4EE8-9FC3-E2734E045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8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E46A-3486-40C0-967B-F9A4BD70E01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DEAF3-FD97-4EE8-9FC3-E2734E045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E46A-3486-40C0-967B-F9A4BD70E011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EAF3-FD97-4EE8-9FC3-E2734E0451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8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7355" y="8560"/>
            <a:ext cx="4564646" cy="149024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rgbClr val="0070C0"/>
                </a:solidFill>
              </a:rPr>
              <a:t>ANNOUNCEMENTS</a:t>
            </a:r>
            <a:br>
              <a:rPr lang="en-US" sz="2400" b="1" u="sng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-NO calculators!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-Take out HW to </a:t>
            </a:r>
            <a:r>
              <a:rPr lang="en-US" sz="2400" dirty="0" smtClean="0">
                <a:solidFill>
                  <a:srgbClr val="0070C0"/>
                </a:solidFill>
              </a:rPr>
              <a:t>stamp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-Open notebook to notes summary</a:t>
            </a:r>
            <a:endParaRPr lang="en-US" sz="2400" b="1" i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6667" y="-92533"/>
            <a:ext cx="6100688" cy="826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</a:rPr>
              <a:t>WARM </a:t>
            </a:r>
            <a:r>
              <a:rPr lang="en-US" sz="5400" b="1" dirty="0" smtClean="0">
                <a:solidFill>
                  <a:srgbClr val="FF0000"/>
                </a:solidFill>
              </a:rPr>
              <a:t>UP</a:t>
            </a:r>
            <a:endParaRPr lang="en-US" sz="5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0" y="1316017"/>
                <a:ext cx="12192000" cy="5511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+mj-lt"/>
                  <a:buAutoNum type="arabicPeriod"/>
                </a:pPr>
                <a:r>
                  <a:rPr lang="en-US" sz="32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Write a Two-Column Proof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	GIVEN </a:t>
                </a:r>
                <a:r>
                  <a:rPr lang="en-US" sz="32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320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</a:rPr>
                  <a:t>	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|| </m:t>
                    </m:r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	PROVE </a:t>
                </a:r>
                <a:r>
                  <a:rPr lang="en-US" sz="32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	</a:t>
                </a:r>
                <a:r>
                  <a:rPr lang="en-US" sz="32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ABC</a:t>
                </a:r>
                <a:r>
                  <a:rPr lang="en-US" sz="3200" i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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CDA</a:t>
                </a:r>
              </a:p>
              <a:p>
                <a:endParaRPr lang="en-US" sz="3600" baseline="30000" dirty="0" smtClean="0">
                  <a:solidFill>
                    <a:srgbClr val="FF0000"/>
                  </a:solidFill>
                </a:endParaRPr>
              </a:p>
              <a:p>
                <a:r>
                  <a:rPr lang="en-US" sz="3600" i="1" dirty="0" smtClean="0">
                    <a:solidFill>
                      <a:srgbClr val="FF0000"/>
                    </a:solidFill>
                  </a:rPr>
                  <a:t>(Hint: Extend</a:t>
                </a:r>
                <a:r>
                  <a:rPr lang="en-US" sz="36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3600" i="1" dirty="0" smtClean="0">
                    <a:solidFill>
                      <a:srgbClr val="FF0000"/>
                    </a:solidFill>
                  </a:rPr>
                  <a:t>the lines &amp; identify alternate interior angles.)</a:t>
                </a:r>
                <a:endParaRPr lang="en-US" sz="3600" i="1" baseline="30000" dirty="0" smtClean="0">
                  <a:solidFill>
                    <a:srgbClr val="FF0000"/>
                  </a:solidFill>
                </a:endParaRPr>
              </a:p>
              <a:p>
                <a:endParaRPr lang="en-US" sz="3600" baseline="30000" dirty="0">
                  <a:solidFill>
                    <a:srgbClr val="FF0000"/>
                  </a:solidFill>
                </a:endParaRPr>
              </a:p>
              <a:p>
                <a:endParaRPr lang="en-US" sz="3600" baseline="30000" dirty="0" smtClean="0">
                  <a:solidFill>
                    <a:srgbClr val="FF0000"/>
                  </a:solidFill>
                </a:endParaRPr>
              </a:p>
              <a:p>
                <a:endParaRPr lang="en-US" sz="3600" baseline="30000" dirty="0" smtClean="0">
                  <a:solidFill>
                    <a:srgbClr val="FF0000"/>
                  </a:solidFill>
                </a:endParaRPr>
              </a:p>
              <a:p>
                <a:endParaRPr lang="en-US" sz="3600" baseline="30000" dirty="0">
                  <a:solidFill>
                    <a:srgbClr val="FF0000"/>
                  </a:solidFill>
                </a:endParaRPr>
              </a:p>
              <a:p>
                <a:endParaRPr lang="en-US" sz="3600" dirty="0">
                  <a:solidFill>
                    <a:srgbClr val="FF0000"/>
                  </a:solidFill>
                </a:endParaRPr>
              </a:p>
              <a:p>
                <a:pPr marL="742950" indent="-742950">
                  <a:buFont typeface="+mj-lt"/>
                  <a:buAutoNum type="arabicPeriod" startAt="2"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Update your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TOC.</a:t>
                </a:r>
                <a:endParaRPr lang="en-US" sz="320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16017"/>
                <a:ext cx="12192000" cy="5511509"/>
              </a:xfrm>
              <a:prstGeom prst="rect">
                <a:avLst/>
              </a:prstGeom>
              <a:blipFill rotWithShape="0">
                <a:blip r:embed="rId2"/>
                <a:stretch>
                  <a:fillRect l="-1500" t="-1770" b="-2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13" y="1498809"/>
            <a:ext cx="4593170" cy="224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7086" y="328749"/>
            <a:ext cx="3496357" cy="23606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3732" name="Arc 9"/>
          <p:cNvSpPr>
            <a:spLocks/>
          </p:cNvSpPr>
          <p:nvPr/>
        </p:nvSpPr>
        <p:spPr bwMode="auto">
          <a:xfrm rot="9738937" flipV="1">
            <a:off x="10562467" y="1906165"/>
            <a:ext cx="268211" cy="79724"/>
          </a:xfrm>
          <a:custGeom>
            <a:avLst/>
            <a:gdLst>
              <a:gd name="T0" fmla="*/ 0 w 21600"/>
              <a:gd name="T1" fmla="*/ 0 h 21600"/>
              <a:gd name="T2" fmla="*/ 6720417 w 21600"/>
              <a:gd name="T3" fmla="*/ 2419350 h 21600"/>
              <a:gd name="T4" fmla="*/ 0 w 21600"/>
              <a:gd name="T5" fmla="*/ 24193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Arc 10"/>
          <p:cNvSpPr>
            <a:spLocks/>
          </p:cNvSpPr>
          <p:nvPr/>
        </p:nvSpPr>
        <p:spPr bwMode="auto">
          <a:xfrm rot="21008051" flipV="1">
            <a:off x="8000872" y="889781"/>
            <a:ext cx="328514" cy="69062"/>
          </a:xfrm>
          <a:custGeom>
            <a:avLst/>
            <a:gdLst>
              <a:gd name="T0" fmla="*/ 0 w 21600"/>
              <a:gd name="T1" fmla="*/ 0 h 21600"/>
              <a:gd name="T2" fmla="*/ 6720417 w 21600"/>
              <a:gd name="T3" fmla="*/ 268817 h 21600"/>
              <a:gd name="T4" fmla="*/ 0 w 21600"/>
              <a:gd name="T5" fmla="*/ 26881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814345"/>
              </p:ext>
            </p:extLst>
          </p:nvPr>
        </p:nvGraphicFramePr>
        <p:xfrm>
          <a:off x="204874" y="2796660"/>
          <a:ext cx="81280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STATEMENT</a:t>
                      </a:r>
                      <a:endParaRPr lang="en-US" sz="24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REASON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2331" y="195943"/>
                <a:ext cx="535577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GIVEN </a:t>
                </a:r>
                <a:r>
                  <a:rPr lang="en-US" sz="3200" b="1" dirty="0" smtClean="0">
                    <a:sym typeface="Wingdings" panose="05000000000000000000" pitchFamily="2" charset="2"/>
                  </a:rPr>
                  <a:t> 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𝐹𝐸</m:t>
                        </m:r>
                      </m:e>
                    </m:acc>
                  </m:oMath>
                </a14:m>
                <a:r>
                  <a:rPr lang="en-US" sz="3200" dirty="0" smtClean="0">
                    <a:sym typeface="Symbol" panose="05050102010706020507" pitchFamily="18" charset="2"/>
                  </a:rPr>
                  <a:t> 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𝐻𝐽</m:t>
                        </m:r>
                      </m:e>
                    </m:acc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	</a:t>
                </a:r>
                <a:r>
                  <a:rPr lang="en-US" sz="3200" dirty="0" smtClean="0"/>
                  <a:t>	</a:t>
                </a:r>
                <a:r>
                  <a:rPr lang="en-US" sz="3200" dirty="0" smtClean="0">
                    <a:sym typeface="Symbol" panose="05050102010706020507" pitchFamily="18" charset="2"/>
                  </a:rPr>
                  <a:t></a:t>
                </a:r>
                <a:r>
                  <a:rPr lang="en-US" sz="3200" i="1" dirty="0" smtClean="0">
                    <a:sym typeface="Symbol" panose="05050102010706020507" pitchFamily="18" charset="2"/>
                  </a:rPr>
                  <a:t>FEG </a:t>
                </a:r>
                <a:r>
                  <a:rPr lang="en-US" sz="3200" dirty="0" smtClean="0">
                    <a:sym typeface="Symbol" panose="05050102010706020507" pitchFamily="18" charset="2"/>
                  </a:rPr>
                  <a:t> </a:t>
                </a:r>
                <a:r>
                  <a:rPr lang="en-US" sz="3200" i="1" dirty="0" smtClean="0">
                    <a:sym typeface="Symbol" panose="05050102010706020507" pitchFamily="18" charset="2"/>
                  </a:rPr>
                  <a:t>HJG</a:t>
                </a:r>
                <a:endParaRPr lang="en-US" sz="3200" dirty="0" smtClean="0">
                  <a:sym typeface="Symbol" panose="05050102010706020507" pitchFamily="18" charset="2"/>
                </a:endParaRPr>
              </a:p>
              <a:p>
                <a:r>
                  <a:rPr lang="en-US" sz="3200" b="1" dirty="0" smtClean="0">
                    <a:sym typeface="Symbol" panose="05050102010706020507" pitchFamily="18" charset="2"/>
                  </a:rPr>
                  <a:t>PROVE </a:t>
                </a:r>
                <a:r>
                  <a:rPr lang="en-US" sz="3200" b="1" dirty="0" smtClean="0">
                    <a:sym typeface="Wingdings" panose="05000000000000000000" pitchFamily="2" charset="2"/>
                  </a:rPr>
                  <a:t> 	</a:t>
                </a:r>
                <a:r>
                  <a:rPr lang="en-US" sz="3200" dirty="0" smtClean="0">
                    <a:sym typeface="Symbol" panose="05050102010706020507" pitchFamily="18" charset="2"/>
                  </a:rPr>
                  <a:t>FEG  HJG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31" y="195943"/>
                <a:ext cx="5355772" cy="156966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2961" t="-5814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5943" y="3357154"/>
                <a:ext cx="39711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𝐹𝐸</m:t>
                        </m:r>
                      </m:e>
                    </m:acc>
                  </m:oMath>
                </a14:m>
                <a:r>
                  <a:rPr lang="en-US" sz="2800" dirty="0" smtClean="0">
                    <a:sym typeface="Symbol" panose="05050102010706020507" pitchFamily="18" charset="2"/>
                  </a:rPr>
                  <a:t> 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𝐻𝐽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3" y="3357154"/>
                <a:ext cx="3971108" cy="52322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067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61766" y="3357154"/>
            <a:ext cx="397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Given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5943" y="3895737"/>
            <a:ext cx="397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 </a:t>
            </a:r>
            <a:r>
              <a:rPr lang="en-US" sz="2800" dirty="0" smtClean="0">
                <a:sym typeface="Symbol" panose="05050102010706020507" pitchFamily="18" charset="2"/>
              </a:rPr>
              <a:t></a:t>
            </a:r>
            <a:r>
              <a:rPr lang="en-US" sz="2800" i="1" dirty="0" smtClean="0">
                <a:sym typeface="Symbol" panose="05050102010706020507" pitchFamily="18" charset="2"/>
              </a:rPr>
              <a:t>FEG </a:t>
            </a:r>
            <a:r>
              <a:rPr lang="en-US" sz="2800" dirty="0" smtClean="0">
                <a:sym typeface="Symbol" panose="05050102010706020507" pitchFamily="18" charset="2"/>
              </a:rPr>
              <a:t> </a:t>
            </a:r>
            <a:r>
              <a:rPr lang="en-US" sz="2800" i="1" dirty="0" smtClean="0">
                <a:sym typeface="Symbol" panose="05050102010706020507" pitchFamily="18" charset="2"/>
              </a:rPr>
              <a:t>HJG</a:t>
            </a:r>
            <a:endParaRPr lang="en-US" sz="2800" dirty="0" smtClean="0">
              <a:sym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1766" y="3895737"/>
            <a:ext cx="397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dirty="0" smtClean="0"/>
              <a:t>. Given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95943" y="4434320"/>
            <a:ext cx="397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</a:t>
            </a:r>
            <a:r>
              <a:rPr lang="en-US" sz="2800" dirty="0" smtClean="0">
                <a:sym typeface="Symbol" panose="05050102010706020507" pitchFamily="18" charset="2"/>
              </a:rPr>
              <a:t></a:t>
            </a:r>
            <a:r>
              <a:rPr lang="en-US" sz="2800" i="1" dirty="0" smtClean="0">
                <a:sym typeface="Symbol" panose="05050102010706020507" pitchFamily="18" charset="2"/>
              </a:rPr>
              <a:t>EGF </a:t>
            </a:r>
            <a:r>
              <a:rPr lang="en-US" sz="2800" dirty="0" smtClean="0">
                <a:sym typeface="Symbol" panose="05050102010706020507" pitchFamily="18" charset="2"/>
              </a:rPr>
              <a:t> </a:t>
            </a:r>
            <a:r>
              <a:rPr lang="en-US" sz="2800" i="1" dirty="0" smtClean="0">
                <a:sym typeface="Symbol" panose="05050102010706020507" pitchFamily="18" charset="2"/>
              </a:rPr>
              <a:t>JGH</a:t>
            </a:r>
            <a:endParaRPr lang="en-US" sz="2800" dirty="0" smtClean="0">
              <a:sym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1765" y="4434320"/>
            <a:ext cx="4155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</a:t>
            </a:r>
            <a:r>
              <a:rPr lang="en-US" sz="2800" dirty="0" smtClean="0">
                <a:sym typeface="Symbol" panose="05050102010706020507" pitchFamily="18" charset="2"/>
              </a:rPr>
              <a:t>Vertical Angles Theorem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943" y="4948705"/>
            <a:ext cx="397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dirty="0" smtClean="0">
                <a:sym typeface="Symbol" panose="05050102010706020507" pitchFamily="18" charset="2"/>
              </a:rPr>
              <a:t>FEG  HJG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361764" y="4972903"/>
            <a:ext cx="4429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</a:t>
            </a:r>
            <a:r>
              <a:rPr lang="en-US" sz="2800" dirty="0" smtClean="0">
                <a:sym typeface="Symbol" panose="05050102010706020507" pitchFamily="18" charset="2"/>
              </a:rPr>
              <a:t>AAS</a:t>
            </a:r>
            <a:endParaRPr lang="en-US" sz="28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3442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17" y="221433"/>
            <a:ext cx="11665132" cy="1325563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Example 2: </a:t>
            </a:r>
            <a:r>
              <a:rPr lang="en-US" altLang="en-US" dirty="0" smtClean="0"/>
              <a:t>	Is it possible to prove these triangles are congruent?  If so, state the postulate or theorem you would use.  Explain your reasoning.</a:t>
            </a:r>
            <a:endParaRPr lang="en-US" altLang="en-US" b="1" dirty="0" smtClean="0"/>
          </a:p>
        </p:txBody>
      </p:sp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2" cstate="print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1946365"/>
            <a:ext cx="3766685" cy="4360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0269" y="1946365"/>
                <a:ext cx="601116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We are only given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𝐹𝐸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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𝐻𝐽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 We can deduce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𝑁𝑃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 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𝑁𝑃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because of the Reflexive Property. But we only have </a:t>
                </a:r>
                <a:r>
                  <a:rPr lang="en-US" sz="3200" u="sng" dirty="0" smtClean="0">
                    <a:solidFill>
                      <a:schemeClr val="tx1"/>
                    </a:solidFill>
                  </a:rPr>
                  <a:t>2 sides congruent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. We need ALL 3 SIDES congruent in order for the triangles to be congruent.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b="1" dirty="0" smtClean="0">
                    <a:solidFill>
                      <a:schemeClr val="accent1"/>
                    </a:solidFill>
                  </a:rPr>
                  <a:t>NO!</a:t>
                </a:r>
              </a:p>
              <a:p>
                <a:pPr algn="ctr"/>
                <a:r>
                  <a:rPr lang="en-US" sz="3200" b="1" dirty="0" smtClean="0">
                    <a:solidFill>
                      <a:schemeClr val="accent1"/>
                    </a:solidFill>
                    <a:sym typeface="Symbol" panose="05050102010706020507" pitchFamily="18" charset="2"/>
                  </a:rPr>
                  <a:t>FEG is not  to HJG because there is not enough information.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69" y="1946365"/>
                <a:ext cx="6011160" cy="452431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2028" t="-2022" r="-3651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03785" y="2086708"/>
            <a:ext cx="7502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MP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842915" y="2051539"/>
            <a:ext cx="7498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QN</a:t>
            </a:r>
            <a:endParaRPr lang="en-US" sz="2400" b="1" i="1" dirty="0"/>
          </a:p>
        </p:txBody>
      </p:sp>
      <p:sp>
        <p:nvSpPr>
          <p:cNvPr id="6" name="Rectangle 5"/>
          <p:cNvSpPr/>
          <p:nvPr/>
        </p:nvSpPr>
        <p:spPr>
          <a:xfrm>
            <a:off x="520269" y="1852246"/>
            <a:ext cx="6459416" cy="3118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0269" y="4970585"/>
            <a:ext cx="6199845" cy="1500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/>
          <p:cNvSpPr>
            <a:spLocks noGrp="1" noChangeArrowheads="1"/>
          </p:cNvSpPr>
          <p:nvPr>
            <p:ph type="title"/>
          </p:nvPr>
        </p:nvSpPr>
        <p:spPr>
          <a:xfrm>
            <a:off x="563880" y="137477"/>
            <a:ext cx="10515600" cy="1325563"/>
          </a:xfrm>
        </p:spPr>
        <p:txBody>
          <a:bodyPr/>
          <a:lstStyle/>
          <a:p>
            <a:r>
              <a:rPr lang="en-US" altLang="en-US" b="1" dirty="0" smtClean="0"/>
              <a:t>Example 3: - YOU TRY!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58091" y="1463040"/>
            <a:ext cx="5695405" cy="467105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/>
              <a:t>Given:  AD</a:t>
            </a:r>
            <a:r>
              <a:rPr lang="en-US" altLang="en-US" sz="3600" b="1" dirty="0">
                <a:cs typeface="Arial" panose="020B0604020202020204" pitchFamily="34" charset="0"/>
              </a:rPr>
              <a:t>║EC, BD </a:t>
            </a:r>
            <a:r>
              <a:rPr lang="en-US" altLang="en-US" sz="3600" b="1" dirty="0">
                <a:cs typeface="Arial" panose="020B0604020202020204" pitchFamily="34" charset="0"/>
                <a:sym typeface="Symbol" panose="05050102010706020507" pitchFamily="18" charset="2"/>
              </a:rPr>
              <a:t> BC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>
                <a:cs typeface="Arial" panose="020B0604020202020204" pitchFamily="34" charset="0"/>
                <a:sym typeface="Symbol" panose="05050102010706020507" pitchFamily="18" charset="2"/>
              </a:rPr>
              <a:t>Prove: </a:t>
            </a:r>
            <a:r>
              <a:rPr lang="en-US" altLang="en-US" sz="3600" b="1" dirty="0">
                <a:cs typeface="Times New Roman" panose="02020603050405020304" pitchFamily="18" charset="0"/>
                <a:sym typeface="Symbol" panose="05050102010706020507" pitchFamily="18" charset="2"/>
              </a:rPr>
              <a:t>∆ABD  ∆EBC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Plan for proof:  Notice that ABD and EBC are </a:t>
            </a:r>
            <a:r>
              <a:rPr lang="en-US" altLang="en-US" sz="36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congruent because they are vertical angles.  </a:t>
            </a:r>
            <a:r>
              <a:rPr lang="en-US" alt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You are given that </a:t>
            </a:r>
            <a:r>
              <a:rPr lang="en-US" altLang="en-US" sz="3600" dirty="0">
                <a:cs typeface="Arial" panose="020B0604020202020204" pitchFamily="34" charset="0"/>
              </a:rPr>
              <a:t>BD </a:t>
            </a:r>
            <a:r>
              <a:rPr lang="en-US" altLang="en-US" sz="3600" dirty="0">
                <a:cs typeface="Arial" panose="020B0604020202020204" pitchFamily="34" charset="0"/>
                <a:sym typeface="Symbol" panose="05050102010706020507" pitchFamily="18" charset="2"/>
              </a:rPr>
              <a:t> BC. </a:t>
            </a:r>
            <a:r>
              <a:rPr lang="en-US" altLang="en-US" sz="3600" dirty="0">
                <a:cs typeface="Times New Roman" panose="02020603050405020304" pitchFamily="18" charset="0"/>
                <a:sym typeface="Symbol" panose="05050102010706020507" pitchFamily="18" charset="2"/>
              </a:rPr>
              <a:t>Use the fact that </a:t>
            </a:r>
            <a:r>
              <a:rPr lang="en-US" altLang="en-US" sz="3600" dirty="0"/>
              <a:t>AD </a:t>
            </a:r>
            <a:r>
              <a:rPr lang="en-US" altLang="en-US" sz="3600" dirty="0">
                <a:cs typeface="Arial" panose="020B0604020202020204" pitchFamily="34" charset="0"/>
              </a:rPr>
              <a:t>║EC to identify a pair of congruent angles.</a:t>
            </a:r>
          </a:p>
        </p:txBody>
      </p:sp>
      <p:pic>
        <p:nvPicPr>
          <p:cNvPr id="77827" name="Picture 7"/>
          <p:cNvPicPr>
            <a:picLocks noChangeAspect="1" noChangeArrowheads="1"/>
          </p:cNvPicPr>
          <p:nvPr/>
        </p:nvPicPr>
        <p:blipFill>
          <a:blip r:embed="rId2" cstate="print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58" y="1760219"/>
            <a:ext cx="3940628" cy="27115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1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Given:  AD</a:t>
            </a:r>
            <a:r>
              <a:rPr lang="en-US" altLang="en-US" b="1" dirty="0" smtClean="0">
                <a:cs typeface="Arial" panose="020B0604020202020204" pitchFamily="34" charset="0"/>
              </a:rPr>
              <a:t>║EC, BD </a:t>
            </a:r>
            <a:r>
              <a:rPr lang="en-US" altLang="en-US" b="1" dirty="0" smtClean="0">
                <a:cs typeface="Arial" panose="020B0604020202020204" pitchFamily="34" charset="0"/>
                <a:sym typeface="Symbol" panose="05050102010706020507" pitchFamily="18" charset="2"/>
              </a:rPr>
              <a:t> BC</a:t>
            </a:r>
            <a:br>
              <a:rPr lang="en-US" altLang="en-US" b="1" dirty="0" smtClean="0">
                <a:cs typeface="Arial" panose="020B0604020202020204" pitchFamily="34" charset="0"/>
                <a:sym typeface="Symbol" panose="05050102010706020507" pitchFamily="18" charset="2"/>
              </a:rPr>
            </a:br>
            <a:r>
              <a:rPr lang="en-US" altLang="en-US" b="1" dirty="0" smtClean="0">
                <a:cs typeface="Arial" panose="020B0604020202020204" pitchFamily="34" charset="0"/>
                <a:sym typeface="Symbol" panose="05050102010706020507" pitchFamily="18" charset="2"/>
              </a:rPr>
              <a:t>Prove: </a:t>
            </a:r>
            <a:r>
              <a:rPr lang="en-US" altLang="en-US" b="1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∆ABD  ∆EBC</a:t>
            </a:r>
            <a:endParaRPr lang="en-US" altLang="en-US" b="1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33601" y="2057400"/>
            <a:ext cx="4035425" cy="4533900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en-US" altLang="en-US" dirty="0" smtClean="0"/>
              <a:t>Statements: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 smtClean="0"/>
              <a:t>BD </a:t>
            </a:r>
            <a:r>
              <a:rPr lang="en-US" altLang="en-US" dirty="0" smtClean="0">
                <a:sym typeface="Symbol" panose="05050102010706020507" pitchFamily="18" charset="2"/>
              </a:rPr>
              <a:t> BC, AD 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║ EC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ABD  EBC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D  C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∆ABD  ∆EBC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324601" y="2057400"/>
            <a:ext cx="4684712" cy="4533900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en-US" altLang="en-US" dirty="0" smtClean="0"/>
              <a:t>Reasons: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 smtClean="0"/>
              <a:t>Given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 smtClean="0"/>
              <a:t>Vertical </a:t>
            </a:r>
            <a:r>
              <a:rPr lang="en-US" altLang="en-US" dirty="0" smtClean="0"/>
              <a:t>Angles</a:t>
            </a:r>
            <a:endParaRPr lang="en-US" altLang="en-US" dirty="0" smtClean="0"/>
          </a:p>
          <a:p>
            <a:pPr marL="533400" indent="-533400">
              <a:buFontTx/>
              <a:buAutoNum type="arabicPeriod"/>
            </a:pPr>
            <a:r>
              <a:rPr lang="en-US" altLang="en-US" dirty="0" smtClean="0"/>
              <a:t>Alternate Interior 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Angles </a:t>
            </a:r>
            <a:endParaRPr lang="en-US" altLang="en-US" dirty="0" smtClean="0"/>
          </a:p>
          <a:p>
            <a:pPr marL="533400" indent="-533400">
              <a:buFontTx/>
              <a:buAutoNum type="arabicPeriod"/>
            </a:pPr>
            <a:r>
              <a:rPr lang="en-US" altLang="en-US" dirty="0" smtClean="0"/>
              <a:t>ASA</a:t>
            </a:r>
            <a:endParaRPr lang="en-US" altLang="en-US" dirty="0" smtClean="0"/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2" cstate="print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13" y="347050"/>
            <a:ext cx="2667000" cy="1835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Line 6"/>
          <p:cNvSpPr>
            <a:spLocks noChangeShapeType="1"/>
          </p:cNvSpPr>
          <p:nvPr/>
        </p:nvSpPr>
        <p:spPr bwMode="auto">
          <a:xfrm>
            <a:off x="1981200" y="2514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4" name="Line 7"/>
          <p:cNvSpPr>
            <a:spLocks noChangeShapeType="1"/>
          </p:cNvSpPr>
          <p:nvPr/>
        </p:nvSpPr>
        <p:spPr bwMode="auto">
          <a:xfrm>
            <a:off x="6096000" y="21336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6037"/>
            <a:ext cx="10515600" cy="1325563"/>
          </a:xfrm>
        </p:spPr>
        <p:txBody>
          <a:bodyPr/>
          <a:lstStyle/>
          <a:p>
            <a:r>
              <a:rPr lang="en-US" b="1" dirty="0" smtClean="0"/>
              <a:t>Example 4: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8204" t="21596" r="56019" b="61623"/>
          <a:stretch/>
        </p:blipFill>
        <p:spPr>
          <a:xfrm>
            <a:off x="8126435" y="64134"/>
            <a:ext cx="3863930" cy="23107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71555" y="205815"/>
                <a:ext cx="4754880" cy="1386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GIVEN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 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800" dirty="0" smtClean="0">
                    <a:sym typeface="Symbol" panose="05050102010706020507" pitchFamily="18" charset="2"/>
                  </a:rPr>
                  <a:t> 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𝐶𝐵</m:t>
                        </m:r>
                      </m:e>
                    </m:acc>
                  </m:oMath>
                </a14:m>
                <a:endParaRPr lang="en-US" sz="2800" dirty="0" smtClean="0">
                  <a:sym typeface="Symbol" panose="05050102010706020507" pitchFamily="18" charset="2"/>
                </a:endParaRPr>
              </a:p>
              <a:p>
                <a:r>
                  <a:rPr lang="en-US" sz="2800" dirty="0" smtClean="0"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sym typeface="Symbol" panose="05050102010706020507" pitchFamily="18" charset="2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800" dirty="0" smtClean="0">
                    <a:sym typeface="Symbol" panose="05050102010706020507" pitchFamily="18" charset="2"/>
                  </a:rPr>
                  <a:t> 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𝐴𝐵</m:t>
                        </m:r>
                      </m:e>
                    </m:acc>
                  </m:oMath>
                </a14:m>
                <a:endParaRPr lang="en-US" sz="2800" b="0" dirty="0" smtClean="0">
                  <a:sym typeface="Symbol" panose="05050102010706020507" pitchFamily="18" charset="2"/>
                </a:endParaRPr>
              </a:p>
              <a:p>
                <a:r>
                  <a:rPr lang="en-US" sz="2800" dirty="0" smtClean="0"/>
                  <a:t>PROVE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	</a:t>
                </a:r>
                <a:r>
                  <a:rPr lang="en-US" altLang="en-US" sz="2800" dirty="0" smtClean="0">
                    <a:cs typeface="Arial" panose="020B0604020202020204" pitchFamily="34" charset="0"/>
                    <a:sym typeface="Symbol" panose="05050102010706020507" pitchFamily="18" charset="2"/>
                  </a:rPr>
                  <a:t>∆ABD  ∆ACD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555" y="205815"/>
                <a:ext cx="4754880" cy="138679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2564" t="-5727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2133601" y="2057400"/>
                <a:ext cx="4035425" cy="45339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3400" indent="-533400">
                  <a:buFont typeface="Arial" panose="020B0604020202020204" pitchFamily="34" charset="0"/>
                  <a:buNone/>
                </a:pPr>
                <a:r>
                  <a:rPr lang="en-US" altLang="en-US" dirty="0" smtClean="0"/>
                  <a:t>Statements:</a:t>
                </a:r>
              </a:p>
              <a:p>
                <a:pPr marL="533400" indent="-533400">
                  <a:buFontTx/>
                  <a:buAutoNum type="arabicPeriod"/>
                </a:pP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AD</m:t>
                        </m:r>
                      </m:e>
                    </m:acc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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CB</m:t>
                        </m:r>
                      </m:e>
                    </m:acc>
                  </m:oMath>
                </a14:m>
                <a:endParaRPr lang="en-US" altLang="en-US" dirty="0" smtClean="0">
                  <a:sym typeface="Symbol" panose="05050102010706020507" pitchFamily="18" charset="2"/>
                </a:endParaRPr>
              </a:p>
              <a:p>
                <a:pPr marL="533400" indent="-533400">
                  <a:buFontTx/>
                  <a:buAutoNum type="arabicPeriod"/>
                </a:pPr>
                <a:r>
                  <a:rPr lang="en-US" altLang="en-US" dirty="0" smtClean="0">
                    <a:cs typeface="Arial" panose="020B0604020202020204" pitchFamily="34" charset="0"/>
                    <a:sym typeface="Symbol" panose="05050102010706020507" pitchFamily="18" charset="2"/>
                  </a:rPr>
                  <a:t>ADB &amp; ADC are right angles</a:t>
                </a:r>
              </a:p>
              <a:p>
                <a:pPr marL="533400" indent="-533400">
                  <a:buFontTx/>
                  <a:buAutoNum type="arabicPeriod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AD</m:t>
                        </m:r>
                      </m:e>
                    </m:acc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altLang="en-US" dirty="0" smtClean="0">
                    <a:cs typeface="Arial" panose="020B0604020202020204" pitchFamily="34" charset="0"/>
                    <a:sym typeface="Symbol" panose="05050102010706020507" pitchFamily="18" charset="2"/>
                  </a:rPr>
                  <a:t></a:t>
                </a:r>
                <a:r>
                  <a:rPr lang="en-US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AD</m:t>
                        </m:r>
                      </m:e>
                    </m:acc>
                  </m:oMath>
                </a14:m>
                <a:endParaRPr lang="en-US" altLang="en-US" dirty="0" smtClean="0"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marL="533400" indent="-533400">
                  <a:buFontTx/>
                  <a:buAutoNum type="arabicPeriod"/>
                </a:pPr>
                <a:r>
                  <a:rPr lang="en-US" altLang="en-US" dirty="0" smtClean="0">
                    <a:cs typeface="Arial" panose="020B0604020202020204" pitchFamily="34" charset="0"/>
                    <a:sym typeface="Symbol" panose="05050102010706020507" pitchFamily="18" charset="2"/>
                  </a:rPr>
                  <a:t>∆ABD  ∆ACD</a:t>
                </a:r>
                <a:endParaRPr lang="en-US" altLang="en-US" dirty="0">
                  <a:cs typeface="Arial" panose="020B060402020202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2057400"/>
                <a:ext cx="4035425" cy="453390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3172" t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324601" y="2057400"/>
            <a:ext cx="5665764" cy="45339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Arial" panose="020B0604020202020204" pitchFamily="34" charset="0"/>
              <a:buNone/>
            </a:pPr>
            <a:r>
              <a:rPr lang="en-US" altLang="en-US" dirty="0" smtClean="0"/>
              <a:t>Reasons: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 smtClean="0"/>
              <a:t>Given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 smtClean="0"/>
              <a:t>2 </a:t>
            </a:r>
            <a:r>
              <a:rPr lang="en-US" dirty="0" smtClean="0">
                <a:sym typeface="Symbol" panose="05050102010706020507" pitchFamily="18" charset="2"/>
              </a:rPr>
              <a:t> lines forms right angles</a:t>
            </a:r>
            <a:endParaRPr lang="en-US" altLang="en-US" dirty="0" smtClean="0"/>
          </a:p>
          <a:p>
            <a:pPr marL="533400" indent="-533400">
              <a:buFontTx/>
              <a:buAutoNum type="arabicPeriod"/>
            </a:pPr>
            <a:endParaRPr lang="en-US" altLang="en-US" sz="1100" dirty="0" smtClean="0"/>
          </a:p>
          <a:p>
            <a:pPr marL="533400" indent="-533400">
              <a:buFontTx/>
              <a:buAutoNum type="arabicPeriod"/>
            </a:pPr>
            <a:r>
              <a:rPr lang="en-US" altLang="en-US" dirty="0" smtClean="0"/>
              <a:t>Reflexive Property </a:t>
            </a:r>
            <a:endParaRPr lang="en-US" altLang="en-US" dirty="0" smtClean="0"/>
          </a:p>
          <a:p>
            <a:pPr marL="533400" indent="-533400">
              <a:buFontTx/>
              <a:buAutoNum type="arabicPeriod"/>
            </a:pPr>
            <a:r>
              <a:rPr lang="en-US" altLang="en-US" dirty="0" smtClean="0"/>
              <a:t>HL</a:t>
            </a:r>
            <a:endParaRPr lang="en-US" altLang="en-US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096000" y="2133600"/>
            <a:ext cx="0" cy="472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981200" y="25146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4029" t="80838" r="839" b="9938"/>
          <a:stretch/>
        </p:blipFill>
        <p:spPr bwMode="auto">
          <a:xfrm>
            <a:off x="0" y="497255"/>
            <a:ext cx="12192000" cy="1038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270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5:</a:t>
            </a:r>
            <a:endParaRPr lang="en-US" b="1" dirty="0"/>
          </a:p>
        </p:txBody>
      </p:sp>
      <p:sp>
        <p:nvSpPr>
          <p:cNvPr id="4" name="Isosceles Triangle 3"/>
          <p:cNvSpPr/>
          <p:nvPr/>
        </p:nvSpPr>
        <p:spPr>
          <a:xfrm>
            <a:off x="300445" y="2076673"/>
            <a:ext cx="2899955" cy="1449977"/>
          </a:xfrm>
          <a:prstGeom prst="triangle">
            <a:avLst>
              <a:gd name="adj" fmla="val 3388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3301378">
            <a:off x="2882537" y="2024797"/>
            <a:ext cx="2899955" cy="1449977"/>
          </a:xfrm>
          <a:prstGeom prst="triangle">
            <a:avLst>
              <a:gd name="adj" fmla="val 3388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234262"/>
            <a:ext cx="5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J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43544" y="1628608"/>
            <a:ext cx="5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04206" y="1578865"/>
            <a:ext cx="5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06384" y="1558310"/>
            <a:ext cx="5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3292973"/>
            <a:ext cx="5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25532" y="4280287"/>
            <a:ext cx="5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592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 </a:t>
            </a:r>
            <a:r>
              <a:rPr lang="en-US" b="1" dirty="0" smtClean="0"/>
              <a:t>BREAK</a:t>
            </a:r>
            <a:endParaRPr lang="en-US" b="1" dirty="0"/>
          </a:p>
        </p:txBody>
      </p:sp>
      <p:pic>
        <p:nvPicPr>
          <p:cNvPr id="3" name="Picture 2" descr="http://www.leeabbamonte.com/wp-content/uploads/2007/12/cellphon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868012"/>
            <a:ext cx="4492625" cy="484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nterestingengineering.com/wp-content/uploads/2014/02/1024px-Gray728.svg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690688"/>
            <a:ext cx="6883401" cy="49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452" y="0"/>
            <a:ext cx="10515600" cy="858033"/>
          </a:xfrm>
        </p:spPr>
        <p:txBody>
          <a:bodyPr/>
          <a:lstStyle/>
          <a:p>
            <a:pPr algn="ctr"/>
            <a:r>
              <a:rPr lang="en-US" b="1" u="sng" dirty="0" smtClean="0"/>
              <a:t>BRAIN BUSTER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93" y="673718"/>
            <a:ext cx="11132126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all 5 numbers to come up with the magic number!</a:t>
            </a:r>
          </a:p>
          <a:p>
            <a:r>
              <a:rPr lang="en-US" sz="3200" dirty="0" smtClean="0"/>
              <a:t>Can use any operation! (add, subtract, multiply, divide, raise to a power, etc.)</a:t>
            </a:r>
          </a:p>
          <a:p>
            <a:r>
              <a:rPr lang="en-US" sz="3200" dirty="0" smtClean="0"/>
              <a:t>Must use ALL numbers ONCE and only ONCE!</a:t>
            </a:r>
          </a:p>
          <a:p>
            <a:r>
              <a:rPr lang="en-US" sz="3200" dirty="0" smtClean="0"/>
              <a:t>First 3 students to come up with a way that works gets 5 CCs!</a:t>
            </a:r>
          </a:p>
          <a:p>
            <a:r>
              <a:rPr lang="en-US" sz="3200" dirty="0" smtClean="0"/>
              <a:t>If you beat Ms. Santos, double the CCs!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69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Homework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8900"/>
            <a:ext cx="12090400" cy="5499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1. #6 CPCTC DAY 2 in HW Packet (Page </a:t>
            </a:r>
            <a:r>
              <a:rPr lang="en-US" sz="3600" b="1" dirty="0" smtClean="0"/>
              <a:t>6 </a:t>
            </a:r>
            <a:r>
              <a:rPr lang="en-US" sz="3600" b="1" dirty="0" smtClean="0"/>
              <a:t>– no proofs)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2. NOTES SUMMARY: </a:t>
            </a:r>
            <a:endParaRPr lang="en-US" sz="3600" b="1" dirty="0"/>
          </a:p>
          <a:p>
            <a:pPr lvl="1"/>
            <a:r>
              <a:rPr lang="en-US" sz="3200" dirty="0" smtClean="0"/>
              <a:t>On page </a:t>
            </a:r>
            <a:r>
              <a:rPr lang="en-US" sz="3200" dirty="0" smtClean="0">
                <a:solidFill>
                  <a:schemeClr val="accent1"/>
                </a:solidFill>
              </a:rPr>
              <a:t>46</a:t>
            </a:r>
            <a:r>
              <a:rPr lang="en-US" sz="3200" dirty="0" smtClean="0"/>
              <a:t> </a:t>
            </a:r>
            <a:r>
              <a:rPr lang="en-US" sz="3200" dirty="0" smtClean="0"/>
              <a:t>of your ISN</a:t>
            </a:r>
          </a:p>
          <a:p>
            <a:pPr lvl="1"/>
            <a:r>
              <a:rPr lang="en-US" sz="3200" b="1" u="sng" dirty="0" smtClean="0"/>
              <a:t>½ page summary in your own words, explaining the day’s lesson</a:t>
            </a:r>
            <a:r>
              <a:rPr lang="en-US" sz="3200" u="sng" dirty="0" smtClean="0"/>
              <a:t>.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i="1" dirty="0" smtClean="0"/>
              <a:t>Be sure to discuss </a:t>
            </a:r>
            <a:r>
              <a:rPr lang="en-US" sz="3200" i="1" dirty="0" smtClean="0">
                <a:solidFill>
                  <a:schemeClr val="accent1"/>
                </a:solidFill>
              </a:rPr>
              <a:t>PROOFS, HL, ASA &amp; AAS </a:t>
            </a:r>
            <a:r>
              <a:rPr lang="en-US" sz="3200" i="1" dirty="0" smtClean="0"/>
              <a:t>in your summary.</a:t>
            </a:r>
          </a:p>
          <a:p>
            <a:pPr lvl="1"/>
            <a:r>
              <a:rPr lang="en-US" sz="3200" dirty="0" smtClean="0"/>
              <a:t>The goal of your notes summary is for any absent student to be able to read it and have a complete understanding of what he/she missed. </a:t>
            </a:r>
          </a:p>
          <a:p>
            <a:pPr lvl="1"/>
            <a:r>
              <a:rPr lang="en-US" sz="3200" b="1" dirty="0" smtClean="0"/>
              <a:t>Tomorrow, </a:t>
            </a:r>
            <a:r>
              <a:rPr lang="en-US" sz="3200" b="1" dirty="0" smtClean="0"/>
              <a:t>3 </a:t>
            </a:r>
            <a:r>
              <a:rPr lang="en-US" sz="3200" b="1" dirty="0" smtClean="0"/>
              <a:t>of you will be randomly called on to read your notes summary.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05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3" y="304801"/>
            <a:ext cx="23145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1130890" y="180975"/>
            <a:ext cx="2146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Arial" panose="020B0604020202020204" pitchFamily="34" charset="0"/>
              </a:rPr>
              <a:t>Write a proof.</a:t>
            </a: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1130891" y="831850"/>
            <a:ext cx="113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GIVEN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154702" y="1509713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PROVE</a:t>
            </a:r>
          </a:p>
        </p:txBody>
      </p:sp>
      <p:grpSp>
        <p:nvGrpSpPr>
          <p:cNvPr id="2" name="Group 103"/>
          <p:cNvGrpSpPr>
            <a:grpSpLocks/>
          </p:cNvGrpSpPr>
          <p:nvPr/>
        </p:nvGrpSpPr>
        <p:grpSpPr bwMode="auto">
          <a:xfrm>
            <a:off x="2264365" y="2143126"/>
            <a:ext cx="7110412" cy="3190875"/>
            <a:chOff x="993" y="1926"/>
            <a:chExt cx="4479" cy="2010"/>
          </a:xfrm>
        </p:grpSpPr>
        <p:sp>
          <p:nvSpPr>
            <p:cNvPr id="6220" name="Rectangle 22"/>
            <p:cNvSpPr>
              <a:spLocks noChangeArrowheads="1"/>
            </p:cNvSpPr>
            <p:nvPr/>
          </p:nvSpPr>
          <p:spPr bwMode="auto">
            <a:xfrm>
              <a:off x="993" y="1926"/>
              <a:ext cx="14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>
                  <a:latin typeface="Arial" panose="020B0604020202020204" pitchFamily="34" charset="0"/>
                </a:rPr>
                <a:t>STATEMENTS</a:t>
              </a:r>
            </a:p>
          </p:txBody>
        </p:sp>
        <p:sp>
          <p:nvSpPr>
            <p:cNvPr id="6221" name="Line 23"/>
            <p:cNvSpPr>
              <a:spLocks noChangeShapeType="1"/>
            </p:cNvSpPr>
            <p:nvPr/>
          </p:nvSpPr>
          <p:spPr bwMode="auto">
            <a:xfrm>
              <a:off x="1056" y="2196"/>
              <a:ext cx="4416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Rectangle 24"/>
            <p:cNvSpPr>
              <a:spLocks noChangeArrowheads="1"/>
            </p:cNvSpPr>
            <p:nvPr/>
          </p:nvSpPr>
          <p:spPr bwMode="auto">
            <a:xfrm>
              <a:off x="3212" y="1935"/>
              <a:ext cx="106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>
                  <a:latin typeface="Arial" panose="020B0604020202020204" pitchFamily="34" charset="0"/>
                </a:rPr>
                <a:t>REASONS</a:t>
              </a:r>
            </a:p>
          </p:txBody>
        </p:sp>
        <p:sp>
          <p:nvSpPr>
            <p:cNvPr id="6223" name="Line 38"/>
            <p:cNvSpPr>
              <a:spLocks noChangeShapeType="1"/>
            </p:cNvSpPr>
            <p:nvPr/>
          </p:nvSpPr>
          <p:spPr bwMode="auto">
            <a:xfrm>
              <a:off x="3168" y="1956"/>
              <a:ext cx="0" cy="19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4" name="Group 101"/>
          <p:cNvGrpSpPr>
            <a:grpSpLocks/>
          </p:cNvGrpSpPr>
          <p:nvPr/>
        </p:nvGrpSpPr>
        <p:grpSpPr bwMode="auto">
          <a:xfrm>
            <a:off x="2397716" y="838203"/>
            <a:ext cx="2647949" cy="461963"/>
            <a:chOff x="1077" y="1104"/>
            <a:chExt cx="1668" cy="291"/>
          </a:xfrm>
        </p:grpSpPr>
        <p:sp>
          <p:nvSpPr>
            <p:cNvPr id="6211" name="Rectangle 10"/>
            <p:cNvSpPr>
              <a:spLocks noChangeArrowheads="1"/>
            </p:cNvSpPr>
            <p:nvPr/>
          </p:nvSpPr>
          <p:spPr bwMode="auto">
            <a:xfrm>
              <a:off x="1077" y="1104"/>
              <a:ext cx="16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/>
                <a:t>BC      DA</a:t>
              </a:r>
              <a:r>
                <a:rPr lang="en-US" altLang="en-US" b="1">
                  <a:latin typeface="Arial" panose="020B0604020202020204" pitchFamily="34" charset="0"/>
                </a:rPr>
                <a:t>,</a:t>
              </a:r>
              <a:r>
                <a:rPr lang="en-US" altLang="en-US">
                  <a:latin typeface="Utopia-Regular" charset="0"/>
                </a:rPr>
                <a:t> </a:t>
              </a:r>
              <a:r>
                <a:rPr lang="en-US" altLang="en-US" i="1"/>
                <a:t>BC   AD</a:t>
              </a:r>
            </a:p>
          </p:txBody>
        </p:sp>
        <p:pic>
          <p:nvPicPr>
            <p:cNvPr id="6212" name="Picture 6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" y="1218"/>
              <a:ext cx="14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13" name="Line 68"/>
            <p:cNvSpPr>
              <a:spLocks noChangeShapeType="1"/>
            </p:cNvSpPr>
            <p:nvPr/>
          </p:nvSpPr>
          <p:spPr bwMode="auto">
            <a:xfrm>
              <a:off x="1152" y="1152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Line 69"/>
            <p:cNvSpPr>
              <a:spLocks noChangeShapeType="1"/>
            </p:cNvSpPr>
            <p:nvPr/>
          </p:nvSpPr>
          <p:spPr bwMode="auto">
            <a:xfrm>
              <a:off x="1695" y="11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Line 70"/>
            <p:cNvSpPr>
              <a:spLocks noChangeShapeType="1"/>
            </p:cNvSpPr>
            <p:nvPr/>
          </p:nvSpPr>
          <p:spPr bwMode="auto">
            <a:xfrm>
              <a:off x="2028" y="1152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Line 71"/>
            <p:cNvSpPr>
              <a:spLocks noChangeShapeType="1"/>
            </p:cNvSpPr>
            <p:nvPr/>
          </p:nvSpPr>
          <p:spPr bwMode="auto">
            <a:xfrm>
              <a:off x="2463" y="11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17" name="Group 75"/>
            <p:cNvGrpSpPr>
              <a:grpSpLocks/>
            </p:cNvGrpSpPr>
            <p:nvPr/>
          </p:nvGrpSpPr>
          <p:grpSpPr bwMode="auto">
            <a:xfrm>
              <a:off x="2304" y="1113"/>
              <a:ext cx="51" cy="240"/>
              <a:chOff x="1536" y="3312"/>
              <a:chExt cx="51" cy="240"/>
            </a:xfrm>
          </p:grpSpPr>
          <p:sp>
            <p:nvSpPr>
              <p:cNvPr id="6218" name="Line 76"/>
              <p:cNvSpPr>
                <a:spLocks noChangeShapeType="1"/>
              </p:cNvSpPr>
              <p:nvPr/>
            </p:nvSpPr>
            <p:spPr bwMode="auto">
              <a:xfrm>
                <a:off x="1536" y="331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Line 77"/>
              <p:cNvSpPr>
                <a:spLocks noChangeShapeType="1"/>
              </p:cNvSpPr>
              <p:nvPr/>
            </p:nvSpPr>
            <p:spPr bwMode="auto">
              <a:xfrm>
                <a:off x="1587" y="331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02"/>
          <p:cNvGrpSpPr>
            <a:grpSpLocks/>
          </p:cNvGrpSpPr>
          <p:nvPr/>
        </p:nvGrpSpPr>
        <p:grpSpPr bwMode="auto">
          <a:xfrm>
            <a:off x="2464390" y="1471613"/>
            <a:ext cx="2595562" cy="457200"/>
            <a:chOff x="1119" y="1503"/>
            <a:chExt cx="1635" cy="288"/>
          </a:xfrm>
        </p:grpSpPr>
        <p:sp>
          <p:nvSpPr>
            <p:cNvPr id="6201" name="Rectangle 17"/>
            <p:cNvSpPr>
              <a:spLocks noChangeArrowheads="1"/>
            </p:cNvSpPr>
            <p:nvPr/>
          </p:nvSpPr>
          <p:spPr bwMode="auto">
            <a:xfrm>
              <a:off x="1362" y="1503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 dirty="0"/>
                <a:t>ABC</a:t>
              </a:r>
              <a:r>
                <a:rPr lang="en-US" altLang="en-US" b="1" i="1" dirty="0">
                  <a:latin typeface="Arial" panose="020B0604020202020204" pitchFamily="34" charset="0"/>
                </a:rPr>
                <a:t>          </a:t>
              </a:r>
              <a:r>
                <a:rPr lang="en-US" altLang="en-US" i="1" dirty="0"/>
                <a:t>CDA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grpSp>
          <p:nvGrpSpPr>
            <p:cNvPr id="6202" name="Group 63"/>
            <p:cNvGrpSpPr>
              <a:grpSpLocks/>
            </p:cNvGrpSpPr>
            <p:nvPr/>
          </p:nvGrpSpPr>
          <p:grpSpPr bwMode="auto">
            <a:xfrm>
              <a:off x="2037" y="1518"/>
              <a:ext cx="240" cy="192"/>
              <a:chOff x="1776" y="3216"/>
              <a:chExt cx="192" cy="144"/>
            </a:xfrm>
          </p:grpSpPr>
          <p:sp>
            <p:nvSpPr>
              <p:cNvPr id="6208" name="Line 64"/>
              <p:cNvSpPr>
                <a:spLocks noChangeShapeType="1"/>
              </p:cNvSpPr>
              <p:nvPr/>
            </p:nvSpPr>
            <p:spPr bwMode="auto">
              <a:xfrm flipH="1">
                <a:off x="1776" y="3216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Line 65"/>
              <p:cNvSpPr>
                <a:spLocks noChangeShapeType="1"/>
              </p:cNvSpPr>
              <p:nvPr/>
            </p:nvSpPr>
            <p:spPr bwMode="auto">
              <a:xfrm>
                <a:off x="1872" y="3216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Line 66"/>
              <p:cNvSpPr>
                <a:spLocks noChangeShapeType="1"/>
              </p:cNvSpPr>
              <p:nvPr/>
            </p:nvSpPr>
            <p:spPr bwMode="auto">
              <a:xfrm>
                <a:off x="1776" y="33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03" name="Group 78"/>
            <p:cNvGrpSpPr>
              <a:grpSpLocks/>
            </p:cNvGrpSpPr>
            <p:nvPr/>
          </p:nvGrpSpPr>
          <p:grpSpPr bwMode="auto">
            <a:xfrm>
              <a:off x="1119" y="1527"/>
              <a:ext cx="240" cy="192"/>
              <a:chOff x="1776" y="3216"/>
              <a:chExt cx="192" cy="144"/>
            </a:xfrm>
          </p:grpSpPr>
          <p:sp>
            <p:nvSpPr>
              <p:cNvPr id="6205" name="Line 79"/>
              <p:cNvSpPr>
                <a:spLocks noChangeShapeType="1"/>
              </p:cNvSpPr>
              <p:nvPr/>
            </p:nvSpPr>
            <p:spPr bwMode="auto">
              <a:xfrm flipH="1">
                <a:off x="1776" y="3216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Line 80"/>
              <p:cNvSpPr>
                <a:spLocks noChangeShapeType="1"/>
              </p:cNvSpPr>
              <p:nvPr/>
            </p:nvSpPr>
            <p:spPr bwMode="auto">
              <a:xfrm>
                <a:off x="1872" y="3216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Line 81"/>
              <p:cNvSpPr>
                <a:spLocks noChangeShapeType="1"/>
              </p:cNvSpPr>
              <p:nvPr/>
            </p:nvSpPr>
            <p:spPr bwMode="auto">
              <a:xfrm>
                <a:off x="1776" y="336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6204" name="Picture 8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" y="1623"/>
              <a:ext cx="14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07"/>
          <p:cNvGrpSpPr>
            <a:grpSpLocks/>
          </p:cNvGrpSpPr>
          <p:nvPr/>
        </p:nvGrpSpPr>
        <p:grpSpPr bwMode="auto">
          <a:xfrm>
            <a:off x="2240552" y="2776538"/>
            <a:ext cx="5086350" cy="476250"/>
            <a:chOff x="978" y="2325"/>
            <a:chExt cx="3204" cy="300"/>
          </a:xfrm>
        </p:grpSpPr>
        <p:grpSp>
          <p:nvGrpSpPr>
            <p:cNvPr id="6191" name="Group 106"/>
            <p:cNvGrpSpPr>
              <a:grpSpLocks/>
            </p:cNvGrpSpPr>
            <p:nvPr/>
          </p:nvGrpSpPr>
          <p:grpSpPr bwMode="auto">
            <a:xfrm>
              <a:off x="3249" y="2325"/>
              <a:ext cx="933" cy="300"/>
              <a:chOff x="3249" y="2325"/>
              <a:chExt cx="933" cy="300"/>
            </a:xfrm>
          </p:grpSpPr>
          <p:sp>
            <p:nvSpPr>
              <p:cNvPr id="6199" name="Text Box 30"/>
              <p:cNvSpPr txBox="1">
                <a:spLocks noChangeArrowheads="1"/>
              </p:cNvSpPr>
              <p:nvPr/>
            </p:nvSpPr>
            <p:spPr bwMode="auto">
              <a:xfrm>
                <a:off x="3249" y="232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AutoNum type="arabicPeriod"/>
                </a:pPr>
                <a:r>
                  <a:rPr lang="en-US" altLang="en-US" b="1"/>
                  <a:t> </a:t>
                </a:r>
              </a:p>
            </p:txBody>
          </p:sp>
          <p:sp>
            <p:nvSpPr>
              <p:cNvPr id="6200" name="Rectangle 31"/>
              <p:cNvSpPr>
                <a:spLocks noChangeArrowheads="1"/>
              </p:cNvSpPr>
              <p:nvPr/>
            </p:nvSpPr>
            <p:spPr bwMode="auto">
              <a:xfrm>
                <a:off x="3533" y="2337"/>
                <a:ext cx="64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b="1">
                    <a:latin typeface="Arial" panose="020B0604020202020204" pitchFamily="34" charset="0"/>
                  </a:rPr>
                  <a:t>Given</a:t>
                </a:r>
              </a:p>
            </p:txBody>
          </p:sp>
        </p:grpSp>
        <p:grpSp>
          <p:nvGrpSpPr>
            <p:cNvPr id="6192" name="Group 105"/>
            <p:cNvGrpSpPr>
              <a:grpSpLocks/>
            </p:cNvGrpSpPr>
            <p:nvPr/>
          </p:nvGrpSpPr>
          <p:grpSpPr bwMode="auto">
            <a:xfrm>
              <a:off x="978" y="2325"/>
              <a:ext cx="1543" cy="294"/>
              <a:chOff x="978" y="2325"/>
              <a:chExt cx="1543" cy="294"/>
            </a:xfrm>
          </p:grpSpPr>
          <p:sp>
            <p:nvSpPr>
              <p:cNvPr id="6196" name="Text Box 25"/>
              <p:cNvSpPr txBox="1">
                <a:spLocks noChangeArrowheads="1"/>
              </p:cNvSpPr>
              <p:nvPr/>
            </p:nvSpPr>
            <p:spPr bwMode="auto">
              <a:xfrm>
                <a:off x="1268" y="232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AutoNum type="arabicPeriod"/>
                </a:pPr>
                <a:r>
                  <a:rPr lang="en-US" altLang="en-US" b="1"/>
                  <a:t> </a:t>
                </a:r>
              </a:p>
            </p:txBody>
          </p:sp>
          <p:sp>
            <p:nvSpPr>
              <p:cNvPr id="6197" name="Rectangle 26"/>
              <p:cNvSpPr>
                <a:spLocks noChangeArrowheads="1"/>
              </p:cNvSpPr>
              <p:nvPr/>
            </p:nvSpPr>
            <p:spPr bwMode="auto">
              <a:xfrm>
                <a:off x="1616" y="2331"/>
                <a:ext cx="90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i="1"/>
                  <a:t>BC      DA</a:t>
                </a:r>
              </a:p>
            </p:txBody>
          </p:sp>
          <p:sp>
            <p:nvSpPr>
              <p:cNvPr id="6198" name="Rectangle 60"/>
              <p:cNvSpPr>
                <a:spLocks noChangeArrowheads="1"/>
              </p:cNvSpPr>
              <p:nvPr/>
            </p:nvSpPr>
            <p:spPr bwMode="auto">
              <a:xfrm>
                <a:off x="978" y="2326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i="1"/>
                  <a:t>S</a:t>
                </a:r>
              </a:p>
            </p:txBody>
          </p:sp>
        </p:grpSp>
        <p:pic>
          <p:nvPicPr>
            <p:cNvPr id="6193" name="Picture 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" y="2439"/>
              <a:ext cx="14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4" name="Line 84"/>
            <p:cNvSpPr>
              <a:spLocks noChangeShapeType="1"/>
            </p:cNvSpPr>
            <p:nvPr/>
          </p:nvSpPr>
          <p:spPr bwMode="auto">
            <a:xfrm>
              <a:off x="1704" y="2373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Line 85"/>
            <p:cNvSpPr>
              <a:spLocks noChangeShapeType="1"/>
            </p:cNvSpPr>
            <p:nvPr/>
          </p:nvSpPr>
          <p:spPr bwMode="auto">
            <a:xfrm>
              <a:off x="2247" y="237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2696166" y="3276600"/>
            <a:ext cx="7011987" cy="476250"/>
            <a:chOff x="1265" y="2640"/>
            <a:chExt cx="4417" cy="300"/>
          </a:xfrm>
        </p:grpSpPr>
        <p:sp>
          <p:nvSpPr>
            <p:cNvPr id="6181" name="Rectangle 37"/>
            <p:cNvSpPr>
              <a:spLocks noChangeArrowheads="1"/>
            </p:cNvSpPr>
            <p:nvPr/>
          </p:nvSpPr>
          <p:spPr bwMode="auto">
            <a:xfrm>
              <a:off x="3537" y="2643"/>
              <a:ext cx="21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>
                  <a:latin typeface="Arial" panose="020B0604020202020204" pitchFamily="34" charset="0"/>
                </a:rPr>
                <a:t>Given</a:t>
              </a:r>
            </a:p>
          </p:txBody>
        </p:sp>
        <p:grpSp>
          <p:nvGrpSpPr>
            <p:cNvPr id="6182" name="Group 108"/>
            <p:cNvGrpSpPr>
              <a:grpSpLocks/>
            </p:cNvGrpSpPr>
            <p:nvPr/>
          </p:nvGrpSpPr>
          <p:grpSpPr bwMode="auto">
            <a:xfrm>
              <a:off x="1265" y="2640"/>
              <a:ext cx="2272" cy="300"/>
              <a:chOff x="1265" y="2640"/>
              <a:chExt cx="2272" cy="300"/>
            </a:xfrm>
          </p:grpSpPr>
          <p:sp>
            <p:nvSpPr>
              <p:cNvPr id="6183" name="Text Box 36"/>
              <p:cNvSpPr txBox="1">
                <a:spLocks noChangeArrowheads="1"/>
              </p:cNvSpPr>
              <p:nvPr/>
            </p:nvSpPr>
            <p:spPr bwMode="auto">
              <a:xfrm>
                <a:off x="3249" y="264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AutoNum type="arabicPeriod" startAt="2"/>
                </a:pPr>
                <a:r>
                  <a:rPr lang="en-US" altLang="en-US" b="1"/>
                  <a:t> </a:t>
                </a:r>
              </a:p>
            </p:txBody>
          </p:sp>
          <p:sp>
            <p:nvSpPr>
              <p:cNvPr id="6184" name="Text Box 32"/>
              <p:cNvSpPr txBox="1">
                <a:spLocks noChangeArrowheads="1"/>
              </p:cNvSpPr>
              <p:nvPr/>
            </p:nvSpPr>
            <p:spPr bwMode="auto">
              <a:xfrm>
                <a:off x="1265" y="265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AutoNum type="arabicPeriod" startAt="2"/>
                </a:pPr>
                <a:r>
                  <a:rPr lang="en-US" altLang="en-US" b="1"/>
                  <a:t> </a:t>
                </a:r>
              </a:p>
            </p:txBody>
          </p:sp>
          <p:sp>
            <p:nvSpPr>
              <p:cNvPr id="6185" name="Rectangle 33"/>
              <p:cNvSpPr>
                <a:spLocks noChangeArrowheads="1"/>
              </p:cNvSpPr>
              <p:nvPr/>
            </p:nvSpPr>
            <p:spPr bwMode="auto">
              <a:xfrm>
                <a:off x="1614" y="2652"/>
                <a:ext cx="90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i="1"/>
                  <a:t>BC      AD</a:t>
                </a:r>
                <a:endParaRPr lang="en-US" altLang="en-US" b="1">
                  <a:latin typeface="Arial" panose="020B0604020202020204" pitchFamily="34" charset="0"/>
                </a:endParaRPr>
              </a:p>
            </p:txBody>
          </p:sp>
          <p:sp>
            <p:nvSpPr>
              <p:cNvPr id="6186" name="Line 86"/>
              <p:cNvSpPr>
                <a:spLocks noChangeShapeType="1"/>
              </p:cNvSpPr>
              <p:nvPr/>
            </p:nvSpPr>
            <p:spPr bwMode="auto">
              <a:xfrm>
                <a:off x="1698" y="2703"/>
                <a:ext cx="22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Line 87"/>
              <p:cNvSpPr>
                <a:spLocks noChangeShapeType="1"/>
              </p:cNvSpPr>
              <p:nvPr/>
            </p:nvSpPr>
            <p:spPr bwMode="auto">
              <a:xfrm>
                <a:off x="2256" y="2703"/>
                <a:ext cx="1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88" name="Group 88"/>
              <p:cNvGrpSpPr>
                <a:grpSpLocks/>
              </p:cNvGrpSpPr>
              <p:nvPr/>
            </p:nvGrpSpPr>
            <p:grpSpPr bwMode="auto">
              <a:xfrm>
                <a:off x="2055" y="2664"/>
                <a:ext cx="51" cy="240"/>
                <a:chOff x="1536" y="3312"/>
                <a:chExt cx="51" cy="240"/>
              </a:xfrm>
            </p:grpSpPr>
            <p:sp>
              <p:nvSpPr>
                <p:cNvPr id="6189" name="Line 89"/>
                <p:cNvSpPr>
                  <a:spLocks noChangeShapeType="1"/>
                </p:cNvSpPr>
                <p:nvPr/>
              </p:nvSpPr>
              <p:spPr bwMode="auto">
                <a:xfrm>
                  <a:off x="1536" y="331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0" name="Line 90"/>
                <p:cNvSpPr>
                  <a:spLocks noChangeShapeType="1"/>
                </p:cNvSpPr>
                <p:nvPr/>
              </p:nvSpPr>
              <p:spPr bwMode="auto">
                <a:xfrm>
                  <a:off x="1587" y="331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2254841" y="3762383"/>
            <a:ext cx="9293224" cy="482601"/>
            <a:chOff x="987" y="2946"/>
            <a:chExt cx="5854" cy="304"/>
          </a:xfrm>
        </p:grpSpPr>
        <p:sp>
          <p:nvSpPr>
            <p:cNvPr id="6169" name="Text Box 39"/>
            <p:cNvSpPr txBox="1">
              <a:spLocks noChangeArrowheads="1"/>
            </p:cNvSpPr>
            <p:nvPr/>
          </p:nvSpPr>
          <p:spPr bwMode="auto">
            <a:xfrm>
              <a:off x="1265" y="29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 startAt="3"/>
              </a:pPr>
              <a:r>
                <a:rPr lang="en-US" altLang="en-US" b="1"/>
                <a:t> </a:t>
              </a:r>
            </a:p>
          </p:txBody>
        </p:sp>
        <p:sp>
          <p:nvSpPr>
            <p:cNvPr id="6170" name="Rectangle 40"/>
            <p:cNvSpPr>
              <a:spLocks noChangeArrowheads="1"/>
            </p:cNvSpPr>
            <p:nvPr/>
          </p:nvSpPr>
          <p:spPr bwMode="auto">
            <a:xfrm>
              <a:off x="1767" y="2946"/>
              <a:ext cx="13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/>
                <a:t>BCA</a:t>
              </a:r>
              <a:r>
                <a:rPr lang="en-US" altLang="en-US" b="1" i="1">
                  <a:latin typeface="Arial" panose="020B0604020202020204" pitchFamily="34" charset="0"/>
                </a:rPr>
                <a:t>         </a:t>
              </a:r>
              <a:r>
                <a:rPr lang="en-US" altLang="en-US" i="1"/>
                <a:t>DAC</a:t>
              </a:r>
              <a:endParaRPr lang="en-US" altLang="en-US" b="1">
                <a:latin typeface="Arial" panose="020B0604020202020204" pitchFamily="34" charset="0"/>
              </a:endParaRPr>
            </a:p>
          </p:txBody>
        </p:sp>
        <p:sp>
          <p:nvSpPr>
            <p:cNvPr id="6171" name="Text Box 44"/>
            <p:cNvSpPr txBox="1">
              <a:spLocks noChangeArrowheads="1"/>
            </p:cNvSpPr>
            <p:nvPr/>
          </p:nvSpPr>
          <p:spPr bwMode="auto">
            <a:xfrm>
              <a:off x="3235" y="294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 startAt="3"/>
              </a:pPr>
              <a:r>
                <a:rPr lang="en-US" altLang="en-US" b="1"/>
                <a:t> </a:t>
              </a:r>
            </a:p>
          </p:txBody>
        </p:sp>
        <p:sp>
          <p:nvSpPr>
            <p:cNvPr id="6172" name="Rectangle 45"/>
            <p:cNvSpPr>
              <a:spLocks noChangeArrowheads="1"/>
            </p:cNvSpPr>
            <p:nvPr/>
          </p:nvSpPr>
          <p:spPr bwMode="auto">
            <a:xfrm>
              <a:off x="3537" y="2959"/>
              <a:ext cx="33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Arial" panose="020B0604020202020204" pitchFamily="34" charset="0"/>
                </a:rPr>
                <a:t>Alternate Interior </a:t>
              </a:r>
              <a:r>
                <a:rPr lang="en-US" altLang="en-US" b="1" dirty="0" smtClean="0">
                  <a:latin typeface="Arial" panose="020B0604020202020204" pitchFamily="34" charset="0"/>
                </a:rPr>
                <a:t>Angles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6173" name="Rectangle 61"/>
            <p:cNvSpPr>
              <a:spLocks noChangeArrowheads="1"/>
            </p:cNvSpPr>
            <p:nvPr/>
          </p:nvSpPr>
          <p:spPr bwMode="auto">
            <a:xfrm>
              <a:off x="987" y="2953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/>
                <a:t>A</a:t>
              </a:r>
            </a:p>
          </p:txBody>
        </p:sp>
        <p:pic>
          <p:nvPicPr>
            <p:cNvPr id="6174" name="Picture 9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" y="3078"/>
              <a:ext cx="14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75" name="Group 92"/>
            <p:cNvGrpSpPr>
              <a:grpSpLocks/>
            </p:cNvGrpSpPr>
            <p:nvPr/>
          </p:nvGrpSpPr>
          <p:grpSpPr bwMode="auto">
            <a:xfrm>
              <a:off x="1599" y="3015"/>
              <a:ext cx="192" cy="144"/>
              <a:chOff x="1296" y="3456"/>
              <a:chExt cx="192" cy="144"/>
            </a:xfrm>
          </p:grpSpPr>
          <p:sp>
            <p:nvSpPr>
              <p:cNvPr id="6179" name="Line 93"/>
              <p:cNvSpPr>
                <a:spLocks noChangeShapeType="1"/>
              </p:cNvSpPr>
              <p:nvPr/>
            </p:nvSpPr>
            <p:spPr bwMode="auto">
              <a:xfrm>
                <a:off x="1296" y="360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Line 94"/>
              <p:cNvSpPr>
                <a:spLocks noChangeShapeType="1"/>
              </p:cNvSpPr>
              <p:nvPr/>
            </p:nvSpPr>
            <p:spPr bwMode="auto">
              <a:xfrm flipH="1">
                <a:off x="1296" y="3456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76" name="Group 95"/>
            <p:cNvGrpSpPr>
              <a:grpSpLocks/>
            </p:cNvGrpSpPr>
            <p:nvPr/>
          </p:nvGrpSpPr>
          <p:grpSpPr bwMode="auto">
            <a:xfrm>
              <a:off x="2448" y="3012"/>
              <a:ext cx="192" cy="144"/>
              <a:chOff x="1296" y="3456"/>
              <a:chExt cx="192" cy="144"/>
            </a:xfrm>
          </p:grpSpPr>
          <p:sp>
            <p:nvSpPr>
              <p:cNvPr id="6177" name="Line 96"/>
              <p:cNvSpPr>
                <a:spLocks noChangeShapeType="1"/>
              </p:cNvSpPr>
              <p:nvPr/>
            </p:nvSpPr>
            <p:spPr bwMode="auto">
              <a:xfrm>
                <a:off x="1296" y="360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Line 97"/>
              <p:cNvSpPr>
                <a:spLocks noChangeShapeType="1"/>
              </p:cNvSpPr>
              <p:nvPr/>
            </p:nvSpPr>
            <p:spPr bwMode="auto">
              <a:xfrm flipH="1">
                <a:off x="1296" y="3456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113"/>
          <p:cNvGrpSpPr>
            <a:grpSpLocks/>
          </p:cNvGrpSpPr>
          <p:nvPr/>
        </p:nvGrpSpPr>
        <p:grpSpPr bwMode="auto">
          <a:xfrm>
            <a:off x="2264956" y="4310071"/>
            <a:ext cx="9307513" cy="479425"/>
            <a:chOff x="978" y="3457"/>
            <a:chExt cx="5863" cy="302"/>
          </a:xfrm>
        </p:grpSpPr>
        <p:grpSp>
          <p:nvGrpSpPr>
            <p:cNvPr id="6160" name="Group 111"/>
            <p:cNvGrpSpPr>
              <a:grpSpLocks/>
            </p:cNvGrpSpPr>
            <p:nvPr/>
          </p:nvGrpSpPr>
          <p:grpSpPr bwMode="auto">
            <a:xfrm>
              <a:off x="978" y="3457"/>
              <a:ext cx="5863" cy="302"/>
              <a:chOff x="978" y="3457"/>
              <a:chExt cx="5863" cy="302"/>
            </a:xfrm>
          </p:grpSpPr>
          <p:sp>
            <p:nvSpPr>
              <p:cNvPr id="6163" name="Text Box 46"/>
              <p:cNvSpPr txBox="1">
                <a:spLocks noChangeArrowheads="1"/>
              </p:cNvSpPr>
              <p:nvPr/>
            </p:nvSpPr>
            <p:spPr bwMode="auto">
              <a:xfrm>
                <a:off x="1256" y="3465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AutoNum type="arabicPeriod" startAt="4"/>
                </a:pPr>
                <a:r>
                  <a:rPr lang="en-US" altLang="en-US" b="1"/>
                  <a:t> </a:t>
                </a:r>
              </a:p>
            </p:txBody>
          </p:sp>
          <p:sp>
            <p:nvSpPr>
              <p:cNvPr id="6164" name="Text Box 47"/>
              <p:cNvSpPr txBox="1">
                <a:spLocks noChangeArrowheads="1"/>
              </p:cNvSpPr>
              <p:nvPr/>
            </p:nvSpPr>
            <p:spPr bwMode="auto">
              <a:xfrm>
                <a:off x="3237" y="3471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AutoNum type="arabicPeriod" startAt="4"/>
                </a:pPr>
                <a:r>
                  <a:rPr lang="en-US" altLang="en-US" b="1"/>
                  <a:t> </a:t>
                </a:r>
              </a:p>
            </p:txBody>
          </p:sp>
          <p:sp>
            <p:nvSpPr>
              <p:cNvPr id="6165" name="Rectangle 48"/>
              <p:cNvSpPr>
                <a:spLocks noChangeArrowheads="1"/>
              </p:cNvSpPr>
              <p:nvPr/>
            </p:nvSpPr>
            <p:spPr bwMode="auto">
              <a:xfrm>
                <a:off x="1611" y="3459"/>
                <a:ext cx="9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i="1" dirty="0"/>
                  <a:t>AC</a:t>
                </a:r>
                <a:r>
                  <a:rPr lang="en-US" altLang="en-US" b="1" i="1" dirty="0">
                    <a:latin typeface="Arial" panose="020B0604020202020204" pitchFamily="34" charset="0"/>
                  </a:rPr>
                  <a:t>      </a:t>
                </a:r>
                <a:r>
                  <a:rPr lang="en-US" altLang="en-US" i="1" dirty="0"/>
                  <a:t>CA</a:t>
                </a:r>
                <a:endParaRPr lang="en-US" altLang="en-US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66" name="Rectangle 50"/>
              <p:cNvSpPr>
                <a:spLocks noChangeArrowheads="1"/>
              </p:cNvSpPr>
              <p:nvPr/>
            </p:nvSpPr>
            <p:spPr bwMode="auto">
              <a:xfrm>
                <a:off x="3519" y="3461"/>
                <a:ext cx="332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Arial" panose="020B0604020202020204" pitchFamily="34" charset="0"/>
                  </a:rPr>
                  <a:t>Reflexive </a:t>
                </a:r>
                <a:r>
                  <a:rPr lang="en-US" altLang="en-US" b="1" dirty="0" smtClean="0">
                    <a:latin typeface="Arial" panose="020B0604020202020204" pitchFamily="34" charset="0"/>
                  </a:rPr>
                  <a:t>Property</a:t>
                </a:r>
                <a:endParaRPr lang="en-US" altLang="en-US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67" name="Rectangle 62"/>
              <p:cNvSpPr>
                <a:spLocks noChangeArrowheads="1"/>
              </p:cNvSpPr>
              <p:nvPr/>
            </p:nvSpPr>
            <p:spPr bwMode="auto">
              <a:xfrm>
                <a:off x="978" y="345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i="1"/>
                  <a:t>S</a:t>
                </a:r>
              </a:p>
            </p:txBody>
          </p:sp>
          <p:pic>
            <p:nvPicPr>
              <p:cNvPr id="6168" name="Picture 9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8" y="3579"/>
                <a:ext cx="144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61" name="Line 99"/>
            <p:cNvSpPr>
              <a:spLocks noChangeShapeType="1"/>
            </p:cNvSpPr>
            <p:nvPr/>
          </p:nvSpPr>
          <p:spPr bwMode="auto">
            <a:xfrm>
              <a:off x="1707" y="3513"/>
              <a:ext cx="1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00"/>
            <p:cNvSpPr>
              <a:spLocks noChangeShapeType="1"/>
            </p:cNvSpPr>
            <p:nvPr/>
          </p:nvSpPr>
          <p:spPr bwMode="auto">
            <a:xfrm>
              <a:off x="2259" y="351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111"/>
          <p:cNvGrpSpPr>
            <a:grpSpLocks/>
          </p:cNvGrpSpPr>
          <p:nvPr/>
        </p:nvGrpSpPr>
        <p:grpSpPr bwMode="auto">
          <a:xfrm>
            <a:off x="2264956" y="4919675"/>
            <a:ext cx="9307513" cy="468313"/>
            <a:chOff x="978" y="3457"/>
            <a:chExt cx="5863" cy="295"/>
          </a:xfrm>
        </p:grpSpPr>
        <p:sp>
          <p:nvSpPr>
            <p:cNvPr id="87" name="Rectangle 48"/>
            <p:cNvSpPr>
              <a:spLocks noChangeArrowheads="1"/>
            </p:cNvSpPr>
            <p:nvPr/>
          </p:nvSpPr>
          <p:spPr bwMode="auto">
            <a:xfrm>
              <a:off x="1256" y="3459"/>
              <a:ext cx="178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 dirty="0" smtClean="0"/>
                <a:t>5.    </a:t>
              </a:r>
              <a:r>
                <a:rPr lang="en-US" altLang="en-US" b="1" dirty="0" smtClean="0">
                  <a:sym typeface="Symbol" panose="05050102010706020507" pitchFamily="18" charset="2"/>
                </a:rPr>
                <a:t></a:t>
              </a:r>
              <a:r>
                <a:rPr lang="en-US" altLang="en-US" i="1" dirty="0" smtClean="0"/>
                <a:t>ABC  </a:t>
              </a:r>
              <a:r>
                <a:rPr lang="en-US" altLang="en-US" b="1" i="1" dirty="0" smtClean="0">
                  <a:latin typeface="Arial" panose="020B0604020202020204" pitchFamily="34" charset="0"/>
                </a:rPr>
                <a:t>  </a:t>
              </a:r>
              <a:r>
                <a:rPr lang="en-US" altLang="en-US" b="1" dirty="0" smtClean="0">
                  <a:sym typeface="Symbol" panose="05050102010706020507" pitchFamily="18" charset="2"/>
                </a:rPr>
                <a:t></a:t>
              </a:r>
              <a:r>
                <a:rPr lang="en-US" altLang="en-US" i="1" dirty="0" smtClean="0"/>
                <a:t>CDA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8" name="Rectangle 50"/>
            <p:cNvSpPr>
              <a:spLocks noChangeArrowheads="1"/>
            </p:cNvSpPr>
            <p:nvPr/>
          </p:nvSpPr>
          <p:spPr bwMode="auto">
            <a:xfrm>
              <a:off x="3254" y="3461"/>
              <a:ext cx="35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1" dirty="0" smtClean="0">
                  <a:latin typeface="Arial" panose="020B0604020202020204" pitchFamily="34" charset="0"/>
                </a:rPr>
                <a:t>5.  </a:t>
              </a:r>
              <a:r>
                <a:rPr lang="en-US" altLang="en-US" b="1" dirty="0" smtClean="0">
                  <a:latin typeface="Arial" panose="020B0604020202020204" pitchFamily="34" charset="0"/>
                </a:rPr>
                <a:t>SSS</a:t>
              </a:r>
              <a:endParaRPr lang="en-US" altLang="en-US" b="1" dirty="0">
                <a:latin typeface="Arial" panose="020B0604020202020204" pitchFamily="34" charset="0"/>
              </a:endParaRPr>
            </a:p>
          </p:txBody>
        </p:sp>
        <p:sp>
          <p:nvSpPr>
            <p:cNvPr id="89" name="Rectangle 62"/>
            <p:cNvSpPr>
              <a:spLocks noChangeArrowheads="1"/>
            </p:cNvSpPr>
            <p:nvPr/>
          </p:nvSpPr>
          <p:spPr bwMode="auto">
            <a:xfrm>
              <a:off x="978" y="3457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i="1" dirty="0"/>
            </a:p>
          </p:txBody>
        </p:sp>
        <p:pic>
          <p:nvPicPr>
            <p:cNvPr id="90" name="Picture 9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" y="3552"/>
              <a:ext cx="144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27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6600"/>
                </a:solidFill>
              </a:rPr>
              <a:t>Exit Ticket</a:t>
            </a:r>
            <a:endParaRPr lang="en-US" sz="5400" b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2585" y="1828800"/>
            <a:ext cx="304800" cy="375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1257" y="1282535"/>
            <a:ext cx="10474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Write a two-column proof given the following diagram.</a:t>
            </a:r>
          </a:p>
          <a:p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	PROVE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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ABD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 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CBD 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/>
          <a:srcRect l="1523" t="46753" r="77139" b="30731"/>
          <a:stretch/>
        </p:blipFill>
        <p:spPr bwMode="auto">
          <a:xfrm>
            <a:off x="7236822" y="2238653"/>
            <a:ext cx="4193177" cy="3652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93131" y="2203938"/>
            <a:ext cx="1071155" cy="1388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Notes Summary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number is called, you will read your notes summary out loud to the class.</a:t>
            </a:r>
          </a:p>
          <a:p>
            <a:r>
              <a:rPr lang="en-US" dirty="0" smtClean="0"/>
              <a:t>This practice will prove how smart </a:t>
            </a:r>
            <a:r>
              <a:rPr lang="en-US" u="sng" dirty="0" smtClean="0"/>
              <a:t>you</a:t>
            </a:r>
            <a:r>
              <a:rPr lang="en-US" dirty="0" smtClean="0"/>
              <a:t> are for having an amazing summary completed, and it will help any absent students really grasp the concept we learned yesterday!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171" y="1819411"/>
            <a:ext cx="10160000" cy="18672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#7 Triangle Congruence (</a:t>
            </a:r>
            <a:r>
              <a:rPr lang="en-US" b="1" dirty="0" smtClean="0">
                <a:solidFill>
                  <a:schemeClr val="bg1"/>
                </a:solidFill>
              </a:rPr>
              <a:t>Continued) – ASA, AAS, &amp; HL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Homework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8900"/>
            <a:ext cx="12090400" cy="5499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1. #6 CPCTC DAY 2 in HW Packet (Page </a:t>
            </a:r>
            <a:r>
              <a:rPr lang="en-US" sz="3600" b="1" dirty="0" smtClean="0"/>
              <a:t>6 </a:t>
            </a:r>
            <a:r>
              <a:rPr lang="en-US" sz="3600" b="1" dirty="0" smtClean="0"/>
              <a:t>– no proofs)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2. NOTES SUMMARY: </a:t>
            </a:r>
            <a:endParaRPr lang="en-US" sz="3600" b="1" dirty="0"/>
          </a:p>
          <a:p>
            <a:pPr lvl="1"/>
            <a:r>
              <a:rPr lang="en-US" sz="3200" dirty="0" smtClean="0"/>
              <a:t>On page </a:t>
            </a:r>
            <a:r>
              <a:rPr lang="en-US" sz="3200" dirty="0" smtClean="0">
                <a:solidFill>
                  <a:schemeClr val="accent1"/>
                </a:solidFill>
              </a:rPr>
              <a:t>46</a:t>
            </a:r>
            <a:r>
              <a:rPr lang="en-US" sz="3200" dirty="0" smtClean="0"/>
              <a:t> </a:t>
            </a:r>
            <a:r>
              <a:rPr lang="en-US" sz="3200" dirty="0" smtClean="0"/>
              <a:t>of your ISN</a:t>
            </a:r>
          </a:p>
          <a:p>
            <a:pPr lvl="1"/>
            <a:r>
              <a:rPr lang="en-US" sz="3200" b="1" u="sng" dirty="0" smtClean="0"/>
              <a:t>½ page summary in your own words, explaining the day’s lesson</a:t>
            </a:r>
            <a:r>
              <a:rPr lang="en-US" sz="3200" u="sng" dirty="0" smtClean="0"/>
              <a:t>.</a:t>
            </a:r>
            <a:r>
              <a:rPr lang="en-US" sz="3200" dirty="0" smtClean="0"/>
              <a:t> </a:t>
            </a:r>
          </a:p>
          <a:p>
            <a:pPr lvl="1"/>
            <a:r>
              <a:rPr lang="en-US" sz="3200" i="1" dirty="0" smtClean="0"/>
              <a:t>Be sure to discuss </a:t>
            </a:r>
            <a:r>
              <a:rPr lang="en-US" sz="3200" i="1" dirty="0" smtClean="0">
                <a:solidFill>
                  <a:schemeClr val="accent1"/>
                </a:solidFill>
              </a:rPr>
              <a:t>PROOFS, HL, ASA &amp; AAS </a:t>
            </a:r>
            <a:r>
              <a:rPr lang="en-US" sz="3200" i="1" dirty="0" smtClean="0"/>
              <a:t>in your summary.</a:t>
            </a:r>
          </a:p>
          <a:p>
            <a:pPr lvl="1"/>
            <a:r>
              <a:rPr lang="en-US" sz="3200" dirty="0" smtClean="0"/>
              <a:t>The goal of your notes summary is for any absent student to be able to read it and have a complete understanding of what he/she missed. </a:t>
            </a:r>
          </a:p>
          <a:p>
            <a:pPr lvl="1"/>
            <a:r>
              <a:rPr lang="en-US" sz="3200" b="1" dirty="0" smtClean="0"/>
              <a:t>Tomorrow, </a:t>
            </a:r>
            <a:r>
              <a:rPr lang="en-US" sz="3200" b="1" dirty="0" smtClean="0"/>
              <a:t>3 </a:t>
            </a:r>
            <a:r>
              <a:rPr lang="en-US" sz="3200" b="1" dirty="0" smtClean="0"/>
              <a:t>of you will be randomly called on to read your notes summary.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09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006600" y="781050"/>
            <a:ext cx="8375650" cy="5835650"/>
            <a:chOff x="913" y="492"/>
            <a:chExt cx="4667" cy="3300"/>
          </a:xfrm>
        </p:grpSpPr>
        <p:sp>
          <p:nvSpPr>
            <p:cNvPr id="53319" name="Rectangle 7"/>
            <p:cNvSpPr>
              <a:spLocks noChangeArrowheads="1"/>
            </p:cNvSpPr>
            <p:nvPr/>
          </p:nvSpPr>
          <p:spPr bwMode="auto">
            <a:xfrm>
              <a:off x="913" y="492"/>
              <a:ext cx="4667" cy="3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76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Helvetica" panose="020B0604020202020204" pitchFamily="34" charset="0"/>
              </a:endParaRPr>
            </a:p>
          </p:txBody>
        </p:sp>
        <p:sp>
          <p:nvSpPr>
            <p:cNvPr id="53320" name="Rectangle 8"/>
            <p:cNvSpPr>
              <a:spLocks noChangeArrowheads="1"/>
            </p:cNvSpPr>
            <p:nvPr/>
          </p:nvSpPr>
          <p:spPr bwMode="auto">
            <a:xfrm>
              <a:off x="918" y="496"/>
              <a:ext cx="4661" cy="236"/>
            </a:xfrm>
            <a:prstGeom prst="rect">
              <a:avLst/>
            </a:prstGeom>
            <a:solidFill>
              <a:srgbClr val="058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2013778" y="779464"/>
            <a:ext cx="57586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Hypotenuse –</a:t>
            </a:r>
            <a:r>
              <a:rPr lang="en-US" altLang="en-US" sz="900" b="1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Leg (HL) Congruence Postulate</a:t>
            </a: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3643313" y="2806701"/>
            <a:ext cx="2474912" cy="400050"/>
            <a:chOff x="1335" y="1768"/>
            <a:chExt cx="1559" cy="252"/>
          </a:xfrm>
        </p:grpSpPr>
        <p:sp>
          <p:nvSpPr>
            <p:cNvPr id="53315" name="Text Box 15"/>
            <p:cNvSpPr txBox="1">
              <a:spLocks noChangeArrowheads="1"/>
            </p:cNvSpPr>
            <p:nvPr/>
          </p:nvSpPr>
          <p:spPr bwMode="auto">
            <a:xfrm>
              <a:off x="1335" y="1768"/>
              <a:ext cx="155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01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01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01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01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dirty="0" err="1" smtClean="0">
                  <a:solidFill>
                    <a:srgbClr val="05875C"/>
                  </a:solidFill>
                  <a:latin typeface="Helvetica" panose="020B0604020202020204" pitchFamily="34" charset="0"/>
                </a:rPr>
                <a:t>H</a:t>
              </a:r>
              <a:r>
                <a:rPr lang="en-US" altLang="en-US" sz="2000" dirty="0" err="1" smtClean="0">
                  <a:latin typeface="Helvetica" panose="020B0604020202020204" pitchFamily="34" charset="0"/>
                </a:rPr>
                <a:t>yp</a:t>
              </a:r>
              <a:r>
                <a:rPr lang="en-US" altLang="en-US" sz="2000" dirty="0" smtClean="0">
                  <a:latin typeface="Helvetica" panose="020B0604020202020204" pitchFamily="34" charset="0"/>
                </a:rPr>
                <a:t>  </a:t>
              </a:r>
              <a:r>
                <a:rPr lang="en-US" altLang="en-US" sz="2000" b="1" i="1" dirty="0" smtClean="0">
                  <a:latin typeface="Helvetica" panose="020B0604020202020204" pitchFamily="34" charset="0"/>
                </a:rPr>
                <a:t>DE</a:t>
              </a:r>
              <a:r>
                <a:rPr lang="en-US" altLang="en-US" sz="2000" i="1" dirty="0"/>
                <a:t>	</a:t>
              </a:r>
              <a:r>
                <a:rPr lang="en-US" altLang="en-US" sz="2000" b="1" i="1" dirty="0" smtClean="0"/>
                <a:t>LM</a:t>
              </a:r>
              <a:endParaRPr lang="en-US" altLang="en-US" sz="2000" dirty="0">
                <a:latin typeface="Helvetica" panose="020B0604020202020204" pitchFamily="34" charset="0"/>
              </a:endParaRPr>
            </a:p>
          </p:txBody>
        </p:sp>
        <p:pic>
          <p:nvPicPr>
            <p:cNvPr id="53316" name="Picture 16" descr="equal symbol gif                                               00000037Emily's Mac                    B38A4CE0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1811"/>
              <a:ext cx="11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317" name="Line 18"/>
            <p:cNvSpPr>
              <a:spLocks noChangeShapeType="1"/>
            </p:cNvSpPr>
            <p:nvPr/>
          </p:nvSpPr>
          <p:spPr bwMode="auto">
            <a:xfrm>
              <a:off x="1806" y="1791"/>
              <a:ext cx="2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8" name="Line 19"/>
            <p:cNvSpPr>
              <a:spLocks noChangeShapeType="1"/>
            </p:cNvSpPr>
            <p:nvPr/>
          </p:nvSpPr>
          <p:spPr bwMode="auto">
            <a:xfrm>
              <a:off x="2328" y="1791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3644902" y="3271838"/>
            <a:ext cx="2084388" cy="400050"/>
            <a:chOff x="1336" y="2021"/>
            <a:chExt cx="1313" cy="252"/>
          </a:xfrm>
        </p:grpSpPr>
        <p:sp>
          <p:nvSpPr>
            <p:cNvPr id="53307" name="Rectangle 21"/>
            <p:cNvSpPr>
              <a:spLocks noChangeArrowheads="1"/>
            </p:cNvSpPr>
            <p:nvPr/>
          </p:nvSpPr>
          <p:spPr bwMode="auto">
            <a:xfrm>
              <a:off x="1336" y="2021"/>
              <a:ext cx="13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dirty="0" smtClean="0">
                  <a:solidFill>
                    <a:srgbClr val="05875C"/>
                  </a:solidFill>
                  <a:latin typeface="Helvetica" panose="020B0604020202020204" pitchFamily="34" charset="0"/>
                </a:rPr>
                <a:t>L</a:t>
              </a:r>
              <a:r>
                <a:rPr lang="en-US" altLang="en-US" sz="2000" dirty="0" smtClean="0">
                  <a:latin typeface="Helvetica" panose="020B0604020202020204" pitchFamily="34" charset="0"/>
                </a:rPr>
                <a:t>eg  </a:t>
              </a:r>
              <a:r>
                <a:rPr lang="en-US" altLang="en-US" sz="2000" b="1" i="1" dirty="0" smtClean="0"/>
                <a:t>FE</a:t>
              </a:r>
              <a:r>
                <a:rPr lang="en-US" altLang="en-US" sz="2000" i="1" dirty="0"/>
                <a:t>	</a:t>
              </a:r>
              <a:r>
                <a:rPr lang="en-US" altLang="en-US" sz="2000" b="1" i="1" dirty="0" smtClean="0"/>
                <a:t>NM</a:t>
              </a:r>
              <a:endParaRPr lang="en-US" altLang="en-US" sz="2000" i="1" dirty="0"/>
            </a:p>
          </p:txBody>
        </p:sp>
        <p:pic>
          <p:nvPicPr>
            <p:cNvPr id="53308" name="Picture 23" descr="equal symbol gif                                               00000037Emily's Mac                    B38A4CE0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" y="2083"/>
              <a:ext cx="11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309" name="Line 25"/>
            <p:cNvSpPr>
              <a:spLocks noChangeShapeType="1"/>
            </p:cNvSpPr>
            <p:nvPr/>
          </p:nvSpPr>
          <p:spPr bwMode="auto">
            <a:xfrm>
              <a:off x="2328" y="2045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0" name="Line 28"/>
            <p:cNvSpPr>
              <a:spLocks noChangeShapeType="1"/>
            </p:cNvSpPr>
            <p:nvPr/>
          </p:nvSpPr>
          <p:spPr bwMode="auto">
            <a:xfrm>
              <a:off x="1815" y="2045"/>
              <a:ext cx="1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13" name="AutoShape 29"/>
          <p:cNvSpPr>
            <a:spLocks/>
          </p:cNvSpPr>
          <p:nvPr/>
        </p:nvSpPr>
        <p:spPr bwMode="auto">
          <a:xfrm>
            <a:off x="5738813" y="2779714"/>
            <a:ext cx="228602" cy="899175"/>
          </a:xfrm>
          <a:prstGeom prst="rightBrace">
            <a:avLst>
              <a:gd name="adj1" fmla="val 74769"/>
              <a:gd name="adj2" fmla="val 50847"/>
            </a:avLst>
          </a:prstGeom>
          <a:noFill/>
          <a:ln w="19050">
            <a:solidFill>
              <a:srgbClr val="0A50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57" name="Rectangle 73"/>
          <p:cNvSpPr>
            <a:spLocks noChangeArrowheads="1"/>
          </p:cNvSpPr>
          <p:nvPr/>
        </p:nvSpPr>
        <p:spPr bwMode="auto">
          <a:xfrm>
            <a:off x="2100472" y="1321348"/>
            <a:ext cx="8186527" cy="109641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3276600" y="2801939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latin typeface="Helvetica" panose="020B0604020202020204" pitchFamily="34" charset="0"/>
              </a:rPr>
              <a:t>If</a:t>
            </a:r>
          </a:p>
        </p:txBody>
      </p:sp>
      <p:sp>
        <p:nvSpPr>
          <p:cNvPr id="16462" name="Rectangle 78"/>
          <p:cNvSpPr>
            <a:spLocks noChangeArrowheads="1"/>
          </p:cNvSpPr>
          <p:nvPr/>
        </p:nvSpPr>
        <p:spPr bwMode="auto">
          <a:xfrm>
            <a:off x="2100471" y="1271811"/>
            <a:ext cx="8186528" cy="11796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100473" y="1246374"/>
            <a:ext cx="83230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/>
              <a:t>If the </a:t>
            </a:r>
            <a:r>
              <a:rPr lang="en-US" altLang="en-US" sz="2400" b="1" dirty="0">
                <a:solidFill>
                  <a:srgbClr val="FF0000"/>
                </a:solidFill>
              </a:rPr>
              <a:t>hypotenuse</a:t>
            </a:r>
            <a:r>
              <a:rPr lang="en-US" altLang="en-US" sz="2400" b="1" dirty="0"/>
              <a:t> and a leg of a right </a:t>
            </a:r>
            <a:r>
              <a:rPr lang="el-GR" altLang="en-US" sz="2400" b="1" dirty="0">
                <a:cs typeface="Arial" panose="020B0604020202020204" pitchFamily="34" charset="0"/>
              </a:rPr>
              <a:t>Δ</a:t>
            </a:r>
            <a:r>
              <a:rPr lang="en-US" altLang="en-US" sz="2400" b="1" dirty="0"/>
              <a:t> are </a:t>
            </a:r>
            <a:r>
              <a:rPr lang="en-US" altLang="en-US" sz="2400" b="1" dirty="0">
                <a:sym typeface="Symbol" panose="05050102010706020507" pitchFamily="18" charset="2"/>
              </a:rPr>
              <a:t></a:t>
            </a:r>
            <a:r>
              <a:rPr lang="en-US" altLang="en-US" sz="2400" b="1" dirty="0"/>
              <a:t> to the hypotenuse and a </a:t>
            </a:r>
            <a:r>
              <a:rPr lang="en-US" altLang="en-US" sz="2400" b="1" dirty="0">
                <a:solidFill>
                  <a:srgbClr val="FF0000"/>
                </a:solidFill>
              </a:rPr>
              <a:t>leg</a:t>
            </a:r>
            <a:r>
              <a:rPr lang="en-US" altLang="en-US" sz="2400" b="1" dirty="0"/>
              <a:t> of a </a:t>
            </a:r>
            <a:r>
              <a:rPr lang="en-US" altLang="en-US" sz="2400" b="1" dirty="0">
                <a:solidFill>
                  <a:srgbClr val="FF0000"/>
                </a:solidFill>
              </a:rPr>
              <a:t>right</a:t>
            </a:r>
            <a:r>
              <a:rPr lang="en-US" altLang="en-US" sz="2400" b="1" dirty="0"/>
              <a:t> second </a:t>
            </a:r>
            <a:r>
              <a:rPr lang="el-GR" altLang="en-US" sz="2400" b="1" dirty="0">
                <a:cs typeface="Arial" panose="020B0604020202020204" pitchFamily="34" charset="0"/>
              </a:rPr>
              <a:t>Δ</a:t>
            </a:r>
            <a:r>
              <a:rPr lang="en-US" altLang="en-US" sz="2400" b="1" dirty="0"/>
              <a:t>, then the 2 </a:t>
            </a:r>
            <a:r>
              <a:rPr lang="el-GR" altLang="en-US" sz="2400" b="1" dirty="0">
                <a:cs typeface="Arial" panose="020B0604020202020204" pitchFamily="34" charset="0"/>
              </a:rPr>
              <a:t>Δ</a:t>
            </a:r>
            <a:r>
              <a:rPr lang="en-US" altLang="en-US" sz="2400" b="1" dirty="0"/>
              <a:t>s are </a:t>
            </a:r>
            <a:r>
              <a:rPr lang="en-US" alt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congruent</a:t>
            </a:r>
            <a:r>
              <a:rPr lang="en-US" altLang="en-US" sz="2400" b="1" dirty="0" smtClean="0"/>
              <a:t>.</a:t>
            </a:r>
            <a:endParaRPr lang="en-US" altLang="en-US" sz="2400" b="1" dirty="0"/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6346826" y="3198813"/>
            <a:ext cx="2852738" cy="430212"/>
            <a:chOff x="3038" y="2015"/>
            <a:chExt cx="1797" cy="271"/>
          </a:xfrm>
        </p:grpSpPr>
        <p:sp>
          <p:nvSpPr>
            <p:cNvPr id="53285" name="Text Box 30"/>
            <p:cNvSpPr txBox="1">
              <a:spLocks noChangeArrowheads="1"/>
            </p:cNvSpPr>
            <p:nvPr/>
          </p:nvSpPr>
          <p:spPr bwMode="auto">
            <a:xfrm>
              <a:off x="3038" y="2015"/>
              <a:ext cx="179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latin typeface="Helvetica" panose="020B0604020202020204" pitchFamily="34" charset="0"/>
                </a:rPr>
                <a:t>then  </a:t>
              </a:r>
              <a:r>
                <a:rPr lang="en-US" altLang="en-US" sz="2200" dirty="0" smtClean="0">
                  <a:sym typeface="Symbol" panose="05050102010706020507" pitchFamily="18" charset="2"/>
                </a:rPr>
                <a:t></a:t>
              </a:r>
              <a:r>
                <a:rPr lang="en-US" altLang="en-US" sz="2200" b="1" i="1" dirty="0" smtClean="0"/>
                <a:t>DEF</a:t>
              </a:r>
              <a:r>
                <a:rPr lang="en-US" altLang="en-US" sz="2200" dirty="0"/>
                <a:t>	</a:t>
              </a:r>
              <a:r>
                <a:rPr lang="en-US" altLang="en-US" sz="2200" dirty="0">
                  <a:sym typeface="Symbol" panose="05050102010706020507" pitchFamily="18" charset="2"/>
                </a:rPr>
                <a:t></a:t>
              </a:r>
              <a:r>
                <a:rPr lang="en-US" altLang="en-US" sz="1000" dirty="0"/>
                <a:t> </a:t>
              </a:r>
              <a:r>
                <a:rPr lang="en-US" altLang="en-US" sz="2200" b="1" i="1" dirty="0" smtClean="0"/>
                <a:t>LMN</a:t>
              </a:r>
              <a:endParaRPr lang="en-US" altLang="en-US" sz="2200" i="1" dirty="0"/>
            </a:p>
          </p:txBody>
        </p:sp>
        <p:pic>
          <p:nvPicPr>
            <p:cNvPr id="53286" name="Picture 31" descr="equal symbol gif                                               00000037Emily's Mac                    B38A4CE0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2088"/>
              <a:ext cx="11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73" name="Rectangle 89"/>
          <p:cNvSpPr>
            <a:spLocks noChangeArrowheads="1"/>
          </p:cNvSpPr>
          <p:nvPr/>
        </p:nvSpPr>
        <p:spPr bwMode="auto">
          <a:xfrm>
            <a:off x="3460750" y="2508253"/>
            <a:ext cx="533400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74" name="Rectangle 90"/>
          <p:cNvSpPr>
            <a:spLocks noChangeArrowheads="1"/>
          </p:cNvSpPr>
          <p:nvPr/>
        </p:nvSpPr>
        <p:spPr bwMode="auto">
          <a:xfrm>
            <a:off x="3711577" y="3349195"/>
            <a:ext cx="52705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3698875" y="2768241"/>
            <a:ext cx="550863" cy="431800"/>
            <a:chOff x="1379" y="1741"/>
            <a:chExt cx="347" cy="272"/>
          </a:xfrm>
        </p:grpSpPr>
        <p:sp>
          <p:nvSpPr>
            <p:cNvPr id="53281" name="Rectangle 47"/>
            <p:cNvSpPr>
              <a:spLocks noChangeArrowheads="1"/>
            </p:cNvSpPr>
            <p:nvPr/>
          </p:nvSpPr>
          <p:spPr bwMode="auto">
            <a:xfrm>
              <a:off x="1379" y="1741"/>
              <a:ext cx="347" cy="2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82" name="Text Box 48"/>
            <p:cNvSpPr txBox="1">
              <a:spLocks noChangeArrowheads="1"/>
            </p:cNvSpPr>
            <p:nvPr/>
          </p:nvSpPr>
          <p:spPr bwMode="auto">
            <a:xfrm>
              <a:off x="1488" y="1762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>
                  <a:latin typeface="Helvetica" panose="020B0604020202020204" pitchFamily="34" charset="0"/>
                </a:rPr>
                <a:t>H</a:t>
              </a:r>
              <a:endParaRPr lang="en-US" altLang="en-US" dirty="0"/>
            </a:p>
          </p:txBody>
        </p:sp>
      </p:grpSp>
      <p:grpSp>
        <p:nvGrpSpPr>
          <p:cNvPr id="18" name="Group 50"/>
          <p:cNvGrpSpPr>
            <a:grpSpLocks/>
          </p:cNvGrpSpPr>
          <p:nvPr/>
        </p:nvGrpSpPr>
        <p:grpSpPr bwMode="auto">
          <a:xfrm>
            <a:off x="3700463" y="3244129"/>
            <a:ext cx="550863" cy="431800"/>
            <a:chOff x="1379" y="1741"/>
            <a:chExt cx="347" cy="272"/>
          </a:xfrm>
        </p:grpSpPr>
        <p:sp>
          <p:nvSpPr>
            <p:cNvPr id="53279" name="Rectangle 51"/>
            <p:cNvSpPr>
              <a:spLocks noChangeArrowheads="1"/>
            </p:cNvSpPr>
            <p:nvPr/>
          </p:nvSpPr>
          <p:spPr bwMode="auto">
            <a:xfrm>
              <a:off x="1379" y="1741"/>
              <a:ext cx="347" cy="2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80" name="Text Box 52"/>
            <p:cNvSpPr txBox="1">
              <a:spLocks noChangeArrowheads="1"/>
            </p:cNvSpPr>
            <p:nvPr/>
          </p:nvSpPr>
          <p:spPr bwMode="auto">
            <a:xfrm>
              <a:off x="1488" y="1762"/>
              <a:ext cx="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>
                  <a:latin typeface="Helvetica" panose="020B0604020202020204" pitchFamily="34" charset="0"/>
                </a:rPr>
                <a:t>L</a:t>
              </a:r>
              <a:endParaRPr lang="en-US" alt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9623" y="3649521"/>
            <a:ext cx="3204497" cy="2296877"/>
            <a:chOff x="6520529" y="3776663"/>
            <a:chExt cx="3204497" cy="22968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/>
            <a:srcRect l="31649" t="55208" r="51660" b="23785"/>
            <a:stretch/>
          </p:blipFill>
          <p:spPr>
            <a:xfrm>
              <a:off x="6520529" y="3806031"/>
              <a:ext cx="3204497" cy="226750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834439" y="3776663"/>
              <a:ext cx="890587" cy="11104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55028" y="4008064"/>
            <a:ext cx="2819601" cy="1245640"/>
            <a:chOff x="6489499" y="4012160"/>
            <a:chExt cx="2819601" cy="1245640"/>
          </a:xfrm>
        </p:grpSpPr>
        <p:sp>
          <p:nvSpPr>
            <p:cNvPr id="53304" name="Line 45"/>
            <p:cNvSpPr>
              <a:spLocks noChangeShapeType="1"/>
            </p:cNvSpPr>
            <p:nvPr/>
          </p:nvSpPr>
          <p:spPr bwMode="auto">
            <a:xfrm>
              <a:off x="6489499" y="4012160"/>
              <a:ext cx="1388858" cy="39141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3" name="Line 41"/>
            <p:cNvSpPr>
              <a:spLocks noChangeShapeType="1"/>
            </p:cNvSpPr>
            <p:nvPr/>
          </p:nvSpPr>
          <p:spPr bwMode="auto">
            <a:xfrm>
              <a:off x="8211676" y="4505977"/>
              <a:ext cx="1097424" cy="751823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98080" y="4062546"/>
            <a:ext cx="1776549" cy="1478827"/>
            <a:chOff x="7498080" y="4062546"/>
            <a:chExt cx="1776549" cy="1478827"/>
          </a:xfrm>
        </p:grpSpPr>
        <p:sp>
          <p:nvSpPr>
            <p:cNvPr id="53305" name="Line 42"/>
            <p:cNvSpPr>
              <a:spLocks noChangeShapeType="1"/>
            </p:cNvSpPr>
            <p:nvPr/>
          </p:nvSpPr>
          <p:spPr bwMode="auto">
            <a:xfrm flipH="1">
              <a:off x="8631285" y="5290457"/>
              <a:ext cx="643344" cy="250916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6" name="Line 43"/>
            <p:cNvSpPr>
              <a:spLocks noChangeShapeType="1"/>
            </p:cNvSpPr>
            <p:nvPr/>
          </p:nvSpPr>
          <p:spPr bwMode="auto">
            <a:xfrm flipV="1">
              <a:off x="7498080" y="4062546"/>
              <a:ext cx="365760" cy="587830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85942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3" grpId="0" animBg="1"/>
      <p:bldP spid="16457" grpId="0" animBg="1"/>
      <p:bldP spid="16461" grpId="0" autoUpdateAnimBg="0"/>
      <p:bldP spid="16462" grpId="0" animBg="1"/>
      <p:bldP spid="16396" grpId="0" autoUpdateAnimBg="0"/>
      <p:bldP spid="16473" grpId="0" animBg="1"/>
      <p:bldP spid="164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006600" y="781050"/>
            <a:ext cx="8375650" cy="5835650"/>
            <a:chOff x="913" y="492"/>
            <a:chExt cx="4667" cy="3300"/>
          </a:xfrm>
        </p:grpSpPr>
        <p:sp>
          <p:nvSpPr>
            <p:cNvPr id="53319" name="Rectangle 7"/>
            <p:cNvSpPr>
              <a:spLocks noChangeArrowheads="1"/>
            </p:cNvSpPr>
            <p:nvPr/>
          </p:nvSpPr>
          <p:spPr bwMode="auto">
            <a:xfrm>
              <a:off x="913" y="492"/>
              <a:ext cx="4667" cy="3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76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Helvetica" panose="020B0604020202020204" pitchFamily="34" charset="0"/>
              </a:endParaRPr>
            </a:p>
          </p:txBody>
        </p:sp>
        <p:sp>
          <p:nvSpPr>
            <p:cNvPr id="53320" name="Rectangle 8"/>
            <p:cNvSpPr>
              <a:spLocks noChangeArrowheads="1"/>
            </p:cNvSpPr>
            <p:nvPr/>
          </p:nvSpPr>
          <p:spPr bwMode="auto">
            <a:xfrm>
              <a:off x="918" y="496"/>
              <a:ext cx="4661" cy="236"/>
            </a:xfrm>
            <a:prstGeom prst="rect">
              <a:avLst/>
            </a:prstGeom>
            <a:solidFill>
              <a:srgbClr val="058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2013778" y="779464"/>
            <a:ext cx="6753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Angle – Side – Angle (ASA) </a:t>
            </a:r>
            <a:r>
              <a:rPr lang="en-US" altLang="en-US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Congruence </a:t>
            </a:r>
            <a:r>
              <a:rPr lang="en-US" altLang="en-US" sz="2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Postulate</a:t>
            </a:r>
            <a:endParaRPr lang="en-US" altLang="en-US" sz="20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3517901" y="2770982"/>
            <a:ext cx="2474912" cy="400050"/>
            <a:chOff x="1246" y="1957"/>
            <a:chExt cx="1559" cy="252"/>
          </a:xfrm>
        </p:grpSpPr>
        <p:sp>
          <p:nvSpPr>
            <p:cNvPr id="53315" name="Text Box 15"/>
            <p:cNvSpPr txBox="1">
              <a:spLocks noChangeArrowheads="1"/>
            </p:cNvSpPr>
            <p:nvPr/>
          </p:nvSpPr>
          <p:spPr bwMode="auto">
            <a:xfrm>
              <a:off x="1246" y="1957"/>
              <a:ext cx="155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01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01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01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01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dirty="0" smtClean="0">
                  <a:solidFill>
                    <a:srgbClr val="05875C"/>
                  </a:solidFill>
                  <a:latin typeface="Helvetica" panose="020B0604020202020204" pitchFamily="34" charset="0"/>
                </a:rPr>
                <a:t>A</a:t>
              </a:r>
              <a:r>
                <a:rPr lang="en-US" altLang="en-US" sz="2000" dirty="0" smtClean="0">
                  <a:latin typeface="Helvetica" panose="020B0604020202020204" pitchFamily="34" charset="0"/>
                </a:rPr>
                <a:t>ngle  </a:t>
              </a:r>
              <a:r>
                <a:rPr lang="en-US" altLang="en-US" sz="2000" b="1" i="1" dirty="0">
                  <a:sym typeface="Symbol" panose="05050102010706020507" pitchFamily="18" charset="2"/>
                </a:rPr>
                <a:t></a:t>
              </a:r>
              <a:r>
                <a:rPr lang="en-US" altLang="en-US" sz="2000" b="1" i="1" dirty="0" smtClean="0"/>
                <a:t>N</a:t>
              </a:r>
              <a:r>
                <a:rPr lang="en-US" altLang="en-US" sz="2000" i="1" dirty="0"/>
                <a:t>	</a:t>
              </a:r>
              <a:r>
                <a:rPr lang="en-US" altLang="en-US" sz="2000" b="1" i="1" dirty="0">
                  <a:sym typeface="Symbol" panose="05050102010706020507" pitchFamily="18" charset="2"/>
                </a:rPr>
                <a:t>  </a:t>
              </a:r>
              <a:r>
                <a:rPr lang="en-US" altLang="en-US" sz="2000" b="1" i="1" dirty="0" smtClean="0"/>
                <a:t>R</a:t>
              </a:r>
              <a:endParaRPr lang="en-US" altLang="en-US" sz="2000" dirty="0">
                <a:latin typeface="Helvetica" panose="020B0604020202020204" pitchFamily="34" charset="0"/>
              </a:endParaRPr>
            </a:p>
          </p:txBody>
        </p:sp>
        <p:pic>
          <p:nvPicPr>
            <p:cNvPr id="53316" name="Picture 16" descr="equal symbol gif                                               00000037Emily's Mac                    B38A4CE0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" y="2033"/>
              <a:ext cx="11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3543301" y="3695701"/>
            <a:ext cx="2195513" cy="400050"/>
            <a:chOff x="1272" y="2288"/>
            <a:chExt cx="1383" cy="252"/>
          </a:xfrm>
        </p:grpSpPr>
        <p:sp>
          <p:nvSpPr>
            <p:cNvPr id="53311" name="Rectangle 22"/>
            <p:cNvSpPr>
              <a:spLocks noChangeArrowheads="1"/>
            </p:cNvSpPr>
            <p:nvPr/>
          </p:nvSpPr>
          <p:spPr bwMode="auto">
            <a:xfrm>
              <a:off x="1272" y="2288"/>
              <a:ext cx="138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dirty="0" smtClean="0">
                  <a:solidFill>
                    <a:srgbClr val="05875C"/>
                  </a:solidFill>
                  <a:latin typeface="Helvetica" panose="020B0604020202020204" pitchFamily="34" charset="0"/>
                </a:rPr>
                <a:t>A</a:t>
              </a:r>
              <a:r>
                <a:rPr lang="en-US" altLang="en-US" sz="2000" dirty="0" smtClean="0">
                  <a:latin typeface="Helvetica" panose="020B0604020202020204" pitchFamily="34" charset="0"/>
                </a:rPr>
                <a:t>ngle </a:t>
              </a:r>
              <a:r>
                <a:rPr lang="en-US" altLang="en-US" sz="2000" b="1" i="1" dirty="0">
                  <a:sym typeface="Symbol" panose="05050102010706020507" pitchFamily="18" charset="2"/>
                </a:rPr>
                <a:t> </a:t>
              </a:r>
              <a:r>
                <a:rPr lang="en-US" altLang="en-US" sz="2000" b="1" i="1" dirty="0" smtClean="0"/>
                <a:t>P</a:t>
              </a:r>
              <a:r>
                <a:rPr lang="en-US" altLang="en-US" sz="2000" i="1" dirty="0"/>
                <a:t>	</a:t>
              </a:r>
              <a:r>
                <a:rPr lang="en-US" altLang="en-US" sz="2000" b="1" i="1" dirty="0">
                  <a:sym typeface="Symbol" panose="05050102010706020507" pitchFamily="18" charset="2"/>
                </a:rPr>
                <a:t>  </a:t>
              </a:r>
              <a:r>
                <a:rPr lang="en-US" altLang="en-US" sz="2000" b="1" i="1" dirty="0" smtClean="0"/>
                <a:t>S</a:t>
              </a:r>
              <a:endParaRPr lang="en-US" altLang="en-US" sz="2000" i="1" dirty="0"/>
            </a:p>
          </p:txBody>
        </p:sp>
        <p:pic>
          <p:nvPicPr>
            <p:cNvPr id="53312" name="Picture 24" descr="equal symbol gif                                               00000037Emily's Mac                    B38A4CE0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" y="2339"/>
              <a:ext cx="11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3644902" y="3271838"/>
            <a:ext cx="2043113" cy="400050"/>
            <a:chOff x="1336" y="2021"/>
            <a:chExt cx="1287" cy="252"/>
          </a:xfrm>
        </p:grpSpPr>
        <p:sp>
          <p:nvSpPr>
            <p:cNvPr id="53307" name="Rectangle 21"/>
            <p:cNvSpPr>
              <a:spLocks noChangeArrowheads="1"/>
            </p:cNvSpPr>
            <p:nvPr/>
          </p:nvSpPr>
          <p:spPr bwMode="auto">
            <a:xfrm>
              <a:off x="1336" y="2021"/>
              <a:ext cx="12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05875C"/>
                  </a:solidFill>
                  <a:latin typeface="Helvetica" panose="020B0604020202020204" pitchFamily="34" charset="0"/>
                </a:rPr>
                <a:t>S</a:t>
              </a:r>
              <a:r>
                <a:rPr lang="en-US" altLang="en-US" sz="2000">
                  <a:latin typeface="Helvetica" panose="020B0604020202020204" pitchFamily="34" charset="0"/>
                </a:rPr>
                <a:t>ide  </a:t>
              </a:r>
              <a:r>
                <a:rPr lang="en-US" altLang="en-US" sz="2000" b="1" i="1"/>
                <a:t>NP</a:t>
              </a:r>
              <a:r>
                <a:rPr lang="en-US" altLang="en-US" sz="2000" i="1"/>
                <a:t>	</a:t>
              </a:r>
              <a:r>
                <a:rPr lang="en-US" altLang="en-US" sz="2000" b="1" i="1"/>
                <a:t>RS</a:t>
              </a:r>
              <a:endParaRPr lang="en-US" altLang="en-US" sz="2000" i="1"/>
            </a:p>
          </p:txBody>
        </p:sp>
        <p:pic>
          <p:nvPicPr>
            <p:cNvPr id="53308" name="Picture 23" descr="equal symbol gif                                               00000037Emily's Mac                    B38A4CE0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" y="2083"/>
              <a:ext cx="11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309" name="Line 25"/>
            <p:cNvSpPr>
              <a:spLocks noChangeShapeType="1"/>
            </p:cNvSpPr>
            <p:nvPr/>
          </p:nvSpPr>
          <p:spPr bwMode="auto">
            <a:xfrm>
              <a:off x="2328" y="2045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0" name="Line 28"/>
            <p:cNvSpPr>
              <a:spLocks noChangeShapeType="1"/>
            </p:cNvSpPr>
            <p:nvPr/>
          </p:nvSpPr>
          <p:spPr bwMode="auto">
            <a:xfrm>
              <a:off x="1815" y="2045"/>
              <a:ext cx="1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13" name="AutoShape 29"/>
          <p:cNvSpPr>
            <a:spLocks/>
          </p:cNvSpPr>
          <p:nvPr/>
        </p:nvSpPr>
        <p:spPr bwMode="auto">
          <a:xfrm>
            <a:off x="5738813" y="2779714"/>
            <a:ext cx="254000" cy="1271587"/>
          </a:xfrm>
          <a:prstGeom prst="rightBrace">
            <a:avLst>
              <a:gd name="adj1" fmla="val 74769"/>
              <a:gd name="adj2" fmla="val 50847"/>
            </a:avLst>
          </a:prstGeom>
          <a:noFill/>
          <a:ln w="19050">
            <a:solidFill>
              <a:srgbClr val="0A50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6478" name="Picture 94" descr="&#10;image2.gif                                                     0000D0C8Christine's Mac                B472C19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8"/>
          <a:stretch>
            <a:fillRect/>
          </a:stretch>
        </p:blipFill>
        <p:spPr bwMode="auto">
          <a:xfrm>
            <a:off x="6192838" y="3914776"/>
            <a:ext cx="33655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6426201" y="4233864"/>
            <a:ext cx="2620963" cy="1277937"/>
            <a:chOff x="3088" y="2667"/>
            <a:chExt cx="1651" cy="805"/>
          </a:xfrm>
        </p:grpSpPr>
        <p:sp>
          <p:nvSpPr>
            <p:cNvPr id="53305" name="Line 42"/>
            <p:cNvSpPr>
              <a:spLocks noChangeShapeType="1"/>
            </p:cNvSpPr>
            <p:nvPr/>
          </p:nvSpPr>
          <p:spPr bwMode="auto">
            <a:xfrm flipH="1">
              <a:off x="3088" y="3472"/>
              <a:ext cx="669" cy="0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6" name="Line 43"/>
            <p:cNvSpPr>
              <a:spLocks noChangeShapeType="1"/>
            </p:cNvSpPr>
            <p:nvPr/>
          </p:nvSpPr>
          <p:spPr bwMode="auto">
            <a:xfrm>
              <a:off x="4056" y="2667"/>
              <a:ext cx="683" cy="0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6425922" y="4298159"/>
            <a:ext cx="2587625" cy="1265238"/>
            <a:chOff x="3103" y="2667"/>
            <a:chExt cx="1630" cy="797"/>
          </a:xfrm>
        </p:grpSpPr>
        <p:sp>
          <p:nvSpPr>
            <p:cNvPr id="53303" name="Line 41"/>
            <p:cNvSpPr>
              <a:spLocks noChangeShapeType="1"/>
            </p:cNvSpPr>
            <p:nvPr/>
          </p:nvSpPr>
          <p:spPr bwMode="auto">
            <a:xfrm flipH="1">
              <a:off x="3103" y="3431"/>
              <a:ext cx="56" cy="33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4" name="Line 45"/>
            <p:cNvSpPr>
              <a:spLocks noChangeShapeType="1"/>
            </p:cNvSpPr>
            <p:nvPr/>
          </p:nvSpPr>
          <p:spPr bwMode="auto">
            <a:xfrm flipH="1">
              <a:off x="4692" y="2667"/>
              <a:ext cx="41" cy="28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7340604" y="4237036"/>
            <a:ext cx="804863" cy="1282700"/>
            <a:chOff x="3664" y="2669"/>
            <a:chExt cx="507" cy="808"/>
          </a:xfrm>
        </p:grpSpPr>
        <p:sp>
          <p:nvSpPr>
            <p:cNvPr id="53301" name="Line 44"/>
            <p:cNvSpPr>
              <a:spLocks noChangeShapeType="1"/>
            </p:cNvSpPr>
            <p:nvPr/>
          </p:nvSpPr>
          <p:spPr bwMode="auto">
            <a:xfrm>
              <a:off x="3664" y="3423"/>
              <a:ext cx="107" cy="54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2" name="Line 46"/>
            <p:cNvSpPr>
              <a:spLocks noChangeShapeType="1"/>
            </p:cNvSpPr>
            <p:nvPr/>
          </p:nvSpPr>
          <p:spPr bwMode="auto">
            <a:xfrm>
              <a:off x="4069" y="2669"/>
              <a:ext cx="102" cy="66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6880225" y="4125913"/>
            <a:ext cx="1625600" cy="1498600"/>
            <a:chOff x="3374" y="2599"/>
            <a:chExt cx="1024" cy="944"/>
          </a:xfrm>
        </p:grpSpPr>
        <p:sp>
          <p:nvSpPr>
            <p:cNvPr id="53299" name="Line 57"/>
            <p:cNvSpPr>
              <a:spLocks noChangeShapeType="1"/>
            </p:cNvSpPr>
            <p:nvPr/>
          </p:nvSpPr>
          <p:spPr bwMode="auto">
            <a:xfrm>
              <a:off x="4398" y="2599"/>
              <a:ext cx="0" cy="142"/>
            </a:xfrm>
            <a:prstGeom prst="line">
              <a:avLst/>
            </a:prstGeom>
            <a:noFill/>
            <a:ln w="25400">
              <a:solidFill>
                <a:srgbClr val="FE00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7" name="Line 66"/>
            <p:cNvSpPr>
              <a:spLocks noChangeShapeType="1"/>
            </p:cNvSpPr>
            <p:nvPr/>
          </p:nvSpPr>
          <p:spPr bwMode="auto">
            <a:xfrm>
              <a:off x="3374" y="3401"/>
              <a:ext cx="0" cy="142"/>
            </a:xfrm>
            <a:prstGeom prst="line">
              <a:avLst/>
            </a:prstGeom>
            <a:noFill/>
            <a:ln w="25400">
              <a:solidFill>
                <a:srgbClr val="FE00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7262815" y="4286253"/>
            <a:ext cx="958850" cy="1176338"/>
            <a:chOff x="3615" y="2700"/>
            <a:chExt cx="604" cy="741"/>
          </a:xfrm>
        </p:grpSpPr>
        <p:sp>
          <p:nvSpPr>
            <p:cNvPr id="53292" name="Line 61"/>
            <p:cNvSpPr>
              <a:spLocks noChangeShapeType="1"/>
            </p:cNvSpPr>
            <p:nvPr/>
          </p:nvSpPr>
          <p:spPr bwMode="auto">
            <a:xfrm rot="3600000">
              <a:off x="4148" y="2629"/>
              <a:ext cx="0" cy="142"/>
            </a:xfrm>
            <a:prstGeom prst="line">
              <a:avLst/>
            </a:prstGeom>
            <a:noFill/>
            <a:ln w="25400">
              <a:solidFill>
                <a:srgbClr val="FE00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Line 69"/>
            <p:cNvSpPr>
              <a:spLocks noChangeShapeType="1"/>
            </p:cNvSpPr>
            <p:nvPr/>
          </p:nvSpPr>
          <p:spPr bwMode="auto">
            <a:xfrm rot="3600000">
              <a:off x="3686" y="3370"/>
              <a:ext cx="0" cy="142"/>
            </a:xfrm>
            <a:prstGeom prst="line">
              <a:avLst/>
            </a:prstGeom>
            <a:noFill/>
            <a:ln w="25400">
              <a:solidFill>
                <a:srgbClr val="FE00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57" name="Rectangle 73"/>
          <p:cNvSpPr>
            <a:spLocks noChangeArrowheads="1"/>
          </p:cNvSpPr>
          <p:nvPr/>
        </p:nvSpPr>
        <p:spPr bwMode="auto">
          <a:xfrm>
            <a:off x="2055605" y="1326111"/>
            <a:ext cx="8159437" cy="110205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3276600" y="2801939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latin typeface="Helvetica" panose="020B0604020202020204" pitchFamily="34" charset="0"/>
              </a:rPr>
              <a:t>If</a:t>
            </a:r>
          </a:p>
        </p:txBody>
      </p:sp>
      <p:sp>
        <p:nvSpPr>
          <p:cNvPr id="16462" name="Rectangle 78"/>
          <p:cNvSpPr>
            <a:spLocks noChangeArrowheads="1"/>
          </p:cNvSpPr>
          <p:nvPr/>
        </p:nvSpPr>
        <p:spPr bwMode="auto">
          <a:xfrm>
            <a:off x="2055605" y="1318174"/>
            <a:ext cx="8159437" cy="11658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057401" y="1257361"/>
            <a:ext cx="83230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/>
              <a:t>If two angles and the </a:t>
            </a:r>
            <a:r>
              <a:rPr lang="en-US" altLang="en-US" sz="2400" b="1" dirty="0">
                <a:solidFill>
                  <a:srgbClr val="FF0000"/>
                </a:solidFill>
              </a:rPr>
              <a:t>included side </a:t>
            </a:r>
            <a:r>
              <a:rPr lang="en-US" altLang="en-US" sz="2400" dirty="0"/>
              <a:t>of one triangle are congruent to </a:t>
            </a:r>
            <a:r>
              <a:rPr lang="en-US" altLang="en-US" sz="2400" b="1" dirty="0">
                <a:solidFill>
                  <a:srgbClr val="FF0000"/>
                </a:solidFill>
              </a:rPr>
              <a:t>two angles </a:t>
            </a:r>
            <a:r>
              <a:rPr lang="en-US" altLang="en-US" sz="2400" dirty="0"/>
              <a:t>and the included side of a second triangle, then the triangles are </a:t>
            </a:r>
            <a:r>
              <a:rPr lang="en-US" altLang="en-US" sz="2400" b="1" dirty="0">
                <a:solidFill>
                  <a:srgbClr val="FF0000"/>
                </a:solidFill>
              </a:rPr>
              <a:t>congruent</a:t>
            </a:r>
            <a:r>
              <a:rPr lang="en-US" altLang="en-US" sz="2400" dirty="0"/>
              <a:t>.</a:t>
            </a: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6346825" y="3198813"/>
            <a:ext cx="2851150" cy="430212"/>
            <a:chOff x="3038" y="2015"/>
            <a:chExt cx="1796" cy="271"/>
          </a:xfrm>
        </p:grpSpPr>
        <p:sp>
          <p:nvSpPr>
            <p:cNvPr id="53285" name="Text Box 30"/>
            <p:cNvSpPr txBox="1">
              <a:spLocks noChangeArrowheads="1"/>
            </p:cNvSpPr>
            <p:nvPr/>
          </p:nvSpPr>
          <p:spPr bwMode="auto">
            <a:xfrm>
              <a:off x="3038" y="2015"/>
              <a:ext cx="17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latin typeface="Helvetica" panose="020B0604020202020204" pitchFamily="34" charset="0"/>
                </a:rPr>
                <a:t>then  </a:t>
              </a:r>
              <a:r>
                <a:rPr lang="en-US" altLang="en-US" sz="2200" dirty="0">
                  <a:sym typeface="Symbol" panose="05050102010706020507" pitchFamily="18" charset="2"/>
                </a:rPr>
                <a:t></a:t>
              </a:r>
              <a:r>
                <a:rPr lang="en-US" altLang="en-US" sz="1000" dirty="0"/>
                <a:t> </a:t>
              </a:r>
              <a:r>
                <a:rPr lang="en-US" altLang="en-US" sz="2200" b="1" i="1" dirty="0"/>
                <a:t>MNP</a:t>
              </a:r>
              <a:r>
                <a:rPr lang="en-US" altLang="en-US" sz="2200" dirty="0"/>
                <a:t>	</a:t>
              </a:r>
              <a:r>
                <a:rPr lang="en-US" altLang="en-US" sz="2200" dirty="0">
                  <a:sym typeface="Symbol" panose="05050102010706020507" pitchFamily="18" charset="2"/>
                </a:rPr>
                <a:t></a:t>
              </a:r>
              <a:r>
                <a:rPr lang="en-US" altLang="en-US" sz="1000" dirty="0"/>
                <a:t> </a:t>
              </a:r>
              <a:r>
                <a:rPr lang="en-US" altLang="en-US" sz="2200" b="1" i="1" dirty="0"/>
                <a:t>QRS</a:t>
              </a:r>
              <a:endParaRPr lang="en-US" altLang="en-US" sz="2200" i="1" dirty="0"/>
            </a:p>
          </p:txBody>
        </p:sp>
        <p:pic>
          <p:nvPicPr>
            <p:cNvPr id="53286" name="Picture 31" descr="equal symbol gif                                               00000037Emily's Mac                    B38A4CE0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2088"/>
              <a:ext cx="11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80"/>
          <p:cNvGrpSpPr>
            <a:grpSpLocks/>
          </p:cNvGrpSpPr>
          <p:nvPr/>
        </p:nvGrpSpPr>
        <p:grpSpPr bwMode="auto">
          <a:xfrm>
            <a:off x="6443665" y="4275137"/>
            <a:ext cx="2565400" cy="1223958"/>
            <a:chOff x="3099" y="2693"/>
            <a:chExt cx="1616" cy="771"/>
          </a:xfrm>
        </p:grpSpPr>
        <p:sp>
          <p:nvSpPr>
            <p:cNvPr id="53283" name="Line 59"/>
            <p:cNvSpPr>
              <a:spLocks noChangeShapeType="1"/>
            </p:cNvSpPr>
            <p:nvPr/>
          </p:nvSpPr>
          <p:spPr bwMode="auto">
            <a:xfrm rot="17100000" flipH="1">
              <a:off x="4653" y="2669"/>
              <a:ext cx="37" cy="86"/>
            </a:xfrm>
            <a:prstGeom prst="line">
              <a:avLst/>
            </a:prstGeom>
            <a:noFill/>
            <a:ln w="25400">
              <a:solidFill>
                <a:srgbClr val="FE00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4" name="Line 64"/>
            <p:cNvSpPr>
              <a:spLocks noChangeShapeType="1"/>
            </p:cNvSpPr>
            <p:nvPr/>
          </p:nvSpPr>
          <p:spPr bwMode="auto">
            <a:xfrm rot="17100000" flipH="1">
              <a:off x="3128" y="3388"/>
              <a:ext cx="47" cy="105"/>
            </a:xfrm>
            <a:prstGeom prst="line">
              <a:avLst/>
            </a:prstGeom>
            <a:noFill/>
            <a:ln w="25400">
              <a:solidFill>
                <a:srgbClr val="FE00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73" name="Rectangle 89"/>
          <p:cNvSpPr>
            <a:spLocks noChangeArrowheads="1"/>
          </p:cNvSpPr>
          <p:nvPr/>
        </p:nvSpPr>
        <p:spPr bwMode="auto">
          <a:xfrm>
            <a:off x="3714750" y="2851150"/>
            <a:ext cx="533400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74" name="Rectangle 90"/>
          <p:cNvSpPr>
            <a:spLocks noChangeArrowheads="1"/>
          </p:cNvSpPr>
          <p:nvPr/>
        </p:nvSpPr>
        <p:spPr bwMode="auto">
          <a:xfrm>
            <a:off x="3727450" y="3333750"/>
            <a:ext cx="52705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75" name="Rectangle 91"/>
          <p:cNvSpPr>
            <a:spLocks noChangeArrowheads="1"/>
          </p:cNvSpPr>
          <p:nvPr/>
        </p:nvSpPr>
        <p:spPr bwMode="auto">
          <a:xfrm>
            <a:off x="3714750" y="3740150"/>
            <a:ext cx="5461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3589338" y="2813050"/>
            <a:ext cx="747714" cy="431800"/>
            <a:chOff x="1379" y="1741"/>
            <a:chExt cx="347" cy="272"/>
          </a:xfrm>
        </p:grpSpPr>
        <p:sp>
          <p:nvSpPr>
            <p:cNvPr id="53281" name="Rectangle 47"/>
            <p:cNvSpPr>
              <a:spLocks noChangeArrowheads="1"/>
            </p:cNvSpPr>
            <p:nvPr/>
          </p:nvSpPr>
          <p:spPr bwMode="auto">
            <a:xfrm>
              <a:off x="1379" y="1741"/>
              <a:ext cx="347" cy="2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82" name="Text Box 48"/>
            <p:cNvSpPr txBox="1">
              <a:spLocks noChangeArrowheads="1"/>
            </p:cNvSpPr>
            <p:nvPr/>
          </p:nvSpPr>
          <p:spPr bwMode="auto">
            <a:xfrm>
              <a:off x="1488" y="1762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>
                  <a:latin typeface="Helvetica" panose="020B0604020202020204" pitchFamily="34" charset="0"/>
                </a:rPr>
                <a:t>A</a:t>
              </a:r>
              <a:endParaRPr lang="en-US" altLang="en-US" dirty="0"/>
            </a:p>
          </p:txBody>
        </p:sp>
      </p:grpSp>
      <p:grpSp>
        <p:nvGrpSpPr>
          <p:cNvPr id="18" name="Group 50"/>
          <p:cNvGrpSpPr>
            <a:grpSpLocks/>
          </p:cNvGrpSpPr>
          <p:nvPr/>
        </p:nvGrpSpPr>
        <p:grpSpPr bwMode="auto">
          <a:xfrm>
            <a:off x="3698876" y="3243263"/>
            <a:ext cx="550863" cy="431800"/>
            <a:chOff x="1379" y="1741"/>
            <a:chExt cx="347" cy="272"/>
          </a:xfrm>
        </p:grpSpPr>
        <p:sp>
          <p:nvSpPr>
            <p:cNvPr id="53279" name="Rectangle 51"/>
            <p:cNvSpPr>
              <a:spLocks noChangeArrowheads="1"/>
            </p:cNvSpPr>
            <p:nvPr/>
          </p:nvSpPr>
          <p:spPr bwMode="auto">
            <a:xfrm>
              <a:off x="1379" y="1741"/>
              <a:ext cx="347" cy="2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80" name="Text Box 52"/>
            <p:cNvSpPr txBox="1">
              <a:spLocks noChangeArrowheads="1"/>
            </p:cNvSpPr>
            <p:nvPr/>
          </p:nvSpPr>
          <p:spPr bwMode="auto">
            <a:xfrm>
              <a:off x="1488" y="1762"/>
              <a:ext cx="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>
                  <a:latin typeface="Helvetica" panose="020B0604020202020204" pitchFamily="34" charset="0"/>
                </a:rPr>
                <a:t>S</a:t>
              </a:r>
              <a:endParaRPr lang="en-US" altLang="en-US" dirty="0"/>
            </a:p>
          </p:txBody>
        </p:sp>
      </p:grpSp>
      <p:grpSp>
        <p:nvGrpSpPr>
          <p:cNvPr id="19" name="Group 53"/>
          <p:cNvGrpSpPr>
            <a:grpSpLocks/>
          </p:cNvGrpSpPr>
          <p:nvPr/>
        </p:nvGrpSpPr>
        <p:grpSpPr bwMode="auto">
          <a:xfrm>
            <a:off x="3589338" y="3670300"/>
            <a:ext cx="801687" cy="431800"/>
            <a:chOff x="1379" y="1741"/>
            <a:chExt cx="347" cy="272"/>
          </a:xfrm>
        </p:grpSpPr>
        <p:sp>
          <p:nvSpPr>
            <p:cNvPr id="53277" name="Rectangle 54"/>
            <p:cNvSpPr>
              <a:spLocks noChangeArrowheads="1"/>
            </p:cNvSpPr>
            <p:nvPr/>
          </p:nvSpPr>
          <p:spPr bwMode="auto">
            <a:xfrm>
              <a:off x="1379" y="1741"/>
              <a:ext cx="347" cy="2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78" name="Text Box 55"/>
            <p:cNvSpPr txBox="1">
              <a:spLocks noChangeArrowheads="1"/>
            </p:cNvSpPr>
            <p:nvPr/>
          </p:nvSpPr>
          <p:spPr bwMode="auto">
            <a:xfrm>
              <a:off x="1488" y="1762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>
                  <a:latin typeface="Helvetica" panose="020B0604020202020204" pitchFamily="34" charset="0"/>
                </a:rPr>
                <a:t>A</a:t>
              </a:r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439457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3" grpId="0" animBg="1"/>
      <p:bldP spid="16457" grpId="0" animBg="1"/>
      <p:bldP spid="16461" grpId="0" autoUpdateAnimBg="0"/>
      <p:bldP spid="16462" grpId="0" animBg="1"/>
      <p:bldP spid="16396" grpId="0" autoUpdateAnimBg="0"/>
      <p:bldP spid="16473" grpId="0" animBg="1"/>
      <p:bldP spid="16474" grpId="0" animBg="1"/>
      <p:bldP spid="164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006600" y="781050"/>
            <a:ext cx="8375650" cy="5835650"/>
            <a:chOff x="913" y="492"/>
            <a:chExt cx="4667" cy="3300"/>
          </a:xfrm>
        </p:grpSpPr>
        <p:sp>
          <p:nvSpPr>
            <p:cNvPr id="53319" name="Rectangle 7"/>
            <p:cNvSpPr>
              <a:spLocks noChangeArrowheads="1"/>
            </p:cNvSpPr>
            <p:nvPr/>
          </p:nvSpPr>
          <p:spPr bwMode="auto">
            <a:xfrm>
              <a:off x="913" y="492"/>
              <a:ext cx="4667" cy="33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76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000">
                <a:latin typeface="Helvetica" panose="020B0604020202020204" pitchFamily="34" charset="0"/>
              </a:endParaRPr>
            </a:p>
          </p:txBody>
        </p:sp>
        <p:sp>
          <p:nvSpPr>
            <p:cNvPr id="53320" name="Rectangle 8"/>
            <p:cNvSpPr>
              <a:spLocks noChangeArrowheads="1"/>
            </p:cNvSpPr>
            <p:nvPr/>
          </p:nvSpPr>
          <p:spPr bwMode="auto">
            <a:xfrm>
              <a:off x="918" y="496"/>
              <a:ext cx="4661" cy="236"/>
            </a:xfrm>
            <a:prstGeom prst="rect">
              <a:avLst/>
            </a:prstGeom>
            <a:solidFill>
              <a:srgbClr val="058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2013778" y="779464"/>
            <a:ext cx="6753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Angle – Angle – Side (AAS) </a:t>
            </a:r>
            <a:r>
              <a:rPr lang="en-US" altLang="en-US" sz="2000" b="1" dirty="0">
                <a:solidFill>
                  <a:schemeClr val="bg1"/>
                </a:solidFill>
                <a:latin typeface="Helvetica" panose="020B0604020202020204" pitchFamily="34" charset="0"/>
              </a:rPr>
              <a:t>Congruence </a:t>
            </a:r>
            <a:r>
              <a:rPr lang="en-US" altLang="en-US" sz="2000" b="1" dirty="0" smtClean="0">
                <a:solidFill>
                  <a:schemeClr val="bg1"/>
                </a:solidFill>
                <a:latin typeface="Helvetica" panose="020B0604020202020204" pitchFamily="34" charset="0"/>
              </a:rPr>
              <a:t>Postulate</a:t>
            </a:r>
            <a:endParaRPr lang="en-US" altLang="en-US" sz="2000" b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3517901" y="2770982"/>
            <a:ext cx="2474912" cy="400050"/>
            <a:chOff x="1246" y="1957"/>
            <a:chExt cx="1559" cy="252"/>
          </a:xfrm>
        </p:grpSpPr>
        <p:sp>
          <p:nvSpPr>
            <p:cNvPr id="53315" name="Text Box 15"/>
            <p:cNvSpPr txBox="1">
              <a:spLocks noChangeArrowheads="1"/>
            </p:cNvSpPr>
            <p:nvPr/>
          </p:nvSpPr>
          <p:spPr bwMode="auto">
            <a:xfrm>
              <a:off x="1246" y="1957"/>
              <a:ext cx="155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01738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01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01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01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0173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dirty="0" smtClean="0">
                  <a:solidFill>
                    <a:srgbClr val="05875C"/>
                  </a:solidFill>
                  <a:latin typeface="Helvetica" panose="020B0604020202020204" pitchFamily="34" charset="0"/>
                </a:rPr>
                <a:t>A</a:t>
              </a:r>
              <a:r>
                <a:rPr lang="en-US" altLang="en-US" sz="2000" dirty="0" smtClean="0">
                  <a:latin typeface="Helvetica" panose="020B0604020202020204" pitchFamily="34" charset="0"/>
                </a:rPr>
                <a:t>ngle  </a:t>
              </a:r>
              <a:r>
                <a:rPr lang="en-US" altLang="en-US" sz="2000" b="1" i="1" dirty="0">
                  <a:sym typeface="Symbol" panose="05050102010706020507" pitchFamily="18" charset="2"/>
                </a:rPr>
                <a:t></a:t>
              </a:r>
              <a:r>
                <a:rPr lang="en-US" altLang="en-US" sz="2000" b="1" i="1" dirty="0" smtClean="0"/>
                <a:t>N</a:t>
              </a:r>
              <a:r>
                <a:rPr lang="en-US" altLang="en-US" sz="2000" i="1" dirty="0"/>
                <a:t>	</a:t>
              </a:r>
              <a:r>
                <a:rPr lang="en-US" altLang="en-US" sz="2000" b="1" i="1" dirty="0">
                  <a:sym typeface="Symbol" panose="05050102010706020507" pitchFamily="18" charset="2"/>
                </a:rPr>
                <a:t>  </a:t>
              </a:r>
              <a:r>
                <a:rPr lang="en-US" altLang="en-US" sz="2000" b="1" i="1" dirty="0" smtClean="0"/>
                <a:t>R</a:t>
              </a:r>
              <a:endParaRPr lang="en-US" altLang="en-US" sz="2000" dirty="0">
                <a:latin typeface="Helvetica" panose="020B0604020202020204" pitchFamily="34" charset="0"/>
              </a:endParaRPr>
            </a:p>
          </p:txBody>
        </p:sp>
        <p:pic>
          <p:nvPicPr>
            <p:cNvPr id="53316" name="Picture 16" descr="equal symbol gif                                               00000037Emily's Mac                    B38A4CE0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" y="2033"/>
              <a:ext cx="11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3543891" y="3227389"/>
            <a:ext cx="2222501" cy="400050"/>
            <a:chOff x="1272" y="2288"/>
            <a:chExt cx="1400" cy="252"/>
          </a:xfrm>
        </p:grpSpPr>
        <p:sp>
          <p:nvSpPr>
            <p:cNvPr id="53311" name="Rectangle 22"/>
            <p:cNvSpPr>
              <a:spLocks noChangeArrowheads="1"/>
            </p:cNvSpPr>
            <p:nvPr/>
          </p:nvSpPr>
          <p:spPr bwMode="auto">
            <a:xfrm>
              <a:off x="1272" y="2288"/>
              <a:ext cx="140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dirty="0" smtClean="0">
                  <a:solidFill>
                    <a:srgbClr val="05875C"/>
                  </a:solidFill>
                  <a:latin typeface="Helvetica" panose="020B0604020202020204" pitchFamily="34" charset="0"/>
                </a:rPr>
                <a:t>A</a:t>
              </a:r>
              <a:r>
                <a:rPr lang="en-US" altLang="en-US" sz="2000" dirty="0" smtClean="0">
                  <a:latin typeface="Helvetica" panose="020B0604020202020204" pitchFamily="34" charset="0"/>
                </a:rPr>
                <a:t>ngle </a:t>
              </a:r>
              <a:r>
                <a:rPr lang="en-US" altLang="en-US" sz="2000" b="1" i="1" dirty="0">
                  <a:sym typeface="Symbol" panose="05050102010706020507" pitchFamily="18" charset="2"/>
                </a:rPr>
                <a:t> M</a:t>
              </a:r>
              <a:r>
                <a:rPr lang="en-US" altLang="en-US" sz="2000" i="1" dirty="0"/>
                <a:t>	</a:t>
              </a:r>
              <a:r>
                <a:rPr lang="en-US" altLang="en-US" sz="2000" b="1" i="1" dirty="0">
                  <a:sym typeface="Symbol" panose="05050102010706020507" pitchFamily="18" charset="2"/>
                </a:rPr>
                <a:t>  Q</a:t>
              </a:r>
              <a:endParaRPr lang="en-US" altLang="en-US" sz="2000" i="1" dirty="0"/>
            </a:p>
          </p:txBody>
        </p:sp>
        <p:pic>
          <p:nvPicPr>
            <p:cNvPr id="53312" name="Picture 24" descr="equal symbol gif                                               00000037Emily's Mac                    B38A4CE0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" y="2339"/>
              <a:ext cx="11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3698421" y="3665378"/>
            <a:ext cx="2055813" cy="400050"/>
            <a:chOff x="1336" y="2021"/>
            <a:chExt cx="1295" cy="252"/>
          </a:xfrm>
        </p:grpSpPr>
        <p:sp>
          <p:nvSpPr>
            <p:cNvPr id="53307" name="Rectangle 21"/>
            <p:cNvSpPr>
              <a:spLocks noChangeArrowheads="1"/>
            </p:cNvSpPr>
            <p:nvPr/>
          </p:nvSpPr>
          <p:spPr bwMode="auto">
            <a:xfrm>
              <a:off x="1336" y="2021"/>
              <a:ext cx="12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4859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05875C"/>
                  </a:solidFill>
                  <a:latin typeface="Helvetica" panose="020B0604020202020204" pitchFamily="34" charset="0"/>
                </a:rPr>
                <a:t>S</a:t>
              </a:r>
              <a:r>
                <a:rPr lang="en-US" altLang="en-US" sz="2000" dirty="0">
                  <a:latin typeface="Helvetica" panose="020B0604020202020204" pitchFamily="34" charset="0"/>
                </a:rPr>
                <a:t>ide  </a:t>
              </a:r>
              <a:r>
                <a:rPr lang="en-US" altLang="en-US" sz="2000" b="1" i="1" dirty="0" smtClean="0"/>
                <a:t>MP</a:t>
              </a:r>
              <a:r>
                <a:rPr lang="en-US" altLang="en-US" sz="2000" i="1" dirty="0"/>
                <a:t>	</a:t>
              </a:r>
              <a:r>
                <a:rPr lang="en-US" altLang="en-US" sz="2000" b="1" i="1" dirty="0" smtClean="0"/>
                <a:t>QS</a:t>
              </a:r>
              <a:endParaRPr lang="en-US" altLang="en-US" sz="2000" i="1" dirty="0"/>
            </a:p>
          </p:txBody>
        </p:sp>
        <p:pic>
          <p:nvPicPr>
            <p:cNvPr id="53308" name="Picture 23" descr="equal symbol gif                                               00000037Emily's Mac                    B38A4CE0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" y="2083"/>
              <a:ext cx="11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309" name="Line 25"/>
            <p:cNvSpPr>
              <a:spLocks noChangeShapeType="1"/>
            </p:cNvSpPr>
            <p:nvPr/>
          </p:nvSpPr>
          <p:spPr bwMode="auto">
            <a:xfrm>
              <a:off x="2328" y="2045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0" name="Line 28"/>
            <p:cNvSpPr>
              <a:spLocks noChangeShapeType="1"/>
            </p:cNvSpPr>
            <p:nvPr/>
          </p:nvSpPr>
          <p:spPr bwMode="auto">
            <a:xfrm>
              <a:off x="1815" y="2045"/>
              <a:ext cx="1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13" name="AutoShape 29"/>
          <p:cNvSpPr>
            <a:spLocks/>
          </p:cNvSpPr>
          <p:nvPr/>
        </p:nvSpPr>
        <p:spPr bwMode="auto">
          <a:xfrm>
            <a:off x="5738813" y="2779714"/>
            <a:ext cx="254000" cy="1271587"/>
          </a:xfrm>
          <a:prstGeom prst="rightBrace">
            <a:avLst>
              <a:gd name="adj1" fmla="val 74769"/>
              <a:gd name="adj2" fmla="val 50847"/>
            </a:avLst>
          </a:prstGeom>
          <a:noFill/>
          <a:ln w="19050">
            <a:solidFill>
              <a:srgbClr val="0A50A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16478" name="Picture 94" descr="&#10;image2.gif                                                     0000D0C8Christine's Mac                B472C195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8"/>
          <a:stretch>
            <a:fillRect/>
          </a:stretch>
        </p:blipFill>
        <p:spPr bwMode="auto">
          <a:xfrm>
            <a:off x="6192838" y="3914776"/>
            <a:ext cx="33655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6870700" y="4233864"/>
            <a:ext cx="1730375" cy="1277937"/>
            <a:chOff x="3368" y="2667"/>
            <a:chExt cx="1090" cy="805"/>
          </a:xfrm>
        </p:grpSpPr>
        <p:sp>
          <p:nvSpPr>
            <p:cNvPr id="53305" name="Line 42"/>
            <p:cNvSpPr>
              <a:spLocks noChangeShapeType="1"/>
            </p:cNvSpPr>
            <p:nvPr/>
          </p:nvSpPr>
          <p:spPr bwMode="auto">
            <a:xfrm flipH="1" flipV="1">
              <a:off x="3368" y="2699"/>
              <a:ext cx="389" cy="773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6" name="Line 43"/>
            <p:cNvSpPr>
              <a:spLocks noChangeShapeType="1"/>
            </p:cNvSpPr>
            <p:nvPr/>
          </p:nvSpPr>
          <p:spPr bwMode="auto">
            <a:xfrm>
              <a:off x="4056" y="2667"/>
              <a:ext cx="402" cy="756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6425922" y="4298159"/>
            <a:ext cx="2587625" cy="1265238"/>
            <a:chOff x="3103" y="2667"/>
            <a:chExt cx="1630" cy="797"/>
          </a:xfrm>
        </p:grpSpPr>
        <p:sp>
          <p:nvSpPr>
            <p:cNvPr id="53303" name="Line 41"/>
            <p:cNvSpPr>
              <a:spLocks noChangeShapeType="1"/>
            </p:cNvSpPr>
            <p:nvPr/>
          </p:nvSpPr>
          <p:spPr bwMode="auto">
            <a:xfrm flipH="1">
              <a:off x="3103" y="3431"/>
              <a:ext cx="56" cy="33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4" name="Line 45"/>
            <p:cNvSpPr>
              <a:spLocks noChangeShapeType="1"/>
            </p:cNvSpPr>
            <p:nvPr/>
          </p:nvSpPr>
          <p:spPr bwMode="auto">
            <a:xfrm flipH="1">
              <a:off x="4692" y="2667"/>
              <a:ext cx="41" cy="28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7340604" y="4237036"/>
            <a:ext cx="804863" cy="1282700"/>
            <a:chOff x="3664" y="2669"/>
            <a:chExt cx="507" cy="808"/>
          </a:xfrm>
        </p:grpSpPr>
        <p:sp>
          <p:nvSpPr>
            <p:cNvPr id="53301" name="Line 44"/>
            <p:cNvSpPr>
              <a:spLocks noChangeShapeType="1"/>
            </p:cNvSpPr>
            <p:nvPr/>
          </p:nvSpPr>
          <p:spPr bwMode="auto">
            <a:xfrm>
              <a:off x="3664" y="3423"/>
              <a:ext cx="107" cy="54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2" name="Line 46"/>
            <p:cNvSpPr>
              <a:spLocks noChangeShapeType="1"/>
            </p:cNvSpPr>
            <p:nvPr/>
          </p:nvSpPr>
          <p:spPr bwMode="auto">
            <a:xfrm>
              <a:off x="4069" y="2669"/>
              <a:ext cx="102" cy="66"/>
            </a:xfrm>
            <a:prstGeom prst="line">
              <a:avLst/>
            </a:prstGeom>
            <a:noFill/>
            <a:ln w="101600">
              <a:solidFill>
                <a:srgbClr val="FFFF0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7035291" y="4821513"/>
            <a:ext cx="1325563" cy="144463"/>
            <a:chOff x="3300" y="3425"/>
            <a:chExt cx="835" cy="91"/>
          </a:xfrm>
        </p:grpSpPr>
        <p:sp>
          <p:nvSpPr>
            <p:cNvPr id="53299" name="Line 57"/>
            <p:cNvSpPr>
              <a:spLocks noChangeShapeType="1"/>
            </p:cNvSpPr>
            <p:nvPr/>
          </p:nvSpPr>
          <p:spPr bwMode="auto">
            <a:xfrm flipH="1">
              <a:off x="4043" y="3425"/>
              <a:ext cx="92" cy="63"/>
            </a:xfrm>
            <a:prstGeom prst="line">
              <a:avLst/>
            </a:prstGeom>
            <a:noFill/>
            <a:ln w="25400">
              <a:solidFill>
                <a:srgbClr val="FE00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7" name="Line 66"/>
            <p:cNvSpPr>
              <a:spLocks noChangeShapeType="1"/>
            </p:cNvSpPr>
            <p:nvPr/>
          </p:nvSpPr>
          <p:spPr bwMode="auto">
            <a:xfrm flipH="1">
              <a:off x="3300" y="3425"/>
              <a:ext cx="118" cy="91"/>
            </a:xfrm>
            <a:prstGeom prst="line">
              <a:avLst/>
            </a:prstGeom>
            <a:noFill/>
            <a:ln w="25400">
              <a:solidFill>
                <a:srgbClr val="FE00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84"/>
          <p:cNvGrpSpPr>
            <a:grpSpLocks/>
          </p:cNvGrpSpPr>
          <p:nvPr/>
        </p:nvGrpSpPr>
        <p:grpSpPr bwMode="auto">
          <a:xfrm rot="5787229">
            <a:off x="7379766" y="3873011"/>
            <a:ext cx="722313" cy="2006600"/>
            <a:chOff x="3600" y="2211"/>
            <a:chExt cx="455" cy="1264"/>
          </a:xfrm>
        </p:grpSpPr>
        <p:sp>
          <p:nvSpPr>
            <p:cNvPr id="53292" name="Line 61"/>
            <p:cNvSpPr>
              <a:spLocks noChangeShapeType="1"/>
            </p:cNvSpPr>
            <p:nvPr/>
          </p:nvSpPr>
          <p:spPr bwMode="auto">
            <a:xfrm rot="3600000">
              <a:off x="4009" y="2240"/>
              <a:ext cx="75" cy="17"/>
            </a:xfrm>
            <a:prstGeom prst="line">
              <a:avLst/>
            </a:prstGeom>
            <a:noFill/>
            <a:ln w="25400">
              <a:solidFill>
                <a:srgbClr val="FE00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Line 69"/>
            <p:cNvSpPr>
              <a:spLocks noChangeShapeType="1"/>
            </p:cNvSpPr>
            <p:nvPr/>
          </p:nvSpPr>
          <p:spPr bwMode="auto">
            <a:xfrm rot="3600000">
              <a:off x="3569" y="3415"/>
              <a:ext cx="91" cy="29"/>
            </a:xfrm>
            <a:prstGeom prst="line">
              <a:avLst/>
            </a:prstGeom>
            <a:noFill/>
            <a:ln w="25400">
              <a:solidFill>
                <a:srgbClr val="FE00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57" name="Rectangle 73"/>
          <p:cNvSpPr>
            <a:spLocks noChangeArrowheads="1"/>
          </p:cNvSpPr>
          <p:nvPr/>
        </p:nvSpPr>
        <p:spPr bwMode="auto">
          <a:xfrm>
            <a:off x="2055605" y="1326111"/>
            <a:ext cx="8159437" cy="110205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3276600" y="2801939"/>
            <a:ext cx="32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latin typeface="Helvetica" panose="020B0604020202020204" pitchFamily="34" charset="0"/>
              </a:rPr>
              <a:t>If</a:t>
            </a:r>
          </a:p>
        </p:txBody>
      </p:sp>
      <p:sp>
        <p:nvSpPr>
          <p:cNvPr id="16462" name="Rectangle 78"/>
          <p:cNvSpPr>
            <a:spLocks noChangeArrowheads="1"/>
          </p:cNvSpPr>
          <p:nvPr/>
        </p:nvSpPr>
        <p:spPr bwMode="auto">
          <a:xfrm>
            <a:off x="2055605" y="1318174"/>
            <a:ext cx="8159437" cy="11658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057401" y="1257361"/>
            <a:ext cx="8323053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/>
              <a:t>If two angles and a </a:t>
            </a:r>
            <a:r>
              <a:rPr lang="en-US" altLang="en-US" sz="2400" b="1" dirty="0">
                <a:solidFill>
                  <a:srgbClr val="FF0000"/>
                </a:solidFill>
              </a:rPr>
              <a:t>non-included</a:t>
            </a:r>
            <a:r>
              <a:rPr lang="en-US" altLang="en-US" sz="2400" dirty="0"/>
              <a:t> side of one triangle are congruent to </a:t>
            </a:r>
            <a:r>
              <a:rPr lang="en-US" altLang="en-US" sz="2400" b="1" dirty="0">
                <a:solidFill>
                  <a:srgbClr val="FF0000"/>
                </a:solidFill>
              </a:rPr>
              <a:t>two angles</a:t>
            </a:r>
            <a:r>
              <a:rPr lang="en-US" altLang="en-US" sz="2400" dirty="0"/>
              <a:t> and the corresponding non-included side of a second triangle, then the triangles are </a:t>
            </a:r>
            <a:r>
              <a:rPr lang="en-US" altLang="en-US" sz="2400" b="1" dirty="0">
                <a:solidFill>
                  <a:srgbClr val="FF0000"/>
                </a:solidFill>
              </a:rPr>
              <a:t>congruent</a:t>
            </a:r>
            <a:r>
              <a:rPr lang="en-US" altLang="en-US" sz="2400" dirty="0"/>
              <a:t>.</a:t>
            </a: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6346825" y="3198813"/>
            <a:ext cx="2851150" cy="430212"/>
            <a:chOff x="3038" y="2015"/>
            <a:chExt cx="1796" cy="271"/>
          </a:xfrm>
        </p:grpSpPr>
        <p:sp>
          <p:nvSpPr>
            <p:cNvPr id="53285" name="Text Box 30"/>
            <p:cNvSpPr txBox="1">
              <a:spLocks noChangeArrowheads="1"/>
            </p:cNvSpPr>
            <p:nvPr/>
          </p:nvSpPr>
          <p:spPr bwMode="auto">
            <a:xfrm>
              <a:off x="3038" y="2015"/>
              <a:ext cx="179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latin typeface="Helvetica" panose="020B0604020202020204" pitchFamily="34" charset="0"/>
                </a:rPr>
                <a:t>then  </a:t>
              </a:r>
              <a:r>
                <a:rPr lang="en-US" altLang="en-US" sz="2200">
                  <a:sym typeface="Symbol" panose="05050102010706020507" pitchFamily="18" charset="2"/>
                </a:rPr>
                <a:t></a:t>
              </a:r>
              <a:r>
                <a:rPr lang="en-US" altLang="en-US" sz="1000"/>
                <a:t> </a:t>
              </a:r>
              <a:r>
                <a:rPr lang="en-US" altLang="en-US" sz="2200" b="1" i="1"/>
                <a:t>MNP</a:t>
              </a:r>
              <a:r>
                <a:rPr lang="en-US" altLang="en-US" sz="2200"/>
                <a:t>	</a:t>
              </a:r>
              <a:r>
                <a:rPr lang="en-US" altLang="en-US" sz="2200">
                  <a:sym typeface="Symbol" panose="05050102010706020507" pitchFamily="18" charset="2"/>
                </a:rPr>
                <a:t></a:t>
              </a:r>
              <a:r>
                <a:rPr lang="en-US" altLang="en-US" sz="1000"/>
                <a:t> </a:t>
              </a:r>
              <a:r>
                <a:rPr lang="en-US" altLang="en-US" sz="2200" b="1" i="1"/>
                <a:t>QRS</a:t>
              </a:r>
              <a:endParaRPr lang="en-US" altLang="en-US" sz="2200" i="1"/>
            </a:p>
          </p:txBody>
        </p:sp>
        <p:pic>
          <p:nvPicPr>
            <p:cNvPr id="53286" name="Picture 31" descr="equal symbol gif                                               00000037Emily's Mac                    B38A4CE0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" y="2088"/>
              <a:ext cx="11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80"/>
          <p:cNvGrpSpPr>
            <a:grpSpLocks/>
          </p:cNvGrpSpPr>
          <p:nvPr/>
        </p:nvGrpSpPr>
        <p:grpSpPr bwMode="auto">
          <a:xfrm>
            <a:off x="6443665" y="4275137"/>
            <a:ext cx="2565400" cy="1223958"/>
            <a:chOff x="3099" y="2693"/>
            <a:chExt cx="1616" cy="771"/>
          </a:xfrm>
        </p:grpSpPr>
        <p:sp>
          <p:nvSpPr>
            <p:cNvPr id="53283" name="Line 59"/>
            <p:cNvSpPr>
              <a:spLocks noChangeShapeType="1"/>
            </p:cNvSpPr>
            <p:nvPr/>
          </p:nvSpPr>
          <p:spPr bwMode="auto">
            <a:xfrm rot="17100000" flipH="1">
              <a:off x="4653" y="2669"/>
              <a:ext cx="37" cy="86"/>
            </a:xfrm>
            <a:prstGeom prst="line">
              <a:avLst/>
            </a:prstGeom>
            <a:noFill/>
            <a:ln w="25400">
              <a:solidFill>
                <a:srgbClr val="FE00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4" name="Line 64"/>
            <p:cNvSpPr>
              <a:spLocks noChangeShapeType="1"/>
            </p:cNvSpPr>
            <p:nvPr/>
          </p:nvSpPr>
          <p:spPr bwMode="auto">
            <a:xfrm rot="17100000" flipH="1">
              <a:off x="3128" y="3388"/>
              <a:ext cx="47" cy="105"/>
            </a:xfrm>
            <a:prstGeom prst="line">
              <a:avLst/>
            </a:prstGeom>
            <a:noFill/>
            <a:ln w="25400">
              <a:solidFill>
                <a:srgbClr val="FE000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73" name="Rectangle 89"/>
          <p:cNvSpPr>
            <a:spLocks noChangeArrowheads="1"/>
          </p:cNvSpPr>
          <p:nvPr/>
        </p:nvSpPr>
        <p:spPr bwMode="auto">
          <a:xfrm>
            <a:off x="3714750" y="2851150"/>
            <a:ext cx="533400" cy="273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74" name="Rectangle 90"/>
          <p:cNvSpPr>
            <a:spLocks noChangeArrowheads="1"/>
          </p:cNvSpPr>
          <p:nvPr/>
        </p:nvSpPr>
        <p:spPr bwMode="auto">
          <a:xfrm>
            <a:off x="3727450" y="3333750"/>
            <a:ext cx="527050" cy="266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75" name="Rectangle 91"/>
          <p:cNvSpPr>
            <a:spLocks noChangeArrowheads="1"/>
          </p:cNvSpPr>
          <p:nvPr/>
        </p:nvSpPr>
        <p:spPr bwMode="auto">
          <a:xfrm>
            <a:off x="3714750" y="3740150"/>
            <a:ext cx="5461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3589337" y="2813050"/>
            <a:ext cx="801687" cy="431800"/>
            <a:chOff x="1379" y="1741"/>
            <a:chExt cx="347" cy="272"/>
          </a:xfrm>
        </p:grpSpPr>
        <p:sp>
          <p:nvSpPr>
            <p:cNvPr id="53281" name="Rectangle 47"/>
            <p:cNvSpPr>
              <a:spLocks noChangeArrowheads="1"/>
            </p:cNvSpPr>
            <p:nvPr/>
          </p:nvSpPr>
          <p:spPr bwMode="auto">
            <a:xfrm>
              <a:off x="1379" y="1741"/>
              <a:ext cx="347" cy="2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82" name="Text Box 48"/>
            <p:cNvSpPr txBox="1">
              <a:spLocks noChangeArrowheads="1"/>
            </p:cNvSpPr>
            <p:nvPr/>
          </p:nvSpPr>
          <p:spPr bwMode="auto">
            <a:xfrm>
              <a:off x="1488" y="1762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>
                  <a:latin typeface="Helvetica" panose="020B0604020202020204" pitchFamily="34" charset="0"/>
                </a:rPr>
                <a:t>A</a:t>
              </a:r>
              <a:endParaRPr lang="en-US" altLang="en-US" dirty="0"/>
            </a:p>
          </p:txBody>
        </p:sp>
      </p:grpSp>
      <p:grpSp>
        <p:nvGrpSpPr>
          <p:cNvPr id="18" name="Group 50"/>
          <p:cNvGrpSpPr>
            <a:grpSpLocks/>
          </p:cNvGrpSpPr>
          <p:nvPr/>
        </p:nvGrpSpPr>
        <p:grpSpPr bwMode="auto">
          <a:xfrm>
            <a:off x="3589338" y="3243263"/>
            <a:ext cx="801687" cy="431800"/>
            <a:chOff x="1379" y="1741"/>
            <a:chExt cx="347" cy="272"/>
          </a:xfrm>
        </p:grpSpPr>
        <p:sp>
          <p:nvSpPr>
            <p:cNvPr id="53279" name="Rectangle 51"/>
            <p:cNvSpPr>
              <a:spLocks noChangeArrowheads="1"/>
            </p:cNvSpPr>
            <p:nvPr/>
          </p:nvSpPr>
          <p:spPr bwMode="auto">
            <a:xfrm>
              <a:off x="1379" y="1741"/>
              <a:ext cx="347" cy="2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80" name="Text Box 52"/>
            <p:cNvSpPr txBox="1">
              <a:spLocks noChangeArrowheads="1"/>
            </p:cNvSpPr>
            <p:nvPr/>
          </p:nvSpPr>
          <p:spPr bwMode="auto">
            <a:xfrm>
              <a:off x="1488" y="1762"/>
              <a:ext cx="10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 smtClean="0">
                  <a:latin typeface="Helvetica" panose="020B0604020202020204" pitchFamily="34" charset="0"/>
                </a:rPr>
                <a:t>A</a:t>
              </a:r>
              <a:endParaRPr lang="en-US" altLang="en-US" dirty="0"/>
            </a:p>
          </p:txBody>
        </p:sp>
      </p:grpSp>
      <p:grpSp>
        <p:nvGrpSpPr>
          <p:cNvPr id="19" name="Group 53"/>
          <p:cNvGrpSpPr>
            <a:grpSpLocks/>
          </p:cNvGrpSpPr>
          <p:nvPr/>
        </p:nvGrpSpPr>
        <p:grpSpPr bwMode="auto">
          <a:xfrm>
            <a:off x="3589338" y="3670300"/>
            <a:ext cx="801687" cy="431800"/>
            <a:chOff x="1379" y="1741"/>
            <a:chExt cx="347" cy="272"/>
          </a:xfrm>
        </p:grpSpPr>
        <p:sp>
          <p:nvSpPr>
            <p:cNvPr id="53277" name="Rectangle 54"/>
            <p:cNvSpPr>
              <a:spLocks noChangeArrowheads="1"/>
            </p:cNvSpPr>
            <p:nvPr/>
          </p:nvSpPr>
          <p:spPr bwMode="auto">
            <a:xfrm>
              <a:off x="1379" y="1741"/>
              <a:ext cx="347" cy="2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278" name="Text Box 55"/>
            <p:cNvSpPr txBox="1">
              <a:spLocks noChangeArrowheads="1"/>
            </p:cNvSpPr>
            <p:nvPr/>
          </p:nvSpPr>
          <p:spPr bwMode="auto">
            <a:xfrm>
              <a:off x="1488" y="1762"/>
              <a:ext cx="6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 dirty="0">
                  <a:latin typeface="Helvetica" panose="020B0604020202020204" pitchFamily="34" charset="0"/>
                </a:rPr>
                <a:t>S</a:t>
              </a:r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00484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3" grpId="0" animBg="1"/>
      <p:bldP spid="16457" grpId="0" animBg="1"/>
      <p:bldP spid="16461" grpId="0" autoUpdateAnimBg="0"/>
      <p:bldP spid="16462" grpId="0" animBg="1"/>
      <p:bldP spid="16396" grpId="0" autoUpdateAnimBg="0"/>
      <p:bldP spid="16473" grpId="0" animBg="1"/>
      <p:bldP spid="16474" grpId="0" animBg="1"/>
      <p:bldP spid="164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7566" y="204868"/>
            <a:ext cx="11978640" cy="1480241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Example 1: </a:t>
            </a:r>
            <a:r>
              <a:rPr lang="en-US" altLang="en-US" dirty="0" smtClean="0"/>
              <a:t>	Is it possible to prove these triangles are congruent?  If so, state the postulate or theorem you would use.  Explain your reasoning.</a:t>
            </a:r>
            <a:endParaRPr lang="en-US" altLang="en-US" b="1" dirty="0" smtClean="0"/>
          </a:p>
        </p:txBody>
      </p:sp>
      <p:pic>
        <p:nvPicPr>
          <p:cNvPr id="737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1" y="3124201"/>
            <a:ext cx="4672013" cy="31543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3732" name="Arc 9"/>
          <p:cNvSpPr>
            <a:spLocks/>
          </p:cNvSpPr>
          <p:nvPr/>
        </p:nvSpPr>
        <p:spPr bwMode="auto">
          <a:xfrm rot="9738937" flipV="1">
            <a:off x="7391400" y="5029198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6720417 w 21600"/>
              <a:gd name="T3" fmla="*/ 2419350 h 21600"/>
              <a:gd name="T4" fmla="*/ 0 w 21600"/>
              <a:gd name="T5" fmla="*/ 24193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Arc 10"/>
          <p:cNvSpPr>
            <a:spLocks/>
          </p:cNvSpPr>
          <p:nvPr/>
        </p:nvSpPr>
        <p:spPr bwMode="auto">
          <a:xfrm rot="21008051" flipV="1">
            <a:off x="4113546" y="3962508"/>
            <a:ext cx="381000" cy="61555"/>
          </a:xfrm>
          <a:custGeom>
            <a:avLst/>
            <a:gdLst>
              <a:gd name="T0" fmla="*/ 0 w 21600"/>
              <a:gd name="T1" fmla="*/ 0 h 21600"/>
              <a:gd name="T2" fmla="*/ 6720417 w 21600"/>
              <a:gd name="T3" fmla="*/ 268817 h 21600"/>
              <a:gd name="T4" fmla="*/ 0 w 21600"/>
              <a:gd name="T5" fmla="*/ 26881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06715" y="1719048"/>
            <a:ext cx="5773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YES!</a:t>
            </a: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  <a:sym typeface="Symbol" panose="05050102010706020507" pitchFamily="18" charset="2"/>
              </a:rPr>
              <a:t>FEG  HJG by AAS Theorem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767</Words>
  <Application>Microsoft Office PowerPoint</Application>
  <PresentationFormat>Widescreen</PresentationFormat>
  <Paragraphs>163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Cambria Math</vt:lpstr>
      <vt:lpstr>Helvetica</vt:lpstr>
      <vt:lpstr>Symbol</vt:lpstr>
      <vt:lpstr>Times New Roman</vt:lpstr>
      <vt:lpstr>Utopia-Regular</vt:lpstr>
      <vt:lpstr>Wingdings</vt:lpstr>
      <vt:lpstr>Office Theme</vt:lpstr>
      <vt:lpstr>ANNOUNCEMENTS -NO calculators! -Take out HW to stamp -Open notebook to notes summary</vt:lpstr>
      <vt:lpstr>PowerPoint Presentation</vt:lpstr>
      <vt:lpstr>Notes Summary Presentation</vt:lpstr>
      <vt:lpstr>#7 Triangle Congruence (Continued) – ASA, AAS, &amp; HL</vt:lpstr>
      <vt:lpstr>Homework</vt:lpstr>
      <vt:lpstr>PowerPoint Presentation</vt:lpstr>
      <vt:lpstr>PowerPoint Presentation</vt:lpstr>
      <vt:lpstr>PowerPoint Presentation</vt:lpstr>
      <vt:lpstr>Example 1:  Is it possible to prove these triangles are congruent?  If so, state the postulate or theorem you would use.  Explain your reasoning.</vt:lpstr>
      <vt:lpstr>PowerPoint Presentation</vt:lpstr>
      <vt:lpstr>Example 2:  Is it possible to prove these triangles are congruent?  If so, state the postulate or theorem you would use.  Explain your reasoning.</vt:lpstr>
      <vt:lpstr>BRAIN BREAK</vt:lpstr>
      <vt:lpstr>Example 3: - YOU TRY!</vt:lpstr>
      <vt:lpstr>Given:  AD║EC, BD  BC Prove: ∆ABD  ∆EBC</vt:lpstr>
      <vt:lpstr>Example 4:</vt:lpstr>
      <vt:lpstr>Example 5:</vt:lpstr>
      <vt:lpstr>BRAIN BREAK</vt:lpstr>
      <vt:lpstr>BRAIN BUSTER</vt:lpstr>
      <vt:lpstr>Homework</vt:lpstr>
      <vt:lpstr>Exit Ticket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-NO calculators! -Take out HW to stamp (Packet &amp; notes summary on page 40)</dc:title>
  <dc:creator>Fran</dc:creator>
  <cp:lastModifiedBy>Santos, Francine C.</cp:lastModifiedBy>
  <cp:revision>24</cp:revision>
  <dcterms:created xsi:type="dcterms:W3CDTF">2014-11-06T00:39:30Z</dcterms:created>
  <dcterms:modified xsi:type="dcterms:W3CDTF">2015-04-20T02:44:24Z</dcterms:modified>
</cp:coreProperties>
</file>