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60" r:id="rId5"/>
    <p:sldId id="277" r:id="rId6"/>
    <p:sldId id="270" r:id="rId7"/>
    <p:sldId id="269" r:id="rId8"/>
    <p:sldId id="271" r:id="rId9"/>
    <p:sldId id="273" r:id="rId10"/>
    <p:sldId id="272" r:id="rId11"/>
    <p:sldId id="274" r:id="rId12"/>
    <p:sldId id="275" r:id="rId13"/>
    <p:sldId id="261" r:id="rId14"/>
    <p:sldId id="282" r:id="rId15"/>
    <p:sldId id="281" r:id="rId16"/>
    <p:sldId id="262" r:id="rId17"/>
    <p:sldId id="264" r:id="rId18"/>
    <p:sldId id="278" r:id="rId19"/>
    <p:sldId id="279" r:id="rId20"/>
    <p:sldId id="280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C495-05B6-4884-890D-510283FBA11C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0730-61C7-40C7-BE81-3581B8C50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8299" y="8560"/>
            <a:ext cx="4203701" cy="130745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Take out HW to stamp (Packet &amp; notes summary on page </a:t>
            </a:r>
            <a:r>
              <a:rPr lang="en-US" sz="2400" dirty="0" smtClean="0">
                <a:solidFill>
                  <a:srgbClr val="0070C0"/>
                </a:solidFill>
              </a:rPr>
              <a:t>46)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826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16017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Triangle Congruence Color Match Up sheet I handed you at the door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Decide which Theorem or Postulate on the right proves that the triangles on the left are congruent. When you find a match, color in those two boxes (one on the left and one on the right) with the same color.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Some of the theorems can fit for more than one. </a:t>
            </a:r>
            <a:r>
              <a:rPr lang="en-US" sz="36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(You </a:t>
            </a:r>
            <a:r>
              <a:rPr lang="en-US" sz="36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should use 5 different colors!)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0000"/>
                </a:solidFill>
              </a:rPr>
              <a:t>Update your </a:t>
            </a:r>
            <a:r>
              <a:rPr lang="en-US" sz="3600" dirty="0" smtClean="0">
                <a:solidFill>
                  <a:srgbClr val="FF0000"/>
                </a:solidFill>
              </a:rPr>
              <a:t>TOC.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15573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2: Given DE is the midsegments of AB, DF is the midsegments of CB, and EF is the midsegments of AC, Find the perimeter of </a:t>
            </a:r>
            <a:r>
              <a:rPr lang="en-US" b="1" dirty="0" smtClean="0">
                <a:sym typeface="Symbol" panose="05050102010706020507" pitchFamily="18" charset="2"/>
              </a:rPr>
              <a:t>ABC.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8858" t="3154" r="8411" b="3154"/>
          <a:stretch/>
        </p:blipFill>
        <p:spPr>
          <a:xfrm>
            <a:off x="0" y="1685925"/>
            <a:ext cx="6422078" cy="4147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1714" y="1331982"/>
            <a:ext cx="582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2(8) + 2(7) + 2(6) = 42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98300" cy="1325563"/>
          </a:xfrm>
        </p:spPr>
        <p:txBody>
          <a:bodyPr/>
          <a:lstStyle/>
          <a:p>
            <a:pPr algn="ctr"/>
            <a:r>
              <a:rPr lang="en-US" b="1" dirty="0" smtClean="0"/>
              <a:t>Examples: Find the value of the variable</a:t>
            </a:r>
            <a:r>
              <a:rPr lang="en-US" b="1" i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8155" t="23742" r="72795" b="10356"/>
          <a:stretch/>
        </p:blipFill>
        <p:spPr>
          <a:xfrm>
            <a:off x="939800" y="1427163"/>
            <a:ext cx="2526318" cy="2763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86146" t="24771" r="1805" b="8811"/>
          <a:stretch/>
        </p:blipFill>
        <p:spPr>
          <a:xfrm>
            <a:off x="7632700" y="1325563"/>
            <a:ext cx="1643739" cy="2865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325563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59600" y="1325562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4" y="1073220"/>
            <a:ext cx="108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17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773" y="1073220"/>
            <a:ext cx="108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7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60205" r="21354"/>
          <a:stretch>
            <a:fillRect/>
          </a:stretch>
        </p:blipFill>
        <p:spPr>
          <a:xfrm>
            <a:off x="66357" y="1028700"/>
            <a:ext cx="11731943" cy="347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3925"/>
            <a:ext cx="581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5. Find the length of SQ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22529"/>
            <a:ext cx="581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6. Find the length of the </a:t>
            </a:r>
            <a:r>
              <a:rPr lang="en-US" sz="3200" dirty="0" err="1" smtClean="0"/>
              <a:t>midsegment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4500" y="1193800"/>
            <a:ext cx="4953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1193800"/>
            <a:ext cx="4953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944" y="3965714"/>
            <a:ext cx="350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3x – 8 = 2(x + 2)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3x – 8 = 2x + 4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x = 12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657" y="3142343"/>
            <a:ext cx="406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dirty="0" smtClean="0">
                <a:solidFill>
                  <a:srgbClr val="00B050"/>
                </a:solidFill>
              </a:rPr>
              <a:t> + 6 = 2(x – 3)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x + 6 = 2x – 3 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9 = x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9 – 3 = 6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52" y="0"/>
            <a:ext cx="10515600" cy="858033"/>
          </a:xfrm>
        </p:spPr>
        <p:txBody>
          <a:bodyPr/>
          <a:lstStyle/>
          <a:p>
            <a:pPr algn="ctr"/>
            <a:r>
              <a:rPr lang="en-US" b="1" u="sng" dirty="0" smtClean="0"/>
              <a:t>BRAIN BUSTER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93" y="673718"/>
            <a:ext cx="1113212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all 5 numbers to come up with the magic number!</a:t>
            </a:r>
          </a:p>
          <a:p>
            <a:r>
              <a:rPr lang="en-US" sz="3200" dirty="0" smtClean="0"/>
              <a:t>Can use any operation! (add, subtract, multiply, divide, raise to a power, etc.)</a:t>
            </a:r>
          </a:p>
          <a:p>
            <a:r>
              <a:rPr lang="en-US" sz="3200" dirty="0" smtClean="0"/>
              <a:t>Must use ALL numbers ONCE and only ONCE!</a:t>
            </a:r>
          </a:p>
          <a:p>
            <a:r>
              <a:rPr lang="en-US" sz="3200" dirty="0" smtClean="0"/>
              <a:t>First 3 students to come up with a way that works gets 5 CCs!</a:t>
            </a:r>
          </a:p>
          <a:p>
            <a:r>
              <a:rPr lang="en-US" sz="3200" dirty="0" smtClean="0"/>
              <a:t>If you beat Ms. Santos, double the CCs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10 </a:t>
            </a:r>
            <a:r>
              <a:rPr lang="en-US" sz="3200" smtClean="0"/>
              <a:t>minute limit!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3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Unit 5 Study Guide!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rest of the period to work on the study guide.</a:t>
            </a:r>
          </a:p>
          <a:p>
            <a:r>
              <a:rPr lang="en-US" dirty="0" smtClean="0"/>
              <a:t>Do all your work on loose leaf.</a:t>
            </a:r>
          </a:p>
          <a:p>
            <a:r>
              <a:rPr lang="en-US" dirty="0" smtClean="0"/>
              <a:t>Do the problems in any order.</a:t>
            </a:r>
          </a:p>
          <a:p>
            <a:r>
              <a:rPr lang="en-US" dirty="0" smtClean="0"/>
              <a:t>You do not need to do the whole thing, but the more you do, the more prepared you will be for tomorrow’s celebration!</a:t>
            </a:r>
          </a:p>
          <a:p>
            <a:r>
              <a:rPr lang="en-US" dirty="0" smtClean="0"/>
              <a:t>You will turn in whatever you have completed tomorrow.</a:t>
            </a:r>
          </a:p>
        </p:txBody>
      </p:sp>
    </p:spTree>
    <p:extLst>
      <p:ext uri="{BB962C8B-B14F-4D97-AF65-F5344CB8AC3E}">
        <p14:creationId xmlns:p14="http://schemas.microsoft.com/office/powerpoint/2010/main" val="3344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900"/>
            <a:ext cx="12090400" cy="54991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#</a:t>
            </a:r>
            <a:r>
              <a:rPr lang="en-US" sz="3600" b="1" dirty="0"/>
              <a:t>7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Midsegment</a:t>
            </a:r>
            <a:r>
              <a:rPr lang="en-US" sz="3600" b="1" dirty="0" smtClean="0"/>
              <a:t> Theorem in HW Packet (ENTIRE HW Packet completed and turned in </a:t>
            </a:r>
            <a:r>
              <a:rPr lang="en-US" sz="3600" b="1" dirty="0" smtClean="0"/>
              <a:t>tomorrow!)</a:t>
            </a:r>
            <a:endParaRPr lang="en-US" sz="3600" b="1" dirty="0" smtClean="0"/>
          </a:p>
          <a:p>
            <a:pPr marL="742950" indent="-742950">
              <a:buAutoNum type="arabicPeriod"/>
            </a:pP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Study for your Unit 5 Part 2 Celebration!</a:t>
            </a:r>
          </a:p>
          <a:p>
            <a:pPr lvl="3"/>
            <a:r>
              <a:rPr lang="en-US" sz="2600" b="1" dirty="0" smtClean="0"/>
              <a:t>Isosceles Triangle Theorem</a:t>
            </a:r>
          </a:p>
          <a:p>
            <a:pPr lvl="3"/>
            <a:r>
              <a:rPr lang="en-US" sz="2600" b="1" dirty="0" smtClean="0"/>
              <a:t>CPCTC</a:t>
            </a:r>
          </a:p>
          <a:p>
            <a:pPr lvl="3"/>
            <a:r>
              <a:rPr lang="en-US" sz="2600" b="1" dirty="0" smtClean="0"/>
              <a:t>Triangle Congruence Postulates (SSS, SAS, HL, ASA, AAS)</a:t>
            </a:r>
          </a:p>
          <a:p>
            <a:pPr lvl="3"/>
            <a:r>
              <a:rPr lang="en-US" sz="2600" b="1" dirty="0" err="1" smtClean="0"/>
              <a:t>Midsegment</a:t>
            </a:r>
            <a:r>
              <a:rPr lang="en-US" sz="2600" b="1" dirty="0" smtClean="0"/>
              <a:t> Theorem</a:t>
            </a:r>
          </a:p>
          <a:p>
            <a:pPr lvl="3"/>
            <a:r>
              <a:rPr lang="en-US" sz="2600" b="1" i="1" dirty="0" smtClean="0"/>
              <a:t>Proofs</a:t>
            </a:r>
            <a:endParaRPr lang="en-US" sz="2600" b="1" dirty="0" smtClean="0"/>
          </a:p>
          <a:p>
            <a:pPr lvl="3"/>
            <a:endParaRPr lang="en-US" sz="2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630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-9525"/>
            <a:ext cx="10515600" cy="866775"/>
          </a:xfrm>
        </p:spPr>
        <p:txBody>
          <a:bodyPr/>
          <a:lstStyle/>
          <a:p>
            <a:r>
              <a:rPr lang="en-US" b="1" dirty="0" smtClean="0"/>
              <a:t>Pythagorean Theorem Review!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9729" t="32292" r="42191" b="12747"/>
          <a:stretch/>
        </p:blipFill>
        <p:spPr>
          <a:xfrm>
            <a:off x="296182" y="857250"/>
            <a:ext cx="6255657" cy="4020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9508" y="857250"/>
            <a:ext cx="399142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a</a:t>
            </a:r>
            <a:r>
              <a:rPr lang="en-US" sz="6600" baseline="30000" dirty="0" smtClean="0">
                <a:solidFill>
                  <a:srgbClr val="0070C0"/>
                </a:solidFill>
              </a:rPr>
              <a:t>2</a:t>
            </a:r>
            <a:r>
              <a:rPr lang="en-US" sz="6600" dirty="0" smtClean="0"/>
              <a:t> + </a:t>
            </a:r>
            <a:r>
              <a:rPr lang="en-US" sz="6600" dirty="0" smtClean="0">
                <a:solidFill>
                  <a:srgbClr val="0070C0"/>
                </a:solidFill>
              </a:rPr>
              <a:t>b</a:t>
            </a:r>
            <a:r>
              <a:rPr lang="en-US" sz="6600" baseline="30000" dirty="0" smtClean="0">
                <a:solidFill>
                  <a:srgbClr val="0070C0"/>
                </a:solidFill>
              </a:rPr>
              <a:t>2</a:t>
            </a:r>
            <a:r>
              <a:rPr lang="en-US" sz="6600" dirty="0" smtClean="0"/>
              <a:t> = </a:t>
            </a: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-US" sz="6600" baseline="30000" dirty="0" smtClean="0">
                <a:solidFill>
                  <a:srgbClr val="FF0000"/>
                </a:solidFill>
              </a:rPr>
              <a:t>2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81" y="2867478"/>
            <a:ext cx="67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812506" y="4169821"/>
            <a:ext cx="67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446168" y="2308801"/>
            <a:ext cx="43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hypotenuse.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46168" y="2832021"/>
            <a:ext cx="43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+ 4</a:t>
            </a:r>
            <a:r>
              <a:rPr lang="en-US" sz="2800" baseline="30000" dirty="0"/>
              <a:t>2</a:t>
            </a:r>
            <a:r>
              <a:rPr lang="en-US" sz="2800" dirty="0" smtClean="0"/>
              <a:t> = 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46168" y="3313754"/>
            <a:ext cx="43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 + 16 = 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446167" y="3878461"/>
            <a:ext cx="43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 = 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446167" y="4443168"/>
                <a:ext cx="4379119" cy="57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67" y="4443168"/>
                <a:ext cx="4379119" cy="579454"/>
              </a:xfrm>
              <a:prstGeom prst="rect">
                <a:avLst/>
              </a:prstGeom>
              <a:blipFill rotWithShape="0">
                <a:blip r:embed="rId3"/>
                <a:stretch>
                  <a:fillRect t="-1053"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46168" y="5090428"/>
            <a:ext cx="926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5 =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52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t="27936" r="1421" b="19153"/>
          <a:stretch/>
        </p:blipFill>
        <p:spPr>
          <a:xfrm>
            <a:off x="0" y="0"/>
            <a:ext cx="8257035" cy="6858000"/>
          </a:xfrm>
          <a:prstGeom prst="rect">
            <a:avLst/>
          </a:prstGeom>
        </p:spPr>
      </p:pic>
      <p:pic>
        <p:nvPicPr>
          <p:cNvPr id="1028" name="Picture 4" descr="Michael-Jordan-Vintage-Gatorade-Stand-Up-Cut-Out-very-R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2" y="2329542"/>
            <a:ext cx="4528457" cy="4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648700" y="102387"/>
            <a:ext cx="2463800" cy="2180087"/>
            <a:chOff x="8648700" y="102387"/>
            <a:chExt cx="2463800" cy="2180087"/>
          </a:xfrm>
        </p:grpSpPr>
        <p:sp>
          <p:nvSpPr>
            <p:cNvPr id="5" name="Down Arrow 4"/>
            <p:cNvSpPr/>
            <p:nvPr/>
          </p:nvSpPr>
          <p:spPr>
            <a:xfrm>
              <a:off x="8648700" y="102388"/>
              <a:ext cx="2463800" cy="21800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33915" y="102387"/>
              <a:ext cx="12181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Cut out of the greatest basketball player ever!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953000" y="723900"/>
            <a:ext cx="74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828371">
            <a:off x="4916045" y="154771"/>
            <a:ext cx="11280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  <a:r>
              <a:rPr lang="en-US" sz="1600" dirty="0" smtClean="0"/>
              <a:t>asketball </a:t>
            </a:r>
            <a:r>
              <a:rPr lang="en-US" sz="1600" dirty="0"/>
              <a:t>p</a:t>
            </a:r>
            <a:r>
              <a:rPr lang="en-US" sz="1600" dirty="0" smtClean="0"/>
              <a:t>layer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00313"/>
            <a:ext cx="2400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0070C0"/>
                </a:solidFill>
              </a:rPr>
              <a:t>Work with your teammates to solve this application problem! You have 12 minutes to help Alex find the length of the angled support!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 Summary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1965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your number is called, bring Ms. Santos your notes summary to be read to the class.</a:t>
            </a:r>
          </a:p>
          <a:p>
            <a:r>
              <a:rPr lang="en-US" sz="2800" dirty="0" smtClean="0"/>
              <a:t>This practice will prove how smart </a:t>
            </a:r>
            <a:r>
              <a:rPr lang="en-US" sz="2800" u="sng" dirty="0" smtClean="0"/>
              <a:t>you</a:t>
            </a:r>
            <a:r>
              <a:rPr lang="en-US" sz="2800" dirty="0" smtClean="0"/>
              <a:t> are for having an amazing summary completed, and it will help any absent students really grasp the concept we learned yesterday!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3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8" t="47981" r="24220" b="19153"/>
          <a:stretch/>
        </p:blipFill>
        <p:spPr>
          <a:xfrm>
            <a:off x="0" y="0"/>
            <a:ext cx="3360391" cy="39769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91543" y="101600"/>
                <a:ext cx="9100458" cy="6156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If the cutout measures 66 inches,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 the length of the cutout?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The horizontal support acts as the </a:t>
                </a:r>
                <a:r>
                  <a:rPr lang="en-US" sz="2400" dirty="0" err="1" smtClean="0"/>
                  <a:t>midsegment</a:t>
                </a:r>
                <a:r>
                  <a:rPr lang="en-US" sz="2400" dirty="0" smtClean="0"/>
                  <a:t> connecting the cutout to the angled support. How does the length of the </a:t>
                </a:r>
                <a:r>
                  <a:rPr lang="en-US" sz="2400" dirty="0" err="1" smtClean="0"/>
                  <a:t>midsegment</a:t>
                </a:r>
                <a:r>
                  <a:rPr lang="en-US" sz="2400" dirty="0" smtClean="0"/>
                  <a:t> compare to the side it is parallel to?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If the horizontal support is 15.5 inches, what is the distance from the bottom of the angled support to the base of the cutout?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How can you determine the length of the angled support?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What is the length of the angled support rounded to the nearest inch?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3" y="101600"/>
                <a:ext cx="9100458" cy="6156494"/>
              </a:xfrm>
              <a:prstGeom prst="rect">
                <a:avLst/>
              </a:prstGeom>
              <a:blipFill rotWithShape="0">
                <a:blip r:embed="rId3"/>
                <a:stretch>
                  <a:fillRect l="-1072" r="-737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Michael-Jordan-Vintage-Gatorade-Stand-Up-Cut-Out-very-R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057"/>
            <a:ext cx="2214561" cy="22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585" y="1828800"/>
            <a:ext cx="304800" cy="375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93131" y="2203938"/>
            <a:ext cx="1071155" cy="1388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600" y="0"/>
            <a:ext cx="8408500" cy="68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HOMEWORK QUESTIONS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#8 </a:t>
            </a:r>
            <a:r>
              <a:rPr lang="en-US" b="1" dirty="0" err="1" smtClean="0">
                <a:solidFill>
                  <a:schemeClr val="bg1"/>
                </a:solidFill>
              </a:rPr>
              <a:t>Midsegment</a:t>
            </a:r>
            <a:r>
              <a:rPr lang="en-US" b="1" dirty="0" smtClean="0">
                <a:solidFill>
                  <a:schemeClr val="bg1"/>
                </a:solidFill>
              </a:rPr>
              <a:t> Theorem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900"/>
            <a:ext cx="12090400" cy="54991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#</a:t>
            </a:r>
            <a:r>
              <a:rPr lang="en-US" sz="3600" b="1" dirty="0"/>
              <a:t>7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Midsegment</a:t>
            </a:r>
            <a:r>
              <a:rPr lang="en-US" sz="3600" b="1" dirty="0" smtClean="0"/>
              <a:t> Theorem in HW Packet (ENTIRE HW Packet completed and turned in </a:t>
            </a:r>
            <a:r>
              <a:rPr lang="en-US" sz="3600" b="1" dirty="0" smtClean="0"/>
              <a:t>tomorrow!)</a:t>
            </a:r>
            <a:endParaRPr lang="en-US" sz="3600" b="1" dirty="0" smtClean="0"/>
          </a:p>
          <a:p>
            <a:pPr marL="742950" indent="-742950">
              <a:buAutoNum type="arabicPeriod"/>
            </a:pP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Study for your Unit 5 Part 2 Celebration!</a:t>
            </a:r>
          </a:p>
          <a:p>
            <a:pPr lvl="3"/>
            <a:r>
              <a:rPr lang="en-US" sz="2600" b="1" dirty="0" smtClean="0"/>
              <a:t>Isosceles Triangle Theorem</a:t>
            </a:r>
          </a:p>
          <a:p>
            <a:pPr lvl="3"/>
            <a:r>
              <a:rPr lang="en-US" sz="2600" b="1" dirty="0" smtClean="0"/>
              <a:t>CPCTC</a:t>
            </a:r>
          </a:p>
          <a:p>
            <a:pPr lvl="3"/>
            <a:r>
              <a:rPr lang="en-US" sz="2600" b="1" dirty="0" smtClean="0"/>
              <a:t>Triangle Congruence Postulates (SSS, SAS, HL, ASA, AAS)</a:t>
            </a:r>
          </a:p>
          <a:p>
            <a:pPr lvl="3"/>
            <a:r>
              <a:rPr lang="en-US" sz="2600" b="1" dirty="0" err="1" smtClean="0"/>
              <a:t>Midsegment</a:t>
            </a:r>
            <a:r>
              <a:rPr lang="en-US" sz="2600" b="1" dirty="0" smtClean="0"/>
              <a:t> Theorem</a:t>
            </a:r>
          </a:p>
          <a:p>
            <a:pPr lvl="3"/>
            <a:r>
              <a:rPr lang="en-US" sz="2600" b="1" i="1" dirty="0" smtClean="0"/>
              <a:t>Proofs</a:t>
            </a:r>
            <a:endParaRPr lang="en-US" sz="2600" b="1" dirty="0" smtClean="0"/>
          </a:p>
          <a:p>
            <a:pPr lvl="3"/>
            <a:endParaRPr lang="en-US" sz="2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610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Vocabulary!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Midsegment</a:t>
            </a:r>
            <a:r>
              <a:rPr lang="en-US" sz="4000" dirty="0" smtClean="0"/>
              <a:t>: a segment joining the midpoints of two sides of a triangle; also called the </a:t>
            </a:r>
            <a:r>
              <a:rPr lang="en-US" sz="4000" i="1" dirty="0" smtClean="0"/>
              <a:t>midline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78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7578" t="27420" r="12184" b="12550"/>
          <a:stretch/>
        </p:blipFill>
        <p:spPr>
          <a:xfrm>
            <a:off x="-64927" y="0"/>
            <a:ext cx="1224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1858" t="9871" r="16423" b="63145"/>
          <a:stretch/>
        </p:blipFill>
        <p:spPr>
          <a:xfrm>
            <a:off x="19793" y="0"/>
            <a:ext cx="12172207" cy="35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98300" cy="1325563"/>
          </a:xfrm>
        </p:spPr>
        <p:txBody>
          <a:bodyPr/>
          <a:lstStyle/>
          <a:p>
            <a:r>
              <a:rPr lang="en-US" b="1" dirty="0" smtClean="0"/>
              <a:t>Example </a:t>
            </a:r>
            <a:r>
              <a:rPr lang="en-US" b="1" dirty="0"/>
              <a:t>1</a:t>
            </a:r>
            <a:r>
              <a:rPr lang="en-US" b="1" dirty="0" smtClean="0"/>
              <a:t>: Find the length of the </a:t>
            </a:r>
            <a:r>
              <a:rPr lang="en-US" b="1" dirty="0" err="1" smtClean="0"/>
              <a:t>midsegment</a:t>
            </a:r>
            <a:r>
              <a:rPr lang="en-US" b="1" dirty="0" smtClean="0"/>
              <a:t> </a:t>
            </a:r>
            <a:r>
              <a:rPr lang="en-US" b="1" i="1" dirty="0" smtClean="0"/>
              <a:t>GH.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504" t="10374" r="13529" b="4000"/>
          <a:stretch/>
        </p:blipFill>
        <p:spPr>
          <a:xfrm>
            <a:off x="0" y="1206500"/>
            <a:ext cx="5254785" cy="538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086" y="986971"/>
            <a:ext cx="108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12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612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Office Theme</vt:lpstr>
      <vt:lpstr>ANNOUNCEMENTS -Take out HW to stamp (Packet &amp; notes summary on page 46)</vt:lpstr>
      <vt:lpstr>Notes Summary Presentation</vt:lpstr>
      <vt:lpstr>HOMEWORK QUESTIONS</vt:lpstr>
      <vt:lpstr>#8 Midsegment Theorem</vt:lpstr>
      <vt:lpstr>Homework</vt:lpstr>
      <vt:lpstr>Vocabulary!</vt:lpstr>
      <vt:lpstr>PowerPoint Presentation</vt:lpstr>
      <vt:lpstr>PowerPoint Presentation</vt:lpstr>
      <vt:lpstr>Example 1: Find the length of the midsegment GH.</vt:lpstr>
      <vt:lpstr>Example 2: Given DE is the midsegments of AB, DF is the midsegments of CB, and EF is the midsegments of AC, Find the perimeter of ABC.</vt:lpstr>
      <vt:lpstr>Examples: Find the value of the variable.</vt:lpstr>
      <vt:lpstr>PowerPoint Presentation</vt:lpstr>
      <vt:lpstr>BRAIN BREAK</vt:lpstr>
      <vt:lpstr>BRAIN BUSTER</vt:lpstr>
      <vt:lpstr>Unit 5 Study Guide!</vt:lpstr>
      <vt:lpstr>BRAIN BREAK</vt:lpstr>
      <vt:lpstr>Homework</vt:lpstr>
      <vt:lpstr>Pythagorean Theorem Review!</vt:lpstr>
      <vt:lpstr>PowerPoint Presentation</vt:lpstr>
      <vt:lpstr>PowerPoint Presentation</vt:lpstr>
      <vt:lpstr>Exit Ticket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HW to stamp (Packet &amp; notes summary on page 42)</dc:title>
  <dc:creator>Santos, Francine C.</dc:creator>
  <cp:lastModifiedBy>Santos, Francine C.</cp:lastModifiedBy>
  <cp:revision>28</cp:revision>
  <dcterms:created xsi:type="dcterms:W3CDTF">2014-11-06T14:52:16Z</dcterms:created>
  <dcterms:modified xsi:type="dcterms:W3CDTF">2015-04-20T03:11:50Z</dcterms:modified>
</cp:coreProperties>
</file>