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3" r:id="rId10"/>
    <p:sldId id="263" r:id="rId11"/>
    <p:sldId id="266" r:id="rId12"/>
    <p:sldId id="268" r:id="rId13"/>
    <p:sldId id="272" r:id="rId14"/>
    <p:sldId id="269" r:id="rId15"/>
    <p:sldId id="270" r:id="rId16"/>
    <p:sldId id="27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71F2-DF53-4F56-A08B-0F876E64F4D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8515-52D2-46A5-8A03-5F03BF94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1143" y="8560"/>
            <a:ext cx="3410857" cy="4650525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-Turn in Class Jobs application if you still have one!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B050"/>
                </a:solidFill>
              </a:rPr>
              <a:t>- Tutoring tomorrow 2:45 – 4pm!</a:t>
            </a:r>
            <a:br>
              <a:rPr lang="en-US" sz="3000" b="1" dirty="0" smtClean="0">
                <a:solidFill>
                  <a:srgbClr val="00B050"/>
                </a:solidFill>
              </a:rPr>
            </a:br>
            <a:r>
              <a:rPr lang="en-US" sz="3000" b="1" dirty="0" smtClean="0">
                <a:solidFill>
                  <a:srgbClr val="00B050"/>
                </a:solidFill>
              </a:rPr>
              <a:t>- UNIT 1 CELEBRATION WEDNESDAY!!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5667375" cy="5658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2797"/>
            <a:ext cx="86650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Finish your Team’s poster if you did not finish Friday. </a:t>
            </a:r>
            <a:r>
              <a:rPr lang="en-US" sz="2800" dirty="0" smtClean="0">
                <a:solidFill>
                  <a:srgbClr val="FF0000"/>
                </a:solidFill>
              </a:rPr>
              <a:t>Then get tape from Ms. Santos and hang it up along the hallway wall. (15 </a:t>
            </a:r>
            <a:r>
              <a:rPr lang="en-US" sz="2800" dirty="0" smtClean="0">
                <a:solidFill>
                  <a:srgbClr val="FF0000"/>
                </a:solidFill>
              </a:rPr>
              <a:t>min)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When you are done, begin working on the Unit 1 Study Guide (picked up from front). Do your work on loose leaf to turn in.</a:t>
            </a:r>
          </a:p>
        </p:txBody>
      </p:sp>
    </p:spTree>
    <p:extLst>
      <p:ext uri="{BB962C8B-B14F-4D97-AF65-F5344CB8AC3E}">
        <p14:creationId xmlns:p14="http://schemas.microsoft.com/office/powerpoint/2010/main" val="7620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372"/>
          </a:xfrm>
        </p:spPr>
        <p:txBody>
          <a:bodyPr/>
          <a:lstStyle/>
          <a:p>
            <a:pPr algn="ctr"/>
            <a:r>
              <a:rPr lang="en-US" b="1" u="sng" dirty="0" smtClean="0"/>
              <a:t>HOMEWORK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078514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Make sure all assignments in HW Packet are complete to turn in on Wednesday!</a:t>
            </a:r>
          </a:p>
          <a:p>
            <a:pPr lvl="1"/>
            <a:r>
              <a:rPr lang="en-US" dirty="0" smtClean="0"/>
              <a:t>Check my website under your class period to find the complete list of assigned homework for your period.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Study hard for your Unit 1 Celebration on Wednesday!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264703"/>
              </p:ext>
            </p:extLst>
          </p:nvPr>
        </p:nvGraphicFramePr>
        <p:xfrm>
          <a:off x="3904344" y="885372"/>
          <a:ext cx="8302170" cy="567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7573"/>
                <a:gridCol w="3128139"/>
                <a:gridCol w="2846458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Period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Period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Period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#1 Adding &amp; Subtracting Polynomials (choose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#2 Multiplying Polynomials (all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Factoring Quadratics (choose 8) OR Finish your BINGO grid entirely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#5 Discriminant &amp; Quadratic Formula (all 4 from bottom of pg. 2 &amp; choose 3 from pg. 3) Extra Credit if you do the whole puzzle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1 Study Guide (Extra Credit)</a:t>
                      </a:r>
                      <a:endParaRPr lang="en-US" dirty="0" smtClean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 Adding and Subtracting Polynomials in HW Packet (all 6 problems)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Multiplying Polynomials (all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Factoring Quadratics (choose 8)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#5 Discriminant &amp; Quadratic Formula (all 4 from bottom of pg. 2 &amp; choose 4 from pg. 3) Extra Credit if you do the whole puzzle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#6 Graphing Quadratics (choose any 2). Be sure to graph, label the x-intercepts, the y-intercept, and the vertex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1 Study Guide (Extra Credit)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 Adding &amp; Subtracting Polynomials (all 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Multiplying Polynomials (all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Factoring Quadratics (choose 8)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#5 Discriminant &amp; Quadratic Formula (all 4 from bottom of pg. 2 &amp; choose 10 from pg. 3).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Credit if you do the whole puzzle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#6 Graphing Quadratics (choose 1). Graph &amp; label the x-intercepts, y-intercepts, and vertex. Dr. Seuss puzzle is extra credit!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1 Study Guide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7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1143" y="8560"/>
            <a:ext cx="3410857" cy="4650525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-Turn in Class Jobs application if you still have one!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B050"/>
                </a:solidFill>
              </a:rPr>
              <a:t>- Tutoring today from 2:45 – 4pm!</a:t>
            </a:r>
            <a:br>
              <a:rPr lang="en-US" sz="3000" b="1" dirty="0" smtClean="0">
                <a:solidFill>
                  <a:srgbClr val="00B050"/>
                </a:solidFill>
              </a:rPr>
            </a:br>
            <a:r>
              <a:rPr lang="en-US" sz="3000" b="1" dirty="0" smtClean="0">
                <a:solidFill>
                  <a:srgbClr val="00B050"/>
                </a:solidFill>
              </a:rPr>
              <a:t>- UNIT 1 CELEBRATION tomorrow!!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5667375" cy="5658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2797"/>
            <a:ext cx="866502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You </a:t>
            </a:r>
            <a:r>
              <a:rPr lang="en-US" sz="2800" dirty="0" smtClean="0">
                <a:solidFill>
                  <a:srgbClr val="FF0000"/>
                </a:solidFill>
              </a:rPr>
              <a:t>are trying to dunk a basketball. You need to jump 2.5 ft. in the air to dunk the ball. The height that your feet are above the ground is given by the function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h = -16t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+ 12t. What is the maximum height your feet will be above the ground? Will you be able to dunk the basketball?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Take our your homework packet and your study guide.</a:t>
            </a:r>
          </a:p>
        </p:txBody>
      </p:sp>
    </p:spTree>
    <p:extLst>
      <p:ext uri="{BB962C8B-B14F-4D97-AF65-F5344CB8AC3E}">
        <p14:creationId xmlns:p14="http://schemas.microsoft.com/office/powerpoint/2010/main" val="24674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Ms. Santos </a:t>
            </a:r>
            <a:r>
              <a:rPr lang="en-US" sz="3600" dirty="0" smtClean="0"/>
              <a:t>went </a:t>
            </a:r>
            <a:r>
              <a:rPr lang="en-US" sz="3600" dirty="0" smtClean="0"/>
              <a:t>cliff jumping into the ocean at </a:t>
            </a:r>
            <a:r>
              <a:rPr lang="en-US" sz="3600" dirty="0" err="1" smtClean="0"/>
              <a:t>Bygd</a:t>
            </a:r>
            <a:r>
              <a:rPr lang="en-US" sz="3600" dirty="0" err="1" smtClean="0"/>
              <a:t>ø</a:t>
            </a:r>
            <a:r>
              <a:rPr lang="en-US" sz="3600" dirty="0" err="1" smtClean="0"/>
              <a:t>y</a:t>
            </a:r>
            <a:r>
              <a:rPr lang="en-US" sz="3600" dirty="0" smtClean="0"/>
              <a:t>, Norway while studying abroad. Her height as a function of time could be modeled by the function h = -16t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+ 16t + 480, where t is the time in seconds and h is the height in feet. How long did it take her to hit the water?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1659466"/>
            <a:ext cx="3898900" cy="51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500"/>
          </a:xfrm>
        </p:spPr>
        <p:txBody>
          <a:bodyPr/>
          <a:lstStyle/>
          <a:p>
            <a:pPr algn="ctr"/>
            <a:r>
              <a:rPr lang="en-US" b="1" dirty="0" smtClean="0"/>
              <a:t>Review </a:t>
            </a:r>
            <a:r>
              <a:rPr lang="en-US" b="1" dirty="0" err="1" smtClean="0"/>
              <a:t>Kahoot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4"/>
            <a:ext cx="10515600" cy="4625975"/>
          </a:xfrm>
        </p:spPr>
        <p:txBody>
          <a:bodyPr>
            <a:normAutofit/>
          </a:bodyPr>
          <a:lstStyle/>
          <a:p>
            <a:r>
              <a:rPr lang="en-US" dirty="0" smtClean="0"/>
              <a:t>You and your partner are sharing an iPad and on a team.</a:t>
            </a:r>
          </a:p>
          <a:p>
            <a:pPr lvl="1"/>
            <a:r>
              <a:rPr lang="en-US" dirty="0" smtClean="0"/>
              <a:t>If you prefer to work individually you can, but you </a:t>
            </a:r>
            <a:r>
              <a:rPr lang="en-US" u="sng" dirty="0" smtClean="0"/>
              <a:t>must have a smart phone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questions are taken directly from the Study Guide!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to the Wi-Fi.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up a web browser and go to </a:t>
            </a:r>
            <a:r>
              <a:rPr lang="en-US" u="sng" dirty="0" smtClean="0"/>
              <a:t>kahoot.it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in Game Pin that is shown on the board.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u="sng" dirty="0" smtClean="0"/>
              <a:t>both partners’ names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pumped to play our first </a:t>
            </a:r>
            <a:r>
              <a:rPr lang="en-US" dirty="0" err="1" smtClean="0"/>
              <a:t>Kahoot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55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"/>
            <a:ext cx="10515600" cy="863600"/>
          </a:xfrm>
        </p:spPr>
        <p:txBody>
          <a:bodyPr/>
          <a:lstStyle/>
          <a:p>
            <a:pPr algn="ctr"/>
            <a:r>
              <a:rPr lang="en-US" b="1" dirty="0" smtClean="0"/>
              <a:t>Other Study Guide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61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"/>
            <a:ext cx="10515600" cy="863600"/>
          </a:xfrm>
        </p:spPr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63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372"/>
          </a:xfrm>
        </p:spPr>
        <p:txBody>
          <a:bodyPr/>
          <a:lstStyle/>
          <a:p>
            <a:pPr algn="ctr"/>
            <a:r>
              <a:rPr lang="en-US" b="1" u="sng" dirty="0" smtClean="0"/>
              <a:t>HOMEWORK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1486"/>
            <a:ext cx="4078514" cy="5856513"/>
          </a:xfrm>
        </p:spPr>
        <p:txBody>
          <a:bodyPr>
            <a:normAutofit/>
          </a:bodyPr>
          <a:lstStyle/>
          <a:p>
            <a:r>
              <a:rPr lang="en-US" dirty="0" smtClean="0"/>
              <a:t>Make sure all assignments in HW Packet are complete to turn in tomorrow!</a:t>
            </a:r>
          </a:p>
          <a:p>
            <a:pPr lvl="1"/>
            <a:r>
              <a:rPr lang="en-US" dirty="0" smtClean="0"/>
              <a:t>Check my website under your class period to find the complete list of assigned homework for your period.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Study hard for your Unit 1 Celebration! Your notes and study guide will be the best help!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48588"/>
              </p:ext>
            </p:extLst>
          </p:nvPr>
        </p:nvGraphicFramePr>
        <p:xfrm>
          <a:off x="3904344" y="885372"/>
          <a:ext cx="8302170" cy="567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7573"/>
                <a:gridCol w="3128139"/>
                <a:gridCol w="2846458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Period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Period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Period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#1 Adding &amp; Subtracting Polynomials (choose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#2 Multiplying Polynomials (all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Factoring Quadratics (choose 8) OR Finish your BINGO grid entirely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#5 Discriminant &amp; Quadratic Formula (all 4 from bottom of pg. 2 &amp; choose 3 from pg. 3) Extra Credit if you do the whole puzzle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1 Study Guide (Extra Credit)</a:t>
                      </a:r>
                      <a:endParaRPr lang="en-US" dirty="0" smtClean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 Adding and Subtracting Polynomials in HW Packet (all 6 problems)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Multiplying Polynomials (all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Factoring Quadratics (choose 8)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#5 Discriminant &amp; Quadratic Formula (all 4 from bottom of pg. 2 &amp; choose 4 from pg. 3) Extra Credit if you do the whole puzzle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#6 Graphing Quadratics (choose any 2). Be sure to graph, label the x-intercepts, the y-intercept, and the vertex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1 Study Guide (Extra Credit)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 Adding &amp; Subtracting Polynomials (all 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Multiplying Polynomials (all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Factoring Quadratics (choose 8)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#5 Discriminant &amp; Quadratic Formula (all 4 from bottom of pg. 2 &amp; choose 10 from pg. 3).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Credit if you do the whole puzzle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#6 Graphing Quadratics (choose 1). Graph &amp; label the x-intercepts, y-intercepts, and vertex. Dr. Seuss puzzle is extra credit!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1 Study Guide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2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#9 Quadratic Word Problems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"/>
            <a:ext cx="12090400" cy="1690688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Example 2: </a:t>
            </a:r>
            <a:r>
              <a:rPr lang="en-US" sz="3000" dirty="0" smtClean="0"/>
              <a:t>A </a:t>
            </a:r>
            <a:r>
              <a:rPr lang="en-US" sz="3000" dirty="0"/>
              <a:t>company’s expenses in </a:t>
            </a:r>
            <a:r>
              <a:rPr lang="en-US" sz="3000" b="1" dirty="0"/>
              <a:t>millions</a:t>
            </a:r>
            <a:r>
              <a:rPr lang="en-US" sz="3000" dirty="0"/>
              <a:t> of dollars, d, can be modeled by the following quadratic equation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FF0000"/>
                </a:solidFill>
              </a:rPr>
              <a:t>d = 2t</a:t>
            </a:r>
            <a:r>
              <a:rPr lang="en-US" sz="3000" baseline="30000" dirty="0" smtClean="0">
                <a:solidFill>
                  <a:srgbClr val="FF0000"/>
                </a:solidFill>
              </a:rPr>
              <a:t>2</a:t>
            </a:r>
            <a:r>
              <a:rPr lang="en-US" sz="3000" dirty="0" smtClean="0">
                <a:solidFill>
                  <a:srgbClr val="FF0000"/>
                </a:solidFill>
              </a:rPr>
              <a:t> – 8t + 9</a:t>
            </a:r>
            <a:r>
              <a:rPr lang="en-US" sz="3000" dirty="0" smtClean="0"/>
              <a:t>, </a:t>
            </a:r>
            <a:r>
              <a:rPr lang="en-US" sz="3000" dirty="0"/>
              <a:t>where t is the time in years after the company started</a:t>
            </a:r>
            <a:r>
              <a:rPr lang="en-US" sz="3000" dirty="0" smtClean="0"/>
              <a:t>.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825625"/>
            <a:ext cx="11252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a.) How long after the company started did it pay its minimum expense?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"/>
            <a:ext cx="12090400" cy="1690688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Example 2: </a:t>
            </a:r>
            <a:r>
              <a:rPr lang="en-US" sz="3000" dirty="0" smtClean="0"/>
              <a:t>A </a:t>
            </a:r>
            <a:r>
              <a:rPr lang="en-US" sz="3000" dirty="0"/>
              <a:t>company’s expenses in </a:t>
            </a:r>
            <a:r>
              <a:rPr lang="en-US" sz="3000" b="1" dirty="0"/>
              <a:t>millions</a:t>
            </a:r>
            <a:r>
              <a:rPr lang="en-US" sz="3000" dirty="0"/>
              <a:t> of dollars, d, can be modeled by the following quadratic equation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FF0000"/>
                </a:solidFill>
              </a:rPr>
              <a:t>d = 2t</a:t>
            </a:r>
            <a:r>
              <a:rPr lang="en-US" sz="3000" baseline="30000" dirty="0" smtClean="0">
                <a:solidFill>
                  <a:srgbClr val="FF0000"/>
                </a:solidFill>
              </a:rPr>
              <a:t>2</a:t>
            </a:r>
            <a:r>
              <a:rPr lang="en-US" sz="3000" dirty="0" smtClean="0">
                <a:solidFill>
                  <a:srgbClr val="FF0000"/>
                </a:solidFill>
              </a:rPr>
              <a:t> – 8t + 9</a:t>
            </a:r>
            <a:r>
              <a:rPr lang="en-US" sz="3000" dirty="0" smtClean="0"/>
              <a:t>, </a:t>
            </a:r>
            <a:r>
              <a:rPr lang="en-US" sz="3000" dirty="0"/>
              <a:t>where t is the time in years after the company started</a:t>
            </a:r>
            <a:r>
              <a:rPr lang="en-US" sz="3000" dirty="0" smtClean="0"/>
              <a:t>.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825625"/>
            <a:ext cx="11252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b.) What was the minimum expense of the company?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0300" y="2298700"/>
            <a:ext cx="186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= 2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 = -8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 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6200" y="2387600"/>
            <a:ext cx="135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x,y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(t, d)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"/>
            <a:ext cx="12090400" cy="1690688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Example 2: </a:t>
            </a:r>
            <a:r>
              <a:rPr lang="en-US" sz="3000" dirty="0" smtClean="0"/>
              <a:t>A </a:t>
            </a:r>
            <a:r>
              <a:rPr lang="en-US" sz="3000" dirty="0"/>
              <a:t>company’s expenses in </a:t>
            </a:r>
            <a:r>
              <a:rPr lang="en-US" sz="3000" b="1" dirty="0"/>
              <a:t>millions</a:t>
            </a:r>
            <a:r>
              <a:rPr lang="en-US" sz="3000" dirty="0"/>
              <a:t> of dollars, d, can be modeled by the following quadratic equation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FF0000"/>
                </a:solidFill>
              </a:rPr>
              <a:t>d = 2t</a:t>
            </a:r>
            <a:r>
              <a:rPr lang="en-US" sz="3000" baseline="30000" dirty="0" smtClean="0">
                <a:solidFill>
                  <a:srgbClr val="FF0000"/>
                </a:solidFill>
              </a:rPr>
              <a:t>2</a:t>
            </a:r>
            <a:r>
              <a:rPr lang="en-US" sz="3000" dirty="0" smtClean="0">
                <a:solidFill>
                  <a:srgbClr val="FF0000"/>
                </a:solidFill>
              </a:rPr>
              <a:t> – 8t + 9</a:t>
            </a:r>
            <a:r>
              <a:rPr lang="en-US" sz="3000" dirty="0" smtClean="0"/>
              <a:t>, </a:t>
            </a:r>
            <a:r>
              <a:rPr lang="en-US" sz="3000" dirty="0"/>
              <a:t>where t is the time in years after the company started</a:t>
            </a:r>
            <a:r>
              <a:rPr lang="en-US" sz="3000" dirty="0" smtClean="0"/>
              <a:t>.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825625"/>
            <a:ext cx="1150424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c.) What was the expense of the company 5 years after the company started?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0300" y="2298700"/>
            <a:ext cx="186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= 2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 = -8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 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6200" y="2387600"/>
            <a:ext cx="135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x,y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(t, d)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440"/>
            <a:ext cx="10515600" cy="970189"/>
          </a:xfrm>
        </p:spPr>
        <p:txBody>
          <a:bodyPr/>
          <a:lstStyle/>
          <a:p>
            <a:pPr algn="ctr"/>
            <a:r>
              <a:rPr lang="en-US" b="1" dirty="0" smtClean="0"/>
              <a:t>Unit 1 Celebration of Knowledge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en-US" dirty="0" smtClean="0"/>
              <a:t>All free response</a:t>
            </a:r>
          </a:p>
          <a:p>
            <a:r>
              <a:rPr lang="en-US" dirty="0" smtClean="0"/>
              <a:t>12 questions; some have multiple parts</a:t>
            </a:r>
          </a:p>
          <a:p>
            <a:r>
              <a:rPr lang="en-US" dirty="0" smtClean="0"/>
              <a:t>You only have your class period to complete. You </a:t>
            </a:r>
            <a:r>
              <a:rPr lang="en-US" u="sng" dirty="0" smtClean="0"/>
              <a:t>cannot</a:t>
            </a:r>
            <a:r>
              <a:rPr lang="en-US" dirty="0" smtClean="0"/>
              <a:t> finish after school.</a:t>
            </a:r>
          </a:p>
          <a:p>
            <a:r>
              <a:rPr lang="en-US" dirty="0" smtClean="0"/>
              <a:t>There are </a:t>
            </a:r>
            <a:r>
              <a:rPr lang="en-US" u="sng" dirty="0" smtClean="0"/>
              <a:t>no</a:t>
            </a:r>
            <a:r>
              <a:rPr lang="en-US" dirty="0" smtClean="0"/>
              <a:t> retests. Study hard tonight and tomorrow so that you do well the first time!</a:t>
            </a:r>
          </a:p>
          <a:p>
            <a:r>
              <a:rPr lang="en-US" dirty="0" smtClean="0"/>
              <a:t>Problems are very similar to Warm Up questions and THE STUDY GUIDE!!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8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440"/>
            <a:ext cx="10515600" cy="970189"/>
          </a:xfrm>
        </p:spPr>
        <p:txBody>
          <a:bodyPr/>
          <a:lstStyle/>
          <a:p>
            <a:pPr algn="ctr"/>
            <a:r>
              <a:rPr lang="en-US" b="1" dirty="0" smtClean="0"/>
              <a:t>Unit 1 Celebration Study Guide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have the remainder of the period to work on the study guide.</a:t>
            </a:r>
          </a:p>
          <a:p>
            <a:r>
              <a:rPr lang="en-US" dirty="0" smtClean="0"/>
              <a:t>You may work individually or with your teammates.</a:t>
            </a:r>
          </a:p>
          <a:p>
            <a:r>
              <a:rPr lang="en-US" dirty="0" smtClean="0"/>
              <a:t>If you need help from me and your teammates could not help you out, come right up to the student help desks.</a:t>
            </a:r>
          </a:p>
          <a:p>
            <a:pPr lvl="1"/>
            <a:r>
              <a:rPr lang="en-US" dirty="0" smtClean="0"/>
              <a:t>If both desks are full, raise your hand so I know to call you up next.</a:t>
            </a:r>
          </a:p>
          <a:p>
            <a:r>
              <a:rPr lang="en-US" dirty="0" smtClean="0"/>
              <a:t>Do your best to finish as much as you can before the period ends. </a:t>
            </a:r>
            <a:r>
              <a:rPr lang="en-US" b="1" dirty="0" smtClean="0"/>
              <a:t>We will use these in our review game tomorrow, so it is important that you solved the problems ahead of time!</a:t>
            </a:r>
            <a:endParaRPr lang="en-US" dirty="0" smtClean="0"/>
          </a:p>
          <a:p>
            <a:r>
              <a:rPr lang="en-US" dirty="0" smtClean="0"/>
              <a:t>Remember, I wrote the celebration, and I wrote the study guide. They are </a:t>
            </a:r>
            <a:r>
              <a:rPr lang="en-US" u="sng" dirty="0" smtClean="0"/>
              <a:t>very similar</a:t>
            </a:r>
            <a:r>
              <a:rPr lang="en-US" dirty="0" smtClean="0"/>
              <a:t> to one another. If you can do the problems on this study guide, you will do well on the celebration!!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137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Exit Ticket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401"/>
            <a:ext cx="10515600" cy="5715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Choose one from each column: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59253"/>
              </p:ext>
            </p:extLst>
          </p:nvPr>
        </p:nvGraphicFramePr>
        <p:xfrm>
          <a:off x="266700" y="1727199"/>
          <a:ext cx="11468100" cy="48450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67025"/>
                <a:gridCol w="2867025"/>
                <a:gridCol w="2867025"/>
                <a:gridCol w="2867025"/>
              </a:tblGrid>
              <a:tr h="876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Polynomial Operations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Factoring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Discriminant &amp; Quadratic Formula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Graphing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222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350" dirty="0" smtClean="0"/>
                        <a:t>1.</a:t>
                      </a:r>
                      <a:r>
                        <a:rPr lang="en-US" sz="2350" baseline="0" dirty="0" smtClean="0"/>
                        <a:t> Add: </a:t>
                      </a:r>
                      <a:br>
                        <a:rPr lang="en-US" sz="2350" baseline="0" dirty="0" smtClean="0"/>
                      </a:br>
                      <a:r>
                        <a:rPr lang="en-US" sz="2350" dirty="0" smtClean="0"/>
                        <a:t>(</a:t>
                      </a:r>
                      <a:r>
                        <a:rPr lang="en-US" sz="2350" baseline="0" dirty="0" smtClean="0"/>
                        <a:t>3x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–2x + 7</a:t>
                      </a:r>
                      <a:r>
                        <a:rPr lang="en-US" sz="2350" dirty="0" smtClean="0"/>
                        <a:t>) + (2x + 9)</a:t>
                      </a:r>
                      <a:endParaRPr lang="en-US" sz="2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350" dirty="0" smtClean="0"/>
                        <a:t>4. Factor: </a:t>
                      </a:r>
                      <a:r>
                        <a:rPr lang="en-US" sz="2350" baseline="0" dirty="0" smtClean="0"/>
                        <a:t>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 4x + 3</a:t>
                      </a:r>
                      <a:endParaRPr lang="en-US" sz="2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50" dirty="0" smtClean="0"/>
                        <a:t>7. Find</a:t>
                      </a:r>
                      <a:r>
                        <a:rPr lang="en-US" sz="2350" baseline="0" dirty="0" smtClean="0"/>
                        <a:t> the discriminant of </a:t>
                      </a:r>
                      <a:br>
                        <a:rPr lang="en-US" sz="2350" baseline="0" dirty="0" smtClean="0"/>
                      </a:br>
                      <a:r>
                        <a:rPr lang="en-US" sz="2350" baseline="0" dirty="0" smtClean="0"/>
                        <a:t>3x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–21x + 7.</a:t>
                      </a:r>
                      <a:endParaRPr lang="en-US" sz="2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50" dirty="0" smtClean="0"/>
                        <a:t>10. What is</a:t>
                      </a:r>
                      <a:r>
                        <a:rPr lang="en-US" sz="2350" baseline="0" dirty="0" smtClean="0"/>
                        <a:t> the minimum of </a:t>
                      </a:r>
                      <a:br>
                        <a:rPr lang="en-US" sz="2350" baseline="0" dirty="0" smtClean="0"/>
                      </a:br>
                      <a:r>
                        <a:rPr lang="en-US" sz="2350" dirty="0" smtClean="0"/>
                        <a:t>2</a:t>
                      </a:r>
                      <a:r>
                        <a:rPr lang="en-US" sz="2350" baseline="0" dirty="0" smtClean="0"/>
                        <a:t>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 8x + 6?</a:t>
                      </a:r>
                      <a:endParaRPr lang="en-US" sz="2350" dirty="0" smtClean="0"/>
                    </a:p>
                  </a:txBody>
                  <a:tcPr/>
                </a:tc>
              </a:tr>
              <a:tr h="1222375">
                <a:tc>
                  <a:txBody>
                    <a:bodyPr/>
                    <a:lstStyle/>
                    <a:p>
                      <a:r>
                        <a:rPr lang="en-US" sz="2350" dirty="0" smtClean="0"/>
                        <a:t>2.  Subtract: </a:t>
                      </a:r>
                      <a:br>
                        <a:rPr lang="en-US" sz="2350" dirty="0" smtClean="0"/>
                      </a:br>
                      <a:r>
                        <a:rPr lang="en-US" sz="2350" dirty="0" smtClean="0"/>
                        <a:t>(</a:t>
                      </a:r>
                      <a:r>
                        <a:rPr lang="en-US" sz="2350" baseline="0" dirty="0" smtClean="0"/>
                        <a:t>3x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–2x + 7</a:t>
                      </a:r>
                      <a:r>
                        <a:rPr lang="en-US" sz="2350" dirty="0" smtClean="0"/>
                        <a:t>) – (2x + 9)</a:t>
                      </a:r>
                      <a:endParaRPr lang="en-US" sz="2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50" dirty="0" smtClean="0"/>
                        <a:t>5. Factor: 2</a:t>
                      </a:r>
                      <a:r>
                        <a:rPr lang="en-US" sz="2350" baseline="0" dirty="0" smtClean="0"/>
                        <a:t>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 8x + 6</a:t>
                      </a:r>
                      <a:endParaRPr lang="en-US" sz="2350" dirty="0" smtClean="0"/>
                    </a:p>
                    <a:p>
                      <a:endParaRPr lang="en-US" sz="2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50" dirty="0" smtClean="0"/>
                        <a:t>8. How</a:t>
                      </a:r>
                      <a:r>
                        <a:rPr lang="en-US" sz="2350" baseline="0" dirty="0" smtClean="0"/>
                        <a:t> many and what type of solutions does </a:t>
                      </a:r>
                      <a:br>
                        <a:rPr lang="en-US" sz="2350" baseline="0" dirty="0" smtClean="0"/>
                      </a:br>
                      <a:r>
                        <a:rPr lang="en-US" sz="2350" baseline="0" dirty="0" smtClean="0"/>
                        <a:t>3x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–21x + 7 have?</a:t>
                      </a:r>
                      <a:endParaRPr lang="en-US" sz="2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50" dirty="0" smtClean="0"/>
                        <a:t>11. Identify</a:t>
                      </a:r>
                      <a:r>
                        <a:rPr lang="en-US" sz="2350" baseline="0" dirty="0" smtClean="0"/>
                        <a:t> the y-intercept and the axis of symmetry.</a:t>
                      </a:r>
                      <a:endParaRPr lang="en-US" sz="2350" dirty="0" smtClean="0"/>
                    </a:p>
                  </a:txBody>
                  <a:tcPr/>
                </a:tc>
              </a:tr>
              <a:tr h="1222375">
                <a:tc>
                  <a:txBody>
                    <a:bodyPr/>
                    <a:lstStyle/>
                    <a:p>
                      <a:r>
                        <a:rPr lang="en-US" sz="2350" dirty="0" smtClean="0"/>
                        <a:t>3.</a:t>
                      </a:r>
                      <a:r>
                        <a:rPr lang="en-US" sz="2350" baseline="0" dirty="0" smtClean="0"/>
                        <a:t> Multiply:</a:t>
                      </a:r>
                      <a:br>
                        <a:rPr lang="en-US" sz="2350" baseline="0" dirty="0" smtClean="0"/>
                      </a:br>
                      <a:r>
                        <a:rPr lang="en-US" sz="2350" baseline="0" dirty="0" smtClean="0"/>
                        <a:t>(3x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 2x + 7)(2x + 9)</a:t>
                      </a:r>
                      <a:endParaRPr lang="en-US" sz="2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50" dirty="0" smtClean="0"/>
                        <a:t>6. Find</a:t>
                      </a:r>
                      <a:r>
                        <a:rPr lang="en-US" sz="2350" baseline="0" dirty="0" smtClean="0"/>
                        <a:t> the roots by factoring: 49</a:t>
                      </a:r>
                      <a:r>
                        <a:rPr lang="en-US" sz="2350" baseline="0" dirty="0" smtClean="0"/>
                        <a:t>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 196</a:t>
                      </a:r>
                      <a:endParaRPr lang="en-US" sz="23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50" dirty="0" smtClean="0"/>
                        <a:t>9. Use the quadratic formula to find the zeros</a:t>
                      </a:r>
                      <a:r>
                        <a:rPr lang="en-US" sz="2350" baseline="0" dirty="0" smtClean="0"/>
                        <a:t> of </a:t>
                      </a:r>
                      <a:r>
                        <a:rPr lang="en-US" sz="2350" baseline="0" dirty="0" smtClean="0"/>
                        <a:t>3x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–21x + 7.</a:t>
                      </a:r>
                      <a:endParaRPr lang="en-US" sz="2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50" dirty="0" smtClean="0"/>
                        <a:t>12. </a:t>
                      </a:r>
                      <a:r>
                        <a:rPr lang="en-US" sz="2350" dirty="0" smtClean="0"/>
                        <a:t>Find the roots of 2</a:t>
                      </a:r>
                      <a:r>
                        <a:rPr lang="en-US" sz="2350" baseline="0" dirty="0" smtClean="0"/>
                        <a:t>x</a:t>
                      </a:r>
                      <a:r>
                        <a:rPr lang="en-US" sz="2350" baseline="30000" dirty="0" smtClean="0"/>
                        <a:t>2</a:t>
                      </a:r>
                      <a:r>
                        <a:rPr lang="en-US" sz="2350" baseline="0" dirty="0" smtClean="0"/>
                        <a:t> – 8x + 6 by graphing.</a:t>
                      </a:r>
                      <a:endParaRPr lang="en-US" sz="235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4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1418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ANNOUNCEMENTS -Turn in Class Jobs application if you still have one! -Pick up your assigned calculator - Tutoring tomorrow 2:45 – 4pm! - UNIT 1 CELEBRATION WEDNESDAY!!</vt:lpstr>
      <vt:lpstr>#9 Quadratic Word Problems (Continued)</vt:lpstr>
      <vt:lpstr>Example 2: A company’s expenses in millions of dollars, d, can be modeled by the following quadratic equation, d = 2t2 – 8t + 9, where t is the time in years after the company started.</vt:lpstr>
      <vt:lpstr>Example 2: A company’s expenses in millions of dollars, d, can be modeled by the following quadratic equation, d = 2t2 – 8t + 9, where t is the time in years after the company started.</vt:lpstr>
      <vt:lpstr>Example 2: A company’s expenses in millions of dollars, d, can be modeled by the following quadratic equation, d = 2t2 – 8t + 9, where t is the time in years after the company started.</vt:lpstr>
      <vt:lpstr>BRAIN BREAK</vt:lpstr>
      <vt:lpstr>Unit 1 Celebration of Knowledge</vt:lpstr>
      <vt:lpstr>Unit 1 Celebration Study Guide</vt:lpstr>
      <vt:lpstr>Exit Ticket</vt:lpstr>
      <vt:lpstr>HOMEWORK</vt:lpstr>
      <vt:lpstr>ANNOUNCEMENTS -Turn in Class Jobs application if you still have one! -Pick up your assigned calculator - Tutoring today from 2:45 – 4pm! - UNIT 1 CELEBRATION tomorrow!!</vt:lpstr>
      <vt:lpstr>Ms. Santos went cliff jumping into the ocean at Bygdøy, Norway while studying abroad. Her height as a function of time could be modeled by the function h = -16t2 + 16t + 480, where t is the time in seconds and h is the height in feet. How long did it take her to hit the water?</vt:lpstr>
      <vt:lpstr>BRAIN BREAK</vt:lpstr>
      <vt:lpstr>Review Kahoot!</vt:lpstr>
      <vt:lpstr>Other Study Guide Questions?</vt:lpstr>
      <vt:lpstr>Homework Questions?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-Turn in Class Jobs application if you still have one! -Pick up your assigned calculator - Tutoring tomorrow 2:45 – 4pm! - UNIT 1 CELEBRATION WEDNESDAY!!</dc:title>
  <dc:creator>Santos, Francine C.</dc:creator>
  <cp:lastModifiedBy>Fran</cp:lastModifiedBy>
  <cp:revision>17</cp:revision>
  <dcterms:created xsi:type="dcterms:W3CDTF">2015-02-08T20:14:32Z</dcterms:created>
  <dcterms:modified xsi:type="dcterms:W3CDTF">2015-02-09T03:27:37Z</dcterms:modified>
</cp:coreProperties>
</file>