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80" r:id="rId4"/>
    <p:sldId id="282" r:id="rId5"/>
    <p:sldId id="264"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65" r:id="rId20"/>
    <p:sldId id="281"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0" autoAdjust="0"/>
    <p:restoredTop sz="94660"/>
  </p:normalViewPr>
  <p:slideViewPr>
    <p:cSldViewPr snapToGrid="0">
      <p:cViewPr varScale="1">
        <p:scale>
          <a:sx n="66" d="100"/>
          <a:sy n="66" d="100"/>
        </p:scale>
        <p:origin x="102"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ACD37D-7389-4BD7-AB8E-C76DACAD1E3C}"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3870F-E0DD-44D7-AF84-1AD6FA58F449}" type="slidenum">
              <a:rPr lang="en-US" smtClean="0"/>
              <a:pPr/>
              <a:t>‹#›</a:t>
            </a:fld>
            <a:endParaRPr lang="en-US"/>
          </a:p>
        </p:txBody>
      </p:sp>
    </p:spTree>
    <p:extLst>
      <p:ext uri="{BB962C8B-B14F-4D97-AF65-F5344CB8AC3E}">
        <p14:creationId xmlns:p14="http://schemas.microsoft.com/office/powerpoint/2010/main" val="35643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CD37D-7389-4BD7-AB8E-C76DACAD1E3C}"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3870F-E0DD-44D7-AF84-1AD6FA58F449}" type="slidenum">
              <a:rPr lang="en-US" smtClean="0"/>
              <a:pPr/>
              <a:t>‹#›</a:t>
            </a:fld>
            <a:endParaRPr lang="en-US"/>
          </a:p>
        </p:txBody>
      </p:sp>
    </p:spTree>
    <p:extLst>
      <p:ext uri="{BB962C8B-B14F-4D97-AF65-F5344CB8AC3E}">
        <p14:creationId xmlns:p14="http://schemas.microsoft.com/office/powerpoint/2010/main" val="287544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CD37D-7389-4BD7-AB8E-C76DACAD1E3C}"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3870F-E0DD-44D7-AF84-1AD6FA58F449}" type="slidenum">
              <a:rPr lang="en-US" smtClean="0"/>
              <a:pPr/>
              <a:t>‹#›</a:t>
            </a:fld>
            <a:endParaRPr lang="en-US"/>
          </a:p>
        </p:txBody>
      </p:sp>
    </p:spTree>
    <p:extLst>
      <p:ext uri="{BB962C8B-B14F-4D97-AF65-F5344CB8AC3E}">
        <p14:creationId xmlns:p14="http://schemas.microsoft.com/office/powerpoint/2010/main" val="284020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ACD37D-7389-4BD7-AB8E-C76DACAD1E3C}"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3870F-E0DD-44D7-AF84-1AD6FA58F449}" type="slidenum">
              <a:rPr lang="en-US" smtClean="0"/>
              <a:pPr/>
              <a:t>‹#›</a:t>
            </a:fld>
            <a:endParaRPr lang="en-US"/>
          </a:p>
        </p:txBody>
      </p:sp>
    </p:spTree>
    <p:extLst>
      <p:ext uri="{BB962C8B-B14F-4D97-AF65-F5344CB8AC3E}">
        <p14:creationId xmlns:p14="http://schemas.microsoft.com/office/powerpoint/2010/main" val="122143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ACD37D-7389-4BD7-AB8E-C76DACAD1E3C}"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3870F-E0DD-44D7-AF84-1AD6FA58F449}" type="slidenum">
              <a:rPr lang="en-US" smtClean="0"/>
              <a:pPr/>
              <a:t>‹#›</a:t>
            </a:fld>
            <a:endParaRPr lang="en-US"/>
          </a:p>
        </p:txBody>
      </p:sp>
    </p:spTree>
    <p:extLst>
      <p:ext uri="{BB962C8B-B14F-4D97-AF65-F5344CB8AC3E}">
        <p14:creationId xmlns:p14="http://schemas.microsoft.com/office/powerpoint/2010/main" val="29325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ACD37D-7389-4BD7-AB8E-C76DACAD1E3C}"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3870F-E0DD-44D7-AF84-1AD6FA58F449}" type="slidenum">
              <a:rPr lang="en-US" smtClean="0"/>
              <a:pPr/>
              <a:t>‹#›</a:t>
            </a:fld>
            <a:endParaRPr lang="en-US"/>
          </a:p>
        </p:txBody>
      </p:sp>
    </p:spTree>
    <p:extLst>
      <p:ext uri="{BB962C8B-B14F-4D97-AF65-F5344CB8AC3E}">
        <p14:creationId xmlns:p14="http://schemas.microsoft.com/office/powerpoint/2010/main" val="348017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ACD37D-7389-4BD7-AB8E-C76DACAD1E3C}" type="datetimeFigureOut">
              <a:rPr lang="en-US" smtClean="0"/>
              <a:pPr/>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3870F-E0DD-44D7-AF84-1AD6FA58F449}" type="slidenum">
              <a:rPr lang="en-US" smtClean="0"/>
              <a:pPr/>
              <a:t>‹#›</a:t>
            </a:fld>
            <a:endParaRPr lang="en-US"/>
          </a:p>
        </p:txBody>
      </p:sp>
    </p:spTree>
    <p:extLst>
      <p:ext uri="{BB962C8B-B14F-4D97-AF65-F5344CB8AC3E}">
        <p14:creationId xmlns:p14="http://schemas.microsoft.com/office/powerpoint/2010/main" val="401261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ACD37D-7389-4BD7-AB8E-C76DACAD1E3C}" type="datetimeFigureOut">
              <a:rPr lang="en-US" smtClean="0"/>
              <a:pPr/>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3870F-E0DD-44D7-AF84-1AD6FA58F449}" type="slidenum">
              <a:rPr lang="en-US" smtClean="0"/>
              <a:pPr/>
              <a:t>‹#›</a:t>
            </a:fld>
            <a:endParaRPr lang="en-US"/>
          </a:p>
        </p:txBody>
      </p:sp>
    </p:spTree>
    <p:extLst>
      <p:ext uri="{BB962C8B-B14F-4D97-AF65-F5344CB8AC3E}">
        <p14:creationId xmlns:p14="http://schemas.microsoft.com/office/powerpoint/2010/main" val="285653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CD37D-7389-4BD7-AB8E-C76DACAD1E3C}" type="datetimeFigureOut">
              <a:rPr lang="en-US" smtClean="0"/>
              <a:pPr/>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3870F-E0DD-44D7-AF84-1AD6FA58F449}" type="slidenum">
              <a:rPr lang="en-US" smtClean="0"/>
              <a:pPr/>
              <a:t>‹#›</a:t>
            </a:fld>
            <a:endParaRPr lang="en-US"/>
          </a:p>
        </p:txBody>
      </p:sp>
    </p:spTree>
    <p:extLst>
      <p:ext uri="{BB962C8B-B14F-4D97-AF65-F5344CB8AC3E}">
        <p14:creationId xmlns:p14="http://schemas.microsoft.com/office/powerpoint/2010/main" val="341948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CD37D-7389-4BD7-AB8E-C76DACAD1E3C}"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3870F-E0DD-44D7-AF84-1AD6FA58F449}" type="slidenum">
              <a:rPr lang="en-US" smtClean="0"/>
              <a:pPr/>
              <a:t>‹#›</a:t>
            </a:fld>
            <a:endParaRPr lang="en-US"/>
          </a:p>
        </p:txBody>
      </p:sp>
    </p:spTree>
    <p:extLst>
      <p:ext uri="{BB962C8B-B14F-4D97-AF65-F5344CB8AC3E}">
        <p14:creationId xmlns:p14="http://schemas.microsoft.com/office/powerpoint/2010/main" val="28877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CD37D-7389-4BD7-AB8E-C76DACAD1E3C}" type="datetimeFigureOut">
              <a:rPr lang="en-US" smtClean="0"/>
              <a:pPr/>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3870F-E0DD-44D7-AF84-1AD6FA58F449}" type="slidenum">
              <a:rPr lang="en-US" smtClean="0"/>
              <a:pPr/>
              <a:t>‹#›</a:t>
            </a:fld>
            <a:endParaRPr lang="en-US"/>
          </a:p>
        </p:txBody>
      </p:sp>
    </p:spTree>
    <p:extLst>
      <p:ext uri="{BB962C8B-B14F-4D97-AF65-F5344CB8AC3E}">
        <p14:creationId xmlns:p14="http://schemas.microsoft.com/office/powerpoint/2010/main" val="428129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CD37D-7389-4BD7-AB8E-C76DACAD1E3C}" type="datetimeFigureOut">
              <a:rPr lang="en-US" smtClean="0"/>
              <a:pPr/>
              <a:t>3/3/2015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3870F-E0DD-44D7-AF84-1AD6FA58F449}" type="slidenum">
              <a:rPr lang="en-US" smtClean="0"/>
              <a:pPr/>
              <a:t>‹#›</a:t>
            </a:fld>
            <a:endParaRPr lang="en-US"/>
          </a:p>
        </p:txBody>
      </p:sp>
    </p:spTree>
    <p:extLst>
      <p:ext uri="{BB962C8B-B14F-4D97-AF65-F5344CB8AC3E}">
        <p14:creationId xmlns:p14="http://schemas.microsoft.com/office/powerpoint/2010/main" val="900689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20432" y="8561"/>
            <a:ext cx="3171568" cy="2500178"/>
          </a:xfrm>
        </p:spPr>
        <p:txBody>
          <a:bodyPr>
            <a:noAutofit/>
          </a:bodyPr>
          <a:lstStyle/>
          <a:p>
            <a:pPr algn="l"/>
            <a:r>
              <a:rPr lang="en-US" sz="3000" b="1" u="sng" dirty="0" smtClean="0">
                <a:solidFill>
                  <a:srgbClr val="0070C0"/>
                </a:solidFill>
              </a:rPr>
              <a:t>ANNOUNCEMENTS</a:t>
            </a:r>
            <a:br>
              <a:rPr lang="en-US" sz="3000" b="1" u="sng" dirty="0" smtClean="0">
                <a:solidFill>
                  <a:srgbClr val="0070C0"/>
                </a:solidFill>
              </a:rPr>
            </a:br>
            <a:r>
              <a:rPr lang="en-US" sz="3000" dirty="0" smtClean="0">
                <a:solidFill>
                  <a:srgbClr val="0070C0"/>
                </a:solidFill>
              </a:rPr>
              <a:t>-Pick up your assigned calculator</a:t>
            </a:r>
            <a:r>
              <a:rPr lang="en-US" sz="3000" dirty="0">
                <a:solidFill>
                  <a:srgbClr val="0070C0"/>
                </a:solidFill>
              </a:rPr>
              <a:t/>
            </a:r>
            <a:br>
              <a:rPr lang="en-US" sz="3000" dirty="0">
                <a:solidFill>
                  <a:srgbClr val="0070C0"/>
                </a:solidFill>
              </a:rPr>
            </a:br>
            <a:r>
              <a:rPr lang="en-US" sz="3000" dirty="0" smtClean="0">
                <a:solidFill>
                  <a:srgbClr val="0070C0"/>
                </a:solidFill>
              </a:rPr>
              <a:t>-Take your HW out to stamp</a:t>
            </a:r>
            <a:endParaRPr lang="en-US" sz="3000" b="1" i="1" dirty="0">
              <a:solidFill>
                <a:srgbClr val="00B050"/>
              </a:solidFill>
            </a:endParaRPr>
          </a:p>
        </p:txBody>
      </p:sp>
      <p:sp>
        <p:nvSpPr>
          <p:cNvPr id="5" name="Content Placeholder 4"/>
          <p:cNvSpPr>
            <a:spLocks noGrp="1"/>
          </p:cNvSpPr>
          <p:nvPr>
            <p:ph idx="1"/>
          </p:nvPr>
        </p:nvSpPr>
        <p:spPr>
          <a:xfrm>
            <a:off x="0" y="8561"/>
            <a:ext cx="8894617" cy="1594608"/>
          </a:xfrm>
        </p:spPr>
        <p:txBody>
          <a:bodyPr>
            <a:noAutofit/>
          </a:bodyPr>
          <a:lstStyle/>
          <a:p>
            <a:pPr marL="0" indent="0" algn="ctr">
              <a:lnSpc>
                <a:spcPct val="100000"/>
              </a:lnSpc>
              <a:spcBef>
                <a:spcPts val="0"/>
              </a:spcBef>
              <a:buNone/>
            </a:pPr>
            <a:r>
              <a:rPr lang="en-US" sz="4400" b="1" dirty="0">
                <a:solidFill>
                  <a:srgbClr val="FF0000"/>
                </a:solidFill>
              </a:rPr>
              <a:t>WARM </a:t>
            </a:r>
            <a:r>
              <a:rPr lang="en-US" sz="4400" b="1" dirty="0" smtClean="0">
                <a:solidFill>
                  <a:srgbClr val="FF0000"/>
                </a:solidFill>
              </a:rPr>
              <a:t>UP</a:t>
            </a:r>
            <a:endParaRPr lang="en-US" sz="2400" b="1" dirty="0" smtClean="0">
              <a:solidFill>
                <a:srgbClr val="FF0000"/>
              </a:solidFill>
            </a:endParaRPr>
          </a:p>
          <a:p>
            <a:pPr marL="0" indent="0" algn="ctr">
              <a:lnSpc>
                <a:spcPct val="100000"/>
              </a:lnSpc>
              <a:spcBef>
                <a:spcPts val="0"/>
              </a:spcBef>
              <a:buNone/>
            </a:pPr>
            <a:r>
              <a:rPr lang="en-US" i="1" dirty="0" smtClean="0">
                <a:solidFill>
                  <a:schemeClr val="tx2"/>
                </a:solidFill>
              </a:rPr>
              <a:t>Answer each of the following on your WHITEBOARD. Use </a:t>
            </a:r>
            <a:r>
              <a:rPr lang="en-US" i="1" dirty="0" smtClean="0">
                <a:solidFill>
                  <a:schemeClr val="tx2"/>
                </a:solidFill>
              </a:rPr>
              <a:t>your notes and talk to your teammates </a:t>
            </a:r>
            <a:r>
              <a:rPr lang="en-US" i="1" dirty="0" smtClean="0">
                <a:solidFill>
                  <a:schemeClr val="tx2"/>
                </a:solidFill>
              </a:rPr>
              <a:t>for help. </a:t>
            </a:r>
            <a:endParaRPr lang="en-US" sz="2400" i="1" dirty="0">
              <a:solidFill>
                <a:schemeClr val="tx2"/>
              </a:solidFill>
            </a:endParaRPr>
          </a:p>
        </p:txBody>
      </p:sp>
      <mc:AlternateContent xmlns:mc="http://schemas.openxmlformats.org/markup-compatibility/2006">
        <mc:Choice xmlns:a14="http://schemas.microsoft.com/office/drawing/2010/main" Requires="a14">
          <p:sp>
            <p:nvSpPr>
              <p:cNvPr id="6" name="TextBox 5"/>
              <p:cNvSpPr txBox="1"/>
              <p:nvPr/>
            </p:nvSpPr>
            <p:spPr>
              <a:xfrm>
                <a:off x="0" y="1847963"/>
                <a:ext cx="9193427" cy="4213910"/>
              </a:xfrm>
              <a:prstGeom prst="rect">
                <a:avLst/>
              </a:prstGeom>
              <a:noFill/>
            </p:spPr>
            <p:txBody>
              <a:bodyPr wrap="square" rtlCol="0">
                <a:spAutoFit/>
              </a:bodyPr>
              <a:lstStyle/>
              <a:p>
                <a:pPr marL="742950" indent="-742950">
                  <a:buFont typeface="+mj-lt"/>
                  <a:buAutoNum type="arabicPeriod"/>
                </a:pPr>
                <a:r>
                  <a:rPr lang="en-US" sz="3600" dirty="0" smtClean="0">
                    <a:solidFill>
                      <a:srgbClr val="FF0000"/>
                    </a:solidFill>
                  </a:rPr>
                  <a:t>The formula for the volume of a trapezoid is </a:t>
                </a:r>
                <a:br>
                  <a:rPr lang="en-US" sz="3600" dirty="0" smtClean="0">
                    <a:solidFill>
                      <a:srgbClr val="FF0000"/>
                    </a:solidFill>
                  </a:rPr>
                </a:br>
                <a:r>
                  <a:rPr lang="en-US" sz="3600" dirty="0" smtClean="0">
                    <a:solidFill>
                      <a:srgbClr val="FF0000"/>
                    </a:solidFill>
                  </a:rPr>
                  <a:t>A = </a:t>
                </a:r>
                <a:r>
                  <a:rPr lang="en-US" sz="3600" u="sng" dirty="0" smtClean="0">
                    <a:solidFill>
                      <a:srgbClr val="FF0000"/>
                    </a:solidFill>
                  </a:rPr>
                  <a:t>(</a:t>
                </a:r>
                <a:r>
                  <a:rPr lang="en-US" sz="3600" u="sng" dirty="0" err="1" smtClean="0">
                    <a:solidFill>
                      <a:srgbClr val="FF0000"/>
                    </a:solidFill>
                  </a:rPr>
                  <a:t>a+b</a:t>
                </a:r>
                <a:r>
                  <a:rPr lang="en-US" sz="3600" u="sng" dirty="0" smtClean="0">
                    <a:solidFill>
                      <a:srgbClr val="FF0000"/>
                    </a:solidFill>
                  </a:rPr>
                  <a:t>)h</a:t>
                </a:r>
                <a:r>
                  <a:rPr lang="en-US" sz="3600" dirty="0">
                    <a:solidFill>
                      <a:srgbClr val="FF0000"/>
                    </a:solidFill>
                  </a:rPr>
                  <a:t> </a:t>
                </a:r>
                <a:r>
                  <a:rPr lang="en-US" sz="3600" dirty="0" smtClean="0">
                    <a:solidFill>
                      <a:srgbClr val="FF0000"/>
                    </a:solidFill>
                  </a:rPr>
                  <a:t>   </a:t>
                </a:r>
                <a:r>
                  <a:rPr lang="en-US" sz="3600" dirty="0" smtClean="0">
                    <a:solidFill>
                      <a:srgbClr val="FF0000"/>
                    </a:solidFill>
                  </a:rPr>
                  <a:t>Rewrite </a:t>
                </a:r>
                <a:r>
                  <a:rPr lang="en-US" sz="3600" dirty="0" smtClean="0">
                    <a:solidFill>
                      <a:srgbClr val="FF0000"/>
                    </a:solidFill>
                  </a:rPr>
                  <a:t>in terms of the </a:t>
                </a:r>
                <a:r>
                  <a:rPr lang="en-US" sz="3600" dirty="0" smtClean="0">
                    <a:solidFill>
                      <a:srgbClr val="FF0000"/>
                    </a:solidFill>
                  </a:rPr>
                  <a:t>base.</a:t>
                </a:r>
                <a:r>
                  <a:rPr lang="en-US" sz="3600" u="sng" dirty="0" smtClean="0">
                    <a:solidFill>
                      <a:srgbClr val="FF0000"/>
                    </a:solidFill>
                  </a:rPr>
                  <a:t/>
                </a:r>
                <a:br>
                  <a:rPr lang="en-US" sz="3600" u="sng" dirty="0" smtClean="0">
                    <a:solidFill>
                      <a:srgbClr val="FF0000"/>
                    </a:solidFill>
                  </a:rPr>
                </a:br>
                <a:r>
                  <a:rPr lang="en-US" sz="3600" dirty="0" smtClean="0">
                    <a:solidFill>
                      <a:srgbClr val="FF0000"/>
                    </a:solidFill>
                  </a:rPr>
                  <a:t>		</a:t>
                </a:r>
                <a:r>
                  <a:rPr lang="en-US" sz="3600" dirty="0" smtClean="0">
                    <a:solidFill>
                      <a:srgbClr val="FF0000"/>
                    </a:solidFill>
                  </a:rPr>
                  <a:t>2</a:t>
                </a:r>
              </a:p>
              <a:p>
                <a:pPr marL="742950" indent="-742950">
                  <a:buFont typeface="+mj-lt"/>
                  <a:buAutoNum type="arabicPeriod"/>
                </a:pPr>
                <a:endParaRPr lang="en-US" sz="3600" u="sng" dirty="0">
                  <a:solidFill>
                    <a:srgbClr val="FF0000"/>
                  </a:solidFill>
                </a:endParaRPr>
              </a:p>
              <a:p>
                <a:pPr marL="742950" indent="-742950">
                  <a:buFont typeface="+mj-lt"/>
                  <a:buAutoNum type="arabicPeriod"/>
                </a:pPr>
                <a:endParaRPr lang="en-US" sz="3600" u="sng" dirty="0">
                  <a:solidFill>
                    <a:srgbClr val="FF0000"/>
                  </a:solidFill>
                </a:endParaRPr>
              </a:p>
              <a:p>
                <a:pPr marL="742950" indent="-742950">
                  <a:buFont typeface="+mj-lt"/>
                  <a:buAutoNum type="arabicPeriod"/>
                </a:pPr>
                <a:r>
                  <a:rPr lang="en-US" sz="3600" dirty="0" smtClean="0">
                    <a:solidFill>
                      <a:srgbClr val="FF0000"/>
                    </a:solidFill>
                  </a:rPr>
                  <a:t>Solve for x: </a:t>
                </a:r>
                <a14:m>
                  <m:oMath xmlns:m="http://schemas.openxmlformats.org/officeDocument/2006/math">
                    <m:f>
                      <m:fPr>
                        <m:ctrlPr>
                          <a:rPr lang="en-US" sz="3600" smtClean="0">
                            <a:solidFill>
                              <a:srgbClr val="FF0000"/>
                            </a:solidFill>
                          </a:rPr>
                        </m:ctrlPr>
                      </m:fPr>
                      <m:num>
                        <m:r>
                          <a:rPr lang="en-US" sz="3600" i="0">
                            <a:solidFill>
                              <a:srgbClr val="FF0000"/>
                            </a:solidFill>
                          </a:rPr>
                          <m:t>2</m:t>
                        </m:r>
                      </m:num>
                      <m:den>
                        <m:r>
                          <m:rPr>
                            <m:sty m:val="p"/>
                          </m:rPr>
                          <a:rPr lang="en-US" sz="3600" i="0">
                            <a:solidFill>
                              <a:srgbClr val="FF0000"/>
                            </a:solidFill>
                          </a:rPr>
                          <m:t>x</m:t>
                        </m:r>
                      </m:den>
                    </m:f>
                  </m:oMath>
                </a14:m>
                <a:r>
                  <a:rPr lang="en-US" sz="3600" dirty="0">
                    <a:solidFill>
                      <a:srgbClr val="FF0000"/>
                    </a:solidFill>
                  </a:rPr>
                  <a:t> = </a:t>
                </a:r>
                <a14:m>
                  <m:oMath xmlns:m="http://schemas.openxmlformats.org/officeDocument/2006/math">
                    <m:f>
                      <m:fPr>
                        <m:ctrlPr>
                          <a:rPr lang="en-US" sz="3600">
                            <a:solidFill>
                              <a:srgbClr val="FF0000"/>
                            </a:solidFill>
                          </a:rPr>
                        </m:ctrlPr>
                      </m:fPr>
                      <m:num>
                        <m:r>
                          <m:rPr>
                            <m:sty m:val="p"/>
                          </m:rPr>
                          <a:rPr lang="en-US" sz="3600" i="0">
                            <a:solidFill>
                              <a:srgbClr val="FF0000"/>
                            </a:solidFill>
                          </a:rPr>
                          <m:t>x</m:t>
                        </m:r>
                      </m:num>
                      <m:den>
                        <m:r>
                          <a:rPr lang="en-US" sz="3600" i="0">
                            <a:solidFill>
                              <a:srgbClr val="FF0000"/>
                            </a:solidFill>
                          </a:rPr>
                          <m:t>5</m:t>
                        </m:r>
                        <m:r>
                          <m:rPr>
                            <m:sty m:val="p"/>
                          </m:rPr>
                          <a:rPr lang="en-US" sz="3600" i="0">
                            <a:solidFill>
                              <a:srgbClr val="FF0000"/>
                            </a:solidFill>
                          </a:rPr>
                          <m:t>x</m:t>
                        </m:r>
                        <m:r>
                          <a:rPr lang="en-US" sz="3600" i="0">
                            <a:solidFill>
                              <a:srgbClr val="FF0000"/>
                            </a:solidFill>
                          </a:rPr>
                          <m:t>+12</m:t>
                        </m:r>
                      </m:den>
                    </m:f>
                  </m:oMath>
                </a14:m>
                <a:endParaRPr lang="en-US" sz="3600" dirty="0"/>
              </a:p>
              <a:p>
                <a:pPr marL="742950" indent="-742950">
                  <a:buFont typeface="+mj-lt"/>
                  <a:buAutoNum type="arabicPeriod"/>
                </a:pPr>
                <a:endParaRPr lang="en-US" sz="3600" dirty="0">
                  <a:solidFill>
                    <a:srgbClr val="FF0000"/>
                  </a:solidFill>
                </a:endParaRPr>
              </a:p>
            </p:txBody>
          </p:sp>
        </mc:Choice>
        <mc:Fallback>
          <p:sp>
            <p:nvSpPr>
              <p:cNvPr id="6" name="TextBox 5"/>
              <p:cNvSpPr txBox="1">
                <a:spLocks noRot="1" noChangeAspect="1" noMove="1" noResize="1" noEditPoints="1" noAdjustHandles="1" noChangeArrowheads="1" noChangeShapeType="1" noTextEdit="1"/>
              </p:cNvSpPr>
              <p:nvPr/>
            </p:nvSpPr>
            <p:spPr>
              <a:xfrm>
                <a:off x="0" y="1847963"/>
                <a:ext cx="9193427" cy="4213910"/>
              </a:xfrm>
              <a:prstGeom prst="rect">
                <a:avLst/>
              </a:prstGeom>
              <a:blipFill rotWithShape="0">
                <a:blip r:embed="rId2"/>
                <a:stretch>
                  <a:fillRect l="-2056" t="-2460" r="-1592"/>
                </a:stretch>
              </a:blipFill>
            </p:spPr>
            <p:txBody>
              <a:bodyPr/>
              <a:lstStyle/>
              <a:p>
                <a:r>
                  <a:rPr lang="en-US">
                    <a:noFill/>
                  </a:rPr>
                  <a:t> </a:t>
                </a:r>
              </a:p>
            </p:txBody>
          </p:sp>
        </mc:Fallback>
      </mc:AlternateContent>
    </p:spTree>
    <p:extLst>
      <p:ext uri="{BB962C8B-B14F-4D97-AF65-F5344CB8AC3E}">
        <p14:creationId xmlns:p14="http://schemas.microsoft.com/office/powerpoint/2010/main" val="3529517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0" y="374986"/>
            <a:ext cx="10833100" cy="4216539"/>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QUESTION 3</a:t>
            </a:r>
            <a:endParaRPr lang="en-US" sz="4800" b="1" dirty="0" smtClean="0">
              <a:solidFill>
                <a:srgbClr val="FF0000"/>
              </a:solidFill>
              <a:latin typeface="Calibri Light" panose="020F0302020204030204" pitchFamily="34" charset="0"/>
              <a:cs typeface="Times New Roman" panose="02020603050405020304" pitchFamily="18" charset="0"/>
            </a:endParaRPr>
          </a:p>
          <a:p>
            <a:pPr marL="0" lvl="1" algn="ctr"/>
            <a:r>
              <a:rPr lang="en-US" sz="4800" dirty="0" smtClean="0"/>
              <a:t>1. </a:t>
            </a:r>
            <a:r>
              <a:rPr lang="en-US" sz="4800" dirty="0"/>
              <a:t>Given the equation for slope-intercept form y = mx + b, solve for slope (</a:t>
            </a:r>
            <a:r>
              <a:rPr lang="en-US" sz="4800" i="1" dirty="0"/>
              <a:t>m</a:t>
            </a:r>
            <a:r>
              <a:rPr lang="en-US" sz="4800" dirty="0"/>
              <a:t>).</a:t>
            </a:r>
          </a:p>
          <a:p>
            <a:pPr marL="0" lvl="1" algn="ctr"/>
            <a:endParaRPr lang="en-US" sz="2800" dirty="0"/>
          </a:p>
          <a:p>
            <a:pPr algn="ctr"/>
            <a:endParaRPr lang="en-US" sz="4800" dirty="0"/>
          </a:p>
          <a:p>
            <a:pPr algn="ctr"/>
            <a:endParaRPr lang="en-US" sz="4800" b="1" dirty="0">
              <a:solidFill>
                <a:srgbClr val="FF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4419600" y="2902105"/>
                <a:ext cx="3390900" cy="148996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800" i="1" smtClean="0">
                          <a:solidFill>
                            <a:srgbClr val="002060"/>
                          </a:solidFill>
                          <a:latin typeface="Cambria Math" panose="02040503050406030204" pitchFamily="18" charset="0"/>
                        </a:rPr>
                        <m:t>𝑚</m:t>
                      </m:r>
                      <m:r>
                        <a:rPr lang="en-US" sz="4800" b="0" i="1" smtClean="0">
                          <a:solidFill>
                            <a:srgbClr val="002060"/>
                          </a:solidFill>
                          <a:latin typeface="Cambria Math" panose="02040503050406030204" pitchFamily="18" charset="0"/>
                        </a:rPr>
                        <m:t>= </m:t>
                      </m:r>
                      <m:f>
                        <m:fPr>
                          <m:ctrlPr>
                            <a:rPr lang="en-US" sz="4800" b="0" i="1" smtClean="0">
                              <a:solidFill>
                                <a:srgbClr val="002060"/>
                              </a:solidFill>
                              <a:latin typeface="Cambria Math" panose="02040503050406030204" pitchFamily="18" charset="0"/>
                            </a:rPr>
                          </m:ctrlPr>
                        </m:fPr>
                        <m:num>
                          <m:r>
                            <a:rPr lang="en-US" sz="4800" b="0" i="1" smtClean="0">
                              <a:solidFill>
                                <a:srgbClr val="002060"/>
                              </a:solidFill>
                              <a:latin typeface="Cambria Math" panose="02040503050406030204" pitchFamily="18" charset="0"/>
                            </a:rPr>
                            <m:t>𝑦</m:t>
                          </m:r>
                          <m:r>
                            <a:rPr lang="en-US" sz="4800" b="0" i="1" smtClean="0">
                              <a:solidFill>
                                <a:srgbClr val="002060"/>
                              </a:solidFill>
                              <a:latin typeface="Cambria Math" panose="02040503050406030204" pitchFamily="18" charset="0"/>
                            </a:rPr>
                            <m:t>−</m:t>
                          </m:r>
                          <m:r>
                            <a:rPr lang="en-US" sz="4800" b="0" i="1" smtClean="0">
                              <a:solidFill>
                                <a:srgbClr val="002060"/>
                              </a:solidFill>
                              <a:latin typeface="Cambria Math" panose="02040503050406030204" pitchFamily="18" charset="0"/>
                            </a:rPr>
                            <m:t>𝑏</m:t>
                          </m:r>
                        </m:num>
                        <m:den>
                          <m:r>
                            <a:rPr lang="en-US" sz="4800" b="0" i="1" smtClean="0">
                              <a:solidFill>
                                <a:srgbClr val="002060"/>
                              </a:solidFill>
                              <a:latin typeface="Cambria Math" panose="02040503050406030204" pitchFamily="18" charset="0"/>
                            </a:rPr>
                            <m:t>𝑥</m:t>
                          </m:r>
                        </m:den>
                      </m:f>
                    </m:oMath>
                  </m:oMathPara>
                </a14:m>
                <a:endParaRPr lang="en-US" sz="48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4419600" y="2902105"/>
                <a:ext cx="3390900" cy="1489960"/>
              </a:xfrm>
              <a:prstGeom prst="rect">
                <a:avLst/>
              </a:prstGeom>
              <a:blipFill rotWithShape="0">
                <a:blip r:embed="rId2"/>
                <a:stretch>
                  <a:fillRect/>
                </a:stretch>
              </a:blipFill>
            </p:spPr>
            <p:txBody>
              <a:bodyPr/>
              <a:lstStyle/>
              <a:p>
                <a:r>
                  <a:rPr lang="en-US">
                    <a:noFill/>
                  </a:rPr>
                  <a:t> </a:t>
                </a:r>
              </a:p>
            </p:txBody>
          </p:sp>
        </mc:Fallback>
      </mc:AlternateContent>
      <p:sp>
        <p:nvSpPr>
          <p:cNvPr id="3" name="Rectangle 2"/>
          <p:cNvSpPr/>
          <p:nvPr/>
        </p:nvSpPr>
        <p:spPr>
          <a:xfrm>
            <a:off x="4366078" y="2902105"/>
            <a:ext cx="3573235" cy="1589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5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98500" y="374986"/>
                <a:ext cx="10833100" cy="4320285"/>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QUESTION 4</a:t>
                </a:r>
                <a:endParaRPr lang="en-US" sz="4800" b="1" dirty="0" smtClean="0">
                  <a:solidFill>
                    <a:srgbClr val="FF0000"/>
                  </a:solidFill>
                  <a:latin typeface="Calibri Light" panose="020F0302020204030204" pitchFamily="34" charset="0"/>
                  <a:cs typeface="Times New Roman" panose="02020603050405020304" pitchFamily="18" charset="0"/>
                </a:endParaRPr>
              </a:p>
              <a:p>
                <a:pPr marL="0" lvl="1" algn="ctr"/>
                <a:r>
                  <a:rPr lang="en-US" sz="4800" dirty="0" smtClean="0"/>
                  <a:t>6a. Simplify the following radical expression: </a:t>
                </a:r>
                <a14:m>
                  <m:oMath xmlns:m="http://schemas.openxmlformats.org/officeDocument/2006/math">
                    <m:rad>
                      <m:radPr>
                        <m:degHide m:val="on"/>
                        <m:ctrlPr>
                          <a:rPr lang="en-US" sz="4800" i="1" smtClean="0">
                            <a:latin typeface="Cambria Math" panose="02040503050406030204" pitchFamily="18" charset="0"/>
                          </a:rPr>
                        </m:ctrlPr>
                      </m:radPr>
                      <m:deg/>
                      <m:e>
                        <m:r>
                          <a:rPr lang="en-US" sz="4800" b="0" i="1" smtClean="0">
                            <a:latin typeface="Cambria Math" panose="02040503050406030204" pitchFamily="18" charset="0"/>
                          </a:rPr>
                          <m:t>128</m:t>
                        </m:r>
                      </m:e>
                    </m:rad>
                  </m:oMath>
                </a14:m>
                <a:endParaRPr lang="en-US" sz="4800" dirty="0"/>
              </a:p>
              <a:p>
                <a:pPr marL="0" lvl="1" algn="ctr"/>
                <a:endParaRPr lang="en-US" sz="2800" dirty="0"/>
              </a:p>
              <a:p>
                <a:pPr algn="ctr"/>
                <a:endParaRPr lang="en-US" sz="4800" dirty="0"/>
              </a:p>
              <a:p>
                <a:pPr algn="ctr"/>
                <a:endParaRPr lang="en-US" sz="4800" b="1" dirty="0">
                  <a:solidFill>
                    <a:srgbClr val="FF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98500" y="374986"/>
                <a:ext cx="10833100" cy="4320285"/>
              </a:xfrm>
              <a:prstGeom prst="rect">
                <a:avLst/>
              </a:prstGeom>
              <a:blipFill rotWithShape="0">
                <a:blip r:embed="rId2"/>
                <a:stretch>
                  <a:fillRect t="-3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419600" y="3279477"/>
                <a:ext cx="3390900" cy="91788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800" b="0" i="1" smtClean="0">
                          <a:solidFill>
                            <a:srgbClr val="002060"/>
                          </a:solidFill>
                          <a:latin typeface="Cambria Math" panose="02040503050406030204" pitchFamily="18" charset="0"/>
                        </a:rPr>
                        <m:t>8</m:t>
                      </m:r>
                      <m:rad>
                        <m:radPr>
                          <m:degHide m:val="on"/>
                          <m:ctrlPr>
                            <a:rPr lang="en-US" sz="4800" i="1" smtClean="0">
                              <a:solidFill>
                                <a:srgbClr val="002060"/>
                              </a:solidFill>
                              <a:latin typeface="Cambria Math" panose="02040503050406030204" pitchFamily="18" charset="0"/>
                            </a:rPr>
                          </m:ctrlPr>
                        </m:radPr>
                        <m:deg/>
                        <m:e>
                          <m:r>
                            <a:rPr lang="en-US" sz="4800" b="0" i="1" smtClean="0">
                              <a:solidFill>
                                <a:srgbClr val="002060"/>
                              </a:solidFill>
                              <a:latin typeface="Cambria Math" panose="02040503050406030204" pitchFamily="18" charset="0"/>
                            </a:rPr>
                            <m:t>2</m:t>
                          </m:r>
                        </m:e>
                      </m:rad>
                    </m:oMath>
                  </m:oMathPara>
                </a14:m>
                <a:endParaRPr lang="en-US" sz="48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4419600" y="3279477"/>
                <a:ext cx="3390900" cy="917880"/>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4975679" y="3272871"/>
            <a:ext cx="1814286" cy="1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32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98500" y="374986"/>
                <a:ext cx="10833100" cy="5030673"/>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QUESTION 5</a:t>
                </a:r>
                <a:endParaRPr lang="en-US" sz="4800" b="1" dirty="0" smtClean="0">
                  <a:solidFill>
                    <a:srgbClr val="FF0000"/>
                  </a:solidFill>
                  <a:latin typeface="Calibri Light" panose="020F0302020204030204" pitchFamily="34" charset="0"/>
                  <a:cs typeface="Times New Roman" panose="02020603050405020304" pitchFamily="18" charset="0"/>
                </a:endParaRPr>
              </a:p>
              <a:p>
                <a:pPr marL="0" lvl="1" algn="ctr"/>
                <a:r>
                  <a:rPr lang="en-US" sz="4800" dirty="0" smtClean="0"/>
                  <a:t>7b. Solve the following radical equation for x: </a:t>
                </a:r>
                <a14:m>
                  <m:oMath xmlns:m="http://schemas.openxmlformats.org/officeDocument/2006/math">
                    <m:rad>
                      <m:radPr>
                        <m:ctrlPr>
                          <a:rPr lang="en-US" sz="4800" i="1"/>
                        </m:ctrlPr>
                      </m:radPr>
                      <m:deg>
                        <m:r>
                          <a:rPr lang="en-US" sz="4800" i="1"/>
                          <m:t>3</m:t>
                        </m:r>
                      </m:deg>
                      <m:e>
                        <m:r>
                          <a:rPr lang="en-US" sz="4800" i="1"/>
                          <m:t>2</m:t>
                        </m:r>
                        <m:r>
                          <a:rPr lang="en-US" sz="4800" i="1"/>
                          <m:t>𝑥</m:t>
                        </m:r>
                        <m:r>
                          <a:rPr lang="en-US" sz="4800" i="1"/>
                          <m:t>+5</m:t>
                        </m:r>
                      </m:e>
                    </m:rad>
                  </m:oMath>
                </a14:m>
                <a:r>
                  <a:rPr lang="en-US" sz="4800" dirty="0"/>
                  <a:t> – 3 = 0</a:t>
                </a:r>
              </a:p>
              <a:p>
                <a:pPr marL="0" lvl="1" algn="ctr"/>
                <a:endParaRPr lang="en-US" sz="4800" dirty="0"/>
              </a:p>
              <a:p>
                <a:pPr marL="0" lvl="1" algn="ctr"/>
                <a:endParaRPr lang="en-US" sz="2800" dirty="0"/>
              </a:p>
              <a:p>
                <a:pPr algn="ctr"/>
                <a:endParaRPr lang="en-US" sz="4800" dirty="0"/>
              </a:p>
              <a:p>
                <a:pPr algn="ctr"/>
                <a:endParaRPr lang="en-US" sz="4800" b="1" dirty="0">
                  <a:solidFill>
                    <a:srgbClr val="FF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98500" y="374986"/>
                <a:ext cx="10833100" cy="5030673"/>
              </a:xfrm>
              <a:prstGeom prst="rect">
                <a:avLst/>
              </a:prstGeom>
              <a:blipFill rotWithShape="0">
                <a:blip r:embed="rId2"/>
                <a:stretch>
                  <a:fillRect l="-2364" t="-2667" r="-35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419600" y="3279477"/>
                <a:ext cx="3390900" cy="83099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800" b="0" i="1" smtClean="0">
                          <a:solidFill>
                            <a:srgbClr val="002060"/>
                          </a:solidFill>
                          <a:latin typeface="Cambria Math" panose="02040503050406030204" pitchFamily="18" charset="0"/>
                        </a:rPr>
                        <m:t>𝑥</m:t>
                      </m:r>
                      <m:r>
                        <a:rPr lang="en-US" sz="4800" b="0" i="1" smtClean="0">
                          <a:solidFill>
                            <a:srgbClr val="002060"/>
                          </a:solidFill>
                          <a:latin typeface="Cambria Math" panose="02040503050406030204" pitchFamily="18" charset="0"/>
                        </a:rPr>
                        <m:t>=11</m:t>
                      </m:r>
                    </m:oMath>
                  </m:oMathPara>
                </a14:m>
                <a:endParaRPr lang="en-US" sz="48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4419600" y="3279477"/>
                <a:ext cx="3390900" cy="830997"/>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4772479" y="3127728"/>
            <a:ext cx="2499178" cy="1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65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98500" y="374986"/>
                <a:ext cx="10833100" cy="6157391"/>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QUESTION 6</a:t>
                </a:r>
                <a:endParaRPr lang="en-US" sz="4800" b="1" dirty="0" smtClean="0">
                  <a:solidFill>
                    <a:srgbClr val="FF0000"/>
                  </a:solidFill>
                  <a:latin typeface="Calibri Light" panose="020F0302020204030204" pitchFamily="34" charset="0"/>
                  <a:cs typeface="Times New Roman" panose="02020603050405020304" pitchFamily="18" charset="0"/>
                </a:endParaRPr>
              </a:p>
              <a:p>
                <a:pPr lvl="0" algn="ctr"/>
                <a:r>
                  <a:rPr lang="en-US" sz="4800" dirty="0" smtClean="0"/>
                  <a:t>8. </a:t>
                </a:r>
                <a:r>
                  <a:rPr lang="en-US" sz="4800" dirty="0"/>
                  <a:t>Is the following equation sometimes, always, or never true? Explain.</a:t>
                </a:r>
                <a:br>
                  <a:rPr lang="en-US" sz="4800" dirty="0"/>
                </a:br>
                <a:r>
                  <a:rPr lang="en-US" sz="4800" dirty="0"/>
                  <a:t>  </a:t>
                </a:r>
                <a14:m>
                  <m:oMath xmlns:m="http://schemas.openxmlformats.org/officeDocument/2006/math">
                    <m:r>
                      <a:rPr lang="en-US" sz="4800" i="1"/>
                      <m:t>𝑥</m:t>
                    </m:r>
                    <m:r>
                      <a:rPr lang="en-US" sz="4800" i="1"/>
                      <m:t>−1=</m:t>
                    </m:r>
                    <m:rad>
                      <m:radPr>
                        <m:degHide m:val="on"/>
                        <m:ctrlPr>
                          <a:rPr lang="en-US" sz="4800" i="1"/>
                        </m:ctrlPr>
                      </m:radPr>
                      <m:deg/>
                      <m:e>
                        <m:sSup>
                          <m:sSupPr>
                            <m:ctrlPr>
                              <a:rPr lang="en-US" sz="4800" i="1"/>
                            </m:ctrlPr>
                          </m:sSupPr>
                          <m:e>
                            <m:d>
                              <m:dPr>
                                <m:ctrlPr>
                                  <a:rPr lang="en-US" sz="4800" i="1"/>
                                </m:ctrlPr>
                              </m:dPr>
                              <m:e>
                                <m:r>
                                  <a:rPr lang="en-US" sz="4800" i="1"/>
                                  <m:t>𝑥</m:t>
                                </m:r>
                                <m:r>
                                  <a:rPr lang="en-US" sz="4800" i="1"/>
                                  <m:t>−1</m:t>
                                </m:r>
                              </m:e>
                            </m:d>
                          </m:e>
                          <m:sup>
                            <m:r>
                              <a:rPr lang="en-US" sz="4800" i="1"/>
                              <m:t>2</m:t>
                            </m:r>
                          </m:sup>
                        </m:sSup>
                      </m:e>
                    </m:rad>
                  </m:oMath>
                </a14:m>
                <a:endParaRPr lang="en-US" sz="4800" dirty="0"/>
              </a:p>
              <a:p>
                <a:pPr marL="0" lvl="1" algn="ctr"/>
                <a:endParaRPr lang="en-US" sz="4800" dirty="0"/>
              </a:p>
              <a:p>
                <a:pPr marL="0" lvl="1" algn="ctr"/>
                <a:endParaRPr lang="en-US" sz="4800" dirty="0"/>
              </a:p>
              <a:p>
                <a:pPr algn="ctr"/>
                <a:endParaRPr lang="en-US" sz="4800" dirty="0"/>
              </a:p>
              <a:p>
                <a:pPr algn="ctr"/>
                <a:endParaRPr lang="en-US" sz="4800" b="1" dirty="0">
                  <a:solidFill>
                    <a:srgbClr val="FF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98500" y="374986"/>
                <a:ext cx="10833100" cy="6157391"/>
              </a:xfrm>
              <a:prstGeom prst="rect">
                <a:avLst/>
              </a:prstGeom>
              <a:blipFill rotWithShape="0">
                <a:blip r:embed="rId2"/>
                <a:stretch>
                  <a:fillRect t="-21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2051050" y="3831020"/>
                <a:ext cx="8127999" cy="2291333"/>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4800" b="0" i="1" smtClean="0">
                          <a:solidFill>
                            <a:srgbClr val="002060"/>
                          </a:solidFill>
                          <a:latin typeface="Cambria Math" panose="02040503050406030204" pitchFamily="18" charset="0"/>
                        </a:rPr>
                        <m:t>𝑠𝑜𝑚𝑒𝑡𝑖𝑚𝑒𝑠</m:t>
                      </m:r>
                      <m:r>
                        <a:rPr lang="en-US" sz="4800" b="0" i="1" smtClean="0">
                          <a:solidFill>
                            <a:srgbClr val="002060"/>
                          </a:solidFill>
                          <a:latin typeface="Cambria Math" panose="02040503050406030204" pitchFamily="18" charset="0"/>
                        </a:rPr>
                        <m:t>;</m:t>
                      </m:r>
                    </m:oMath>
                    <m:oMath xmlns:m="http://schemas.openxmlformats.org/officeDocument/2006/math">
                      <m:r>
                        <a:rPr lang="en-US" sz="4800" b="0" i="1" smtClean="0">
                          <a:solidFill>
                            <a:srgbClr val="002060"/>
                          </a:solidFill>
                          <a:latin typeface="Cambria Math" panose="02040503050406030204" pitchFamily="18" charset="0"/>
                        </a:rPr>
                        <m:t>𝑎𝑙𝑤𝑎𝑦𝑠</m:t>
                      </m:r>
                      <m:r>
                        <a:rPr lang="en-US" sz="4800" b="0" i="1" smtClean="0">
                          <a:solidFill>
                            <a:srgbClr val="002060"/>
                          </a:solidFill>
                          <a:latin typeface="Cambria Math" panose="02040503050406030204" pitchFamily="18" charset="0"/>
                        </a:rPr>
                        <m:t> </m:t>
                      </m:r>
                      <m:r>
                        <a:rPr lang="en-US" sz="4800" b="0" i="1" smtClean="0">
                          <a:solidFill>
                            <a:srgbClr val="002060"/>
                          </a:solidFill>
                          <a:latin typeface="Cambria Math" panose="02040503050406030204" pitchFamily="18" charset="0"/>
                        </a:rPr>
                        <m:t>𝑤𝑜𝑟𝑘𝑠</m:t>
                      </m:r>
                      <m:r>
                        <a:rPr lang="en-US" sz="4800" b="0" i="1" smtClean="0">
                          <a:solidFill>
                            <a:srgbClr val="002060"/>
                          </a:solidFill>
                          <a:latin typeface="Cambria Math" panose="02040503050406030204" pitchFamily="18" charset="0"/>
                        </a:rPr>
                        <m:t> </m:t>
                      </m:r>
                      <m:r>
                        <a:rPr lang="en-US" sz="4800" b="0" i="1" smtClean="0">
                          <a:solidFill>
                            <a:srgbClr val="002060"/>
                          </a:solidFill>
                          <a:latin typeface="Cambria Math" panose="02040503050406030204" pitchFamily="18" charset="0"/>
                        </a:rPr>
                        <m:t>𝑒𝑥𝑐𝑒𝑝𝑡</m:t>
                      </m:r>
                      <m:r>
                        <a:rPr lang="en-US" sz="4800" b="0" i="1" smtClean="0">
                          <a:solidFill>
                            <a:srgbClr val="002060"/>
                          </a:solidFill>
                          <a:latin typeface="Cambria Math" panose="02040503050406030204" pitchFamily="18" charset="0"/>
                        </a:rPr>
                        <m:t> </m:t>
                      </m:r>
                      <m:r>
                        <a:rPr lang="en-US" sz="4800" b="0" i="1" smtClean="0">
                          <a:solidFill>
                            <a:srgbClr val="002060"/>
                          </a:solidFill>
                          <a:latin typeface="Cambria Math" panose="02040503050406030204" pitchFamily="18" charset="0"/>
                        </a:rPr>
                        <m:t>𝑓𝑜𝑟</m:t>
                      </m:r>
                      <m:r>
                        <a:rPr lang="en-US" sz="4800" b="0" i="1" smtClean="0">
                          <a:solidFill>
                            <a:srgbClr val="002060"/>
                          </a:solidFill>
                          <a:latin typeface="Cambria Math" panose="02040503050406030204" pitchFamily="18" charset="0"/>
                        </a:rPr>
                        <m:t> </m:t>
                      </m:r>
                    </m:oMath>
                  </m:oMathPara>
                </a14:m>
                <a:endParaRPr lang="en-US" sz="4800" b="0" i="1" dirty="0" smtClean="0">
                  <a:solidFill>
                    <a:srgbClr val="002060"/>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en-US" sz="4800" b="0" i="1" smtClean="0">
                          <a:solidFill>
                            <a:srgbClr val="002060"/>
                          </a:solidFill>
                          <a:latin typeface="Cambria Math" panose="02040503050406030204" pitchFamily="18" charset="0"/>
                        </a:rPr>
                        <m:t>𝑤h𝑒𝑛</m:t>
                      </m:r>
                      <m:r>
                        <a:rPr lang="en-US" sz="4800" b="0" i="1" smtClean="0">
                          <a:solidFill>
                            <a:srgbClr val="002060"/>
                          </a:solidFill>
                          <a:latin typeface="Cambria Math" panose="02040503050406030204" pitchFamily="18" charset="0"/>
                        </a:rPr>
                        <m:t> </m:t>
                      </m:r>
                      <m:r>
                        <a:rPr lang="en-US" sz="4800" b="0" i="1" smtClean="0">
                          <a:solidFill>
                            <a:srgbClr val="002060"/>
                          </a:solidFill>
                          <a:latin typeface="Cambria Math" panose="02040503050406030204" pitchFamily="18" charset="0"/>
                        </a:rPr>
                        <m:t>𝑥</m:t>
                      </m:r>
                      <m:r>
                        <a:rPr lang="en-US" sz="4800" b="0" i="1" smtClean="0">
                          <a:solidFill>
                            <a:srgbClr val="002060"/>
                          </a:solidFill>
                          <a:latin typeface="Cambria Math" panose="02040503050406030204" pitchFamily="18" charset="0"/>
                        </a:rPr>
                        <m:t>=0</m:t>
                      </m:r>
                    </m:oMath>
                  </m:oMathPara>
                </a14:m>
                <a:endParaRPr lang="en-US" sz="48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2051050" y="3831020"/>
                <a:ext cx="8127999" cy="2291333"/>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2290535" y="3852691"/>
            <a:ext cx="7888514" cy="2269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95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9" y="70524"/>
            <a:ext cx="12192000" cy="3908762"/>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QUESTION 7</a:t>
            </a:r>
            <a:endParaRPr lang="en-US" sz="4800" b="1" dirty="0" smtClean="0">
              <a:solidFill>
                <a:srgbClr val="FF0000"/>
              </a:solidFill>
              <a:latin typeface="Calibri Light" panose="020F0302020204030204" pitchFamily="34" charset="0"/>
              <a:cs typeface="Times New Roman" panose="02020603050405020304" pitchFamily="18" charset="0"/>
            </a:endParaRPr>
          </a:p>
          <a:p>
            <a:pPr algn="ctr"/>
            <a:r>
              <a:rPr lang="en-US" sz="4000" dirty="0"/>
              <a:t>3</a:t>
            </a:r>
            <a:r>
              <a:rPr lang="en-US" sz="4000" dirty="0" smtClean="0"/>
              <a:t>. </a:t>
            </a:r>
            <a:r>
              <a:rPr lang="en-US" sz="4000" dirty="0"/>
              <a:t>You are driving to visit a friend in another state who lives 440 miles away. You are driving 55mph per hour and have already driven 275 miles. Write an equation in terms of time and find how many hours do you have to drive before you reach your destination</a:t>
            </a:r>
            <a:r>
              <a:rPr lang="en-US" sz="4000" dirty="0" smtClean="0"/>
              <a:t>.</a:t>
            </a:r>
            <a:endParaRPr lang="en-US" sz="4000" b="1" dirty="0">
              <a:solidFill>
                <a:srgbClr val="FF0000"/>
              </a:solidFill>
            </a:endParaRPr>
          </a:p>
        </p:txBody>
      </p:sp>
      <mc:AlternateContent xmlns:mc="http://schemas.openxmlformats.org/markup-compatibility/2006">
        <mc:Choice xmlns:a14="http://schemas.microsoft.com/office/drawing/2010/main" Requires="a14">
          <p:sp>
            <p:nvSpPr>
              <p:cNvPr id="8" name="TextBox 7"/>
              <p:cNvSpPr txBox="1"/>
              <p:nvPr/>
            </p:nvSpPr>
            <p:spPr>
              <a:xfrm>
                <a:off x="2051050" y="3831020"/>
                <a:ext cx="8127999" cy="2209066"/>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4800" b="0" i="1" smtClean="0">
                          <a:solidFill>
                            <a:srgbClr val="002060"/>
                          </a:solidFill>
                          <a:latin typeface="Cambria Math" panose="02040503050406030204" pitchFamily="18" charset="0"/>
                        </a:rPr>
                        <m:t>𝑇</m:t>
                      </m:r>
                      <m:r>
                        <a:rPr lang="en-US" sz="4800" b="0" i="1" smtClean="0">
                          <a:solidFill>
                            <a:srgbClr val="002060"/>
                          </a:solidFill>
                          <a:latin typeface="Cambria Math" panose="02040503050406030204" pitchFamily="18" charset="0"/>
                        </a:rPr>
                        <m:t>= </m:t>
                      </m:r>
                      <m:f>
                        <m:fPr>
                          <m:ctrlPr>
                            <a:rPr lang="en-US" sz="4800" b="0" i="1" smtClean="0">
                              <a:solidFill>
                                <a:srgbClr val="002060"/>
                              </a:solidFill>
                              <a:latin typeface="Cambria Math" panose="02040503050406030204" pitchFamily="18" charset="0"/>
                            </a:rPr>
                          </m:ctrlPr>
                        </m:fPr>
                        <m:num>
                          <m:r>
                            <a:rPr lang="en-US" sz="4800" b="0" i="1" smtClean="0">
                              <a:solidFill>
                                <a:srgbClr val="002060"/>
                              </a:solidFill>
                              <a:latin typeface="Cambria Math" panose="02040503050406030204" pitchFamily="18" charset="0"/>
                            </a:rPr>
                            <m:t>𝐷</m:t>
                          </m:r>
                        </m:num>
                        <m:den>
                          <m:r>
                            <a:rPr lang="en-US" sz="4800" b="0" i="1" smtClean="0">
                              <a:solidFill>
                                <a:srgbClr val="002060"/>
                              </a:solidFill>
                              <a:latin typeface="Cambria Math" panose="02040503050406030204" pitchFamily="18" charset="0"/>
                            </a:rPr>
                            <m:t>𝑅</m:t>
                          </m:r>
                        </m:den>
                      </m:f>
                      <m:r>
                        <a:rPr lang="en-US" sz="4800" b="0" i="1" smtClean="0">
                          <a:solidFill>
                            <a:srgbClr val="002060"/>
                          </a:solidFill>
                          <a:latin typeface="Cambria Math" panose="02040503050406030204" pitchFamily="18" charset="0"/>
                        </a:rPr>
                        <m:t>;</m:t>
                      </m:r>
                    </m:oMath>
                  </m:oMathPara>
                </a14:m>
                <a:endParaRPr lang="en-US" sz="4800" dirty="0" smtClean="0">
                  <a:solidFill>
                    <a:srgbClr val="002060"/>
                  </a:solidFill>
                </a:endParaRPr>
              </a:p>
              <a:p>
                <a:pPr algn="ctr"/>
                <a:r>
                  <a:rPr lang="en-US" sz="4800" dirty="0" smtClean="0">
                    <a:solidFill>
                      <a:srgbClr val="002060"/>
                    </a:solidFill>
                  </a:rPr>
                  <a:t>3 hours</a:t>
                </a:r>
                <a:endParaRPr lang="en-US" sz="48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2051050" y="3831020"/>
                <a:ext cx="8127999" cy="2209066"/>
              </a:xfrm>
              <a:prstGeom prst="rect">
                <a:avLst/>
              </a:prstGeom>
              <a:blipFill rotWithShape="0">
                <a:blip r:embed="rId2"/>
                <a:stretch>
                  <a:fillRect b="-13499"/>
                </a:stretch>
              </a:blipFill>
            </p:spPr>
            <p:txBody>
              <a:bodyPr/>
              <a:lstStyle/>
              <a:p>
                <a:r>
                  <a:rPr lang="en-US">
                    <a:noFill/>
                  </a:rPr>
                  <a:t> </a:t>
                </a:r>
              </a:p>
            </p:txBody>
          </p:sp>
        </mc:Fallback>
      </mc:AlternateContent>
      <p:sp>
        <p:nvSpPr>
          <p:cNvPr id="3" name="Rectangle 2"/>
          <p:cNvSpPr/>
          <p:nvPr/>
        </p:nvSpPr>
        <p:spPr>
          <a:xfrm>
            <a:off x="4830534" y="3950953"/>
            <a:ext cx="2569029" cy="2269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65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98500" y="374986"/>
                <a:ext cx="10833100" cy="4320285"/>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QUESTION 8</a:t>
                </a:r>
                <a:endParaRPr lang="en-US" sz="4800" b="1" dirty="0" smtClean="0">
                  <a:solidFill>
                    <a:srgbClr val="FF0000"/>
                  </a:solidFill>
                  <a:latin typeface="Calibri Light" panose="020F0302020204030204" pitchFamily="34" charset="0"/>
                  <a:cs typeface="Times New Roman" panose="02020603050405020304" pitchFamily="18" charset="0"/>
                </a:endParaRPr>
              </a:p>
              <a:p>
                <a:pPr marL="0" lvl="1" algn="ctr"/>
                <a:r>
                  <a:rPr lang="en-US" sz="4800" dirty="0" smtClean="0"/>
                  <a:t>6c. Simplify the following radical expression: </a:t>
                </a:r>
                <a14:m>
                  <m:oMath xmlns:m="http://schemas.openxmlformats.org/officeDocument/2006/math">
                    <m:rad>
                      <m:radPr>
                        <m:degHide m:val="on"/>
                        <m:ctrlPr>
                          <a:rPr lang="en-US" sz="4800" i="1" smtClean="0">
                            <a:latin typeface="Cambria Math" panose="02040503050406030204" pitchFamily="18" charset="0"/>
                          </a:rPr>
                        </m:ctrlPr>
                      </m:radPr>
                      <m:deg/>
                      <m:e>
                        <m:r>
                          <a:rPr lang="en-US" sz="4800" b="0" i="1" smtClean="0">
                            <a:latin typeface="Cambria Math" panose="02040503050406030204" pitchFamily="18" charset="0"/>
                          </a:rPr>
                          <m:t>567</m:t>
                        </m:r>
                      </m:e>
                    </m:rad>
                  </m:oMath>
                </a14:m>
                <a:endParaRPr lang="en-US" sz="4800" dirty="0"/>
              </a:p>
              <a:p>
                <a:pPr marL="0" lvl="1" algn="ctr"/>
                <a:endParaRPr lang="en-US" sz="2800" dirty="0"/>
              </a:p>
              <a:p>
                <a:pPr algn="ctr"/>
                <a:endParaRPr lang="en-US" sz="4800" dirty="0"/>
              </a:p>
              <a:p>
                <a:pPr algn="ctr"/>
                <a:endParaRPr lang="en-US" sz="4800" b="1" dirty="0">
                  <a:solidFill>
                    <a:srgbClr val="FF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98500" y="374986"/>
                <a:ext cx="10833100" cy="4320285"/>
              </a:xfrm>
              <a:prstGeom prst="rect">
                <a:avLst/>
              </a:prstGeom>
              <a:blipFill rotWithShape="0">
                <a:blip r:embed="rId2"/>
                <a:stretch>
                  <a:fillRect t="-3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419600" y="3279477"/>
                <a:ext cx="3390900" cy="91307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800" i="1" smtClean="0">
                          <a:solidFill>
                            <a:srgbClr val="002060"/>
                          </a:solidFill>
                          <a:latin typeface="Cambria Math" panose="02040503050406030204" pitchFamily="18" charset="0"/>
                        </a:rPr>
                        <m:t>9</m:t>
                      </m:r>
                      <m:rad>
                        <m:radPr>
                          <m:degHide m:val="on"/>
                          <m:ctrlPr>
                            <a:rPr lang="en-US" sz="4800" i="1" smtClean="0">
                              <a:solidFill>
                                <a:srgbClr val="002060"/>
                              </a:solidFill>
                              <a:latin typeface="Cambria Math" panose="02040503050406030204" pitchFamily="18" charset="0"/>
                            </a:rPr>
                          </m:ctrlPr>
                        </m:radPr>
                        <m:deg/>
                        <m:e>
                          <m:r>
                            <a:rPr lang="en-US" sz="4800" b="0" i="1" smtClean="0">
                              <a:solidFill>
                                <a:srgbClr val="002060"/>
                              </a:solidFill>
                              <a:latin typeface="Cambria Math" panose="02040503050406030204" pitchFamily="18" charset="0"/>
                            </a:rPr>
                            <m:t>7</m:t>
                          </m:r>
                        </m:e>
                      </m:rad>
                    </m:oMath>
                  </m:oMathPara>
                </a14:m>
                <a:endParaRPr lang="en-US" sz="48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4419600" y="3279477"/>
                <a:ext cx="3390900" cy="913070"/>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5350329" y="3272871"/>
            <a:ext cx="1814286" cy="1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70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98500" y="374986"/>
                <a:ext cx="10833100" cy="5030673"/>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QUESTION 9</a:t>
                </a:r>
                <a:endParaRPr lang="en-US" sz="4800" b="1" dirty="0" smtClean="0">
                  <a:solidFill>
                    <a:srgbClr val="FF0000"/>
                  </a:solidFill>
                  <a:latin typeface="Calibri Light" panose="020F0302020204030204" pitchFamily="34" charset="0"/>
                  <a:cs typeface="Times New Roman" panose="02020603050405020304" pitchFamily="18" charset="0"/>
                </a:endParaRPr>
              </a:p>
              <a:p>
                <a:pPr lvl="1" algn="ctr"/>
                <a:r>
                  <a:rPr lang="en-US" sz="4800" dirty="0" smtClean="0"/>
                  <a:t>7a. Solve the following radical equation for x: </a:t>
                </a:r>
                <a14:m>
                  <m:oMath xmlns:m="http://schemas.openxmlformats.org/officeDocument/2006/math">
                    <m:rad>
                      <m:radPr>
                        <m:degHide m:val="on"/>
                        <m:ctrlPr>
                          <a:rPr lang="en-US" sz="4800" i="1"/>
                        </m:ctrlPr>
                      </m:radPr>
                      <m:deg/>
                      <m:e>
                        <m:r>
                          <a:rPr lang="en-US" sz="4800" i="1"/>
                          <m:t>3</m:t>
                        </m:r>
                        <m:r>
                          <a:rPr lang="en-US" sz="4800" i="1"/>
                          <m:t>𝑛</m:t>
                        </m:r>
                      </m:e>
                    </m:rad>
                    <m:r>
                      <a:rPr lang="en-US" sz="4800" i="1"/>
                      <m:t>= </m:t>
                    </m:r>
                    <m:rad>
                      <m:radPr>
                        <m:degHide m:val="on"/>
                        <m:ctrlPr>
                          <a:rPr lang="en-US" sz="4800" i="1"/>
                        </m:ctrlPr>
                      </m:radPr>
                      <m:deg/>
                      <m:e>
                        <m:r>
                          <a:rPr lang="en-US" sz="4800" i="1"/>
                          <m:t>4</m:t>
                        </m:r>
                        <m:r>
                          <a:rPr lang="en-US" sz="4800" i="1"/>
                          <m:t>𝑛</m:t>
                        </m:r>
                        <m:r>
                          <a:rPr lang="en-US" sz="4800" i="1"/>
                          <m:t>−1</m:t>
                        </m:r>
                      </m:e>
                    </m:rad>
                  </m:oMath>
                </a14:m>
                <a:endParaRPr lang="en-US" sz="4800" dirty="0"/>
              </a:p>
              <a:p>
                <a:pPr marL="0" lvl="1" algn="ctr"/>
                <a:endParaRPr lang="en-US" sz="4800" dirty="0"/>
              </a:p>
              <a:p>
                <a:pPr marL="0" lvl="1" algn="ctr"/>
                <a:endParaRPr lang="en-US" sz="2800" dirty="0"/>
              </a:p>
              <a:p>
                <a:pPr algn="ctr"/>
                <a:endParaRPr lang="en-US" sz="4800" dirty="0"/>
              </a:p>
              <a:p>
                <a:pPr algn="ctr"/>
                <a:endParaRPr lang="en-US" sz="4800" b="1" dirty="0">
                  <a:solidFill>
                    <a:srgbClr val="FF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98500" y="374986"/>
                <a:ext cx="10833100" cy="5030673"/>
              </a:xfrm>
              <a:prstGeom prst="rect">
                <a:avLst/>
              </a:prstGeom>
              <a:blipFill rotWithShape="0">
                <a:blip r:embed="rId2"/>
                <a:stretch>
                  <a:fillRect t="-2667" r="-15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419600" y="3279477"/>
                <a:ext cx="3390900" cy="83099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800" b="0" i="1" smtClean="0">
                          <a:solidFill>
                            <a:srgbClr val="002060"/>
                          </a:solidFill>
                          <a:latin typeface="Cambria Math" panose="02040503050406030204" pitchFamily="18" charset="0"/>
                        </a:rPr>
                        <m:t>𝑥</m:t>
                      </m:r>
                      <m:r>
                        <a:rPr lang="en-US" sz="4800" b="0" i="1" smtClean="0">
                          <a:solidFill>
                            <a:srgbClr val="002060"/>
                          </a:solidFill>
                          <a:latin typeface="Cambria Math" panose="02040503050406030204" pitchFamily="18" charset="0"/>
                        </a:rPr>
                        <m:t>=1</m:t>
                      </m:r>
                    </m:oMath>
                  </m:oMathPara>
                </a14:m>
                <a:endParaRPr lang="en-US" sz="48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4419600" y="3279477"/>
                <a:ext cx="3390900" cy="830997"/>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4865461" y="2795878"/>
            <a:ext cx="2499178" cy="1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636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98500" y="374986"/>
                <a:ext cx="10833100" cy="3046988"/>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QUESTION 10</a:t>
                </a:r>
                <a:endParaRPr lang="en-US" sz="4800" b="1" dirty="0" smtClean="0">
                  <a:solidFill>
                    <a:srgbClr val="FF0000"/>
                  </a:solidFill>
                  <a:latin typeface="Calibri Light" panose="020F0302020204030204" pitchFamily="34" charset="0"/>
                  <a:cs typeface="Times New Roman" panose="02020603050405020304" pitchFamily="18" charset="0"/>
                </a:endParaRPr>
              </a:p>
              <a:p>
                <a:pPr marL="0" lvl="1" algn="ctr"/>
                <a:r>
                  <a:rPr lang="en-US" sz="4800" dirty="0" smtClean="0"/>
                  <a:t>4b. Rewrite in exponential form: </a:t>
                </a:r>
                <a14:m>
                  <m:oMath xmlns:m="http://schemas.openxmlformats.org/officeDocument/2006/math">
                    <m:rad>
                      <m:radPr>
                        <m:ctrlPr>
                          <a:rPr lang="en-US" sz="3600" i="1"/>
                        </m:ctrlPr>
                      </m:radPr>
                      <m:deg>
                        <m:r>
                          <a:rPr lang="en-US" sz="3600" b="0" i="1" smtClean="0">
                            <a:latin typeface="Cambria Math" panose="02040503050406030204" pitchFamily="18" charset="0"/>
                          </a:rPr>
                          <m:t>9</m:t>
                        </m:r>
                      </m:deg>
                      <m:e>
                        <m:sSup>
                          <m:sSupPr>
                            <m:ctrlPr>
                              <a:rPr lang="en-US" sz="3600" i="1"/>
                            </m:ctrlPr>
                          </m:sSupPr>
                          <m:e>
                            <m:r>
                              <a:rPr lang="en-US" sz="3600" b="0" i="1" smtClean="0">
                                <a:latin typeface="Cambria Math" panose="02040503050406030204" pitchFamily="18" charset="0"/>
                              </a:rPr>
                              <m:t>232</m:t>
                            </m:r>
                          </m:e>
                          <m:sup>
                            <m:r>
                              <a:rPr lang="en-US" sz="3600" b="0" i="1" smtClean="0">
                                <a:latin typeface="Cambria Math" panose="02040503050406030204" pitchFamily="18" charset="0"/>
                              </a:rPr>
                              <m:t>5</m:t>
                            </m:r>
                          </m:sup>
                        </m:sSup>
                      </m:e>
                    </m:rad>
                  </m:oMath>
                </a14:m>
                <a:endParaRPr lang="en-US" sz="2800" dirty="0"/>
              </a:p>
              <a:p>
                <a:pPr algn="ctr"/>
                <a:endParaRPr lang="en-US" sz="4800" dirty="0"/>
              </a:p>
              <a:p>
                <a:pPr algn="ctr"/>
                <a:endParaRPr lang="en-US" sz="4800" b="1" dirty="0">
                  <a:solidFill>
                    <a:srgbClr val="FF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98500" y="374986"/>
                <a:ext cx="10833100" cy="3046988"/>
              </a:xfrm>
              <a:prstGeom prst="rect">
                <a:avLst/>
              </a:prstGeom>
              <a:blipFill rotWithShape="0">
                <a:blip r:embed="rId2"/>
                <a:stretch>
                  <a:fillRect t="-44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419600" y="2437648"/>
                <a:ext cx="3390900" cy="121385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4800" i="1" smtClean="0">
                              <a:solidFill>
                                <a:srgbClr val="002060"/>
                              </a:solidFill>
                              <a:latin typeface="Cambria Math" panose="02040503050406030204" pitchFamily="18" charset="0"/>
                            </a:rPr>
                          </m:ctrlPr>
                        </m:sSupPr>
                        <m:e>
                          <m:r>
                            <a:rPr lang="en-US" sz="4800" b="0" i="1" smtClean="0">
                              <a:solidFill>
                                <a:srgbClr val="002060"/>
                              </a:solidFill>
                              <a:latin typeface="Cambria Math" panose="02040503050406030204" pitchFamily="18" charset="0"/>
                            </a:rPr>
                            <m:t>232</m:t>
                          </m:r>
                        </m:e>
                        <m:sup>
                          <m:f>
                            <m:fPr>
                              <m:ctrlPr>
                                <a:rPr lang="en-US" sz="4800" i="1" smtClean="0">
                                  <a:solidFill>
                                    <a:srgbClr val="002060"/>
                                  </a:solidFill>
                                  <a:latin typeface="Cambria Math" panose="02040503050406030204" pitchFamily="18" charset="0"/>
                                </a:rPr>
                              </m:ctrlPr>
                            </m:fPr>
                            <m:num>
                              <m:r>
                                <a:rPr lang="en-US" sz="4800" b="0" i="1" smtClean="0">
                                  <a:solidFill>
                                    <a:srgbClr val="002060"/>
                                  </a:solidFill>
                                  <a:latin typeface="Cambria Math" panose="02040503050406030204" pitchFamily="18" charset="0"/>
                                </a:rPr>
                                <m:t>5</m:t>
                              </m:r>
                            </m:num>
                            <m:den>
                              <m:r>
                                <a:rPr lang="en-US" sz="4800" b="0" i="1" smtClean="0">
                                  <a:solidFill>
                                    <a:srgbClr val="002060"/>
                                  </a:solidFill>
                                  <a:latin typeface="Cambria Math" panose="02040503050406030204" pitchFamily="18" charset="0"/>
                                </a:rPr>
                                <m:t>9</m:t>
                              </m:r>
                            </m:den>
                          </m:f>
                        </m:sup>
                      </m:sSup>
                    </m:oMath>
                  </m:oMathPara>
                </a14:m>
                <a:endParaRPr lang="en-US" sz="48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4419600" y="2437648"/>
                <a:ext cx="3390900" cy="1213858"/>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5207907" y="2437648"/>
            <a:ext cx="1814286" cy="1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98500" y="374986"/>
                <a:ext cx="10833100" cy="3816879"/>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QUESTION 11</a:t>
                </a:r>
                <a:endParaRPr lang="en-US" sz="4800" b="1" dirty="0" smtClean="0">
                  <a:solidFill>
                    <a:srgbClr val="FF0000"/>
                  </a:solidFill>
                  <a:latin typeface="Calibri Light" panose="020F0302020204030204" pitchFamily="34" charset="0"/>
                  <a:cs typeface="Times New Roman" panose="02020603050405020304" pitchFamily="18" charset="0"/>
                </a:endParaRPr>
              </a:p>
              <a:p>
                <a:pPr marL="0" lvl="1" algn="ctr"/>
                <a:r>
                  <a:rPr lang="en-US" sz="4800" dirty="0" smtClean="0"/>
                  <a:t>5c. Rewrite in radical form:</a:t>
                </a:r>
                <a14:m>
                  <m:oMath xmlns:m="http://schemas.openxmlformats.org/officeDocument/2006/math">
                    <m:sSup>
                      <m:sSupPr>
                        <m:ctrlPr>
                          <a:rPr lang="en-US" sz="4800" i="1"/>
                        </m:ctrlPr>
                      </m:sSupPr>
                      <m:e>
                        <m:r>
                          <a:rPr lang="en-US" sz="4800" b="0" i="1" smtClean="0">
                            <a:latin typeface="Cambria Math" panose="02040503050406030204" pitchFamily="18" charset="0"/>
                          </a:rPr>
                          <m:t> 2</m:t>
                        </m:r>
                        <m:r>
                          <a:rPr lang="en-US" sz="4800" i="1"/>
                          <m:t>1</m:t>
                        </m:r>
                      </m:e>
                      <m:sup>
                        <m:f>
                          <m:fPr>
                            <m:ctrlPr>
                              <a:rPr lang="en-US" sz="4800" i="1"/>
                            </m:ctrlPr>
                          </m:fPr>
                          <m:num>
                            <m:r>
                              <a:rPr lang="en-US" sz="4800" b="0" i="1" smtClean="0">
                                <a:latin typeface="Cambria Math" panose="02040503050406030204" pitchFamily="18" charset="0"/>
                              </a:rPr>
                              <m:t>15</m:t>
                            </m:r>
                          </m:num>
                          <m:den>
                            <m:r>
                              <a:rPr lang="en-US" sz="4800" b="0" i="1" smtClean="0">
                                <a:latin typeface="Cambria Math" panose="02040503050406030204" pitchFamily="18" charset="0"/>
                              </a:rPr>
                              <m:t>23</m:t>
                            </m:r>
                          </m:den>
                        </m:f>
                      </m:sup>
                    </m:sSup>
                  </m:oMath>
                </a14:m>
                <a:endParaRPr lang="en-US" sz="4800" dirty="0"/>
              </a:p>
              <a:p>
                <a:pPr marL="0" lvl="1" algn="ctr"/>
                <a:endParaRPr lang="en-US" sz="2800" dirty="0"/>
              </a:p>
              <a:p>
                <a:pPr algn="ctr"/>
                <a:endParaRPr lang="en-US" sz="4800" dirty="0"/>
              </a:p>
              <a:p>
                <a:pPr algn="ctr"/>
                <a:endParaRPr lang="en-US" sz="4800" b="1" dirty="0">
                  <a:solidFill>
                    <a:srgbClr val="FF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98500" y="374986"/>
                <a:ext cx="10833100" cy="3816879"/>
              </a:xfrm>
              <a:prstGeom prst="rect">
                <a:avLst/>
              </a:prstGeom>
              <a:blipFill rotWithShape="0">
                <a:blip r:embed="rId2"/>
                <a:stretch>
                  <a:fillRect t="-35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419600" y="2437648"/>
                <a:ext cx="3390900" cy="104849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ad>
                        <m:radPr>
                          <m:ctrlPr>
                            <a:rPr lang="en-US" sz="4800" i="1" smtClean="0">
                              <a:solidFill>
                                <a:srgbClr val="002060"/>
                              </a:solidFill>
                              <a:latin typeface="Cambria Math" panose="02040503050406030204" pitchFamily="18" charset="0"/>
                            </a:rPr>
                          </m:ctrlPr>
                        </m:radPr>
                        <m:deg>
                          <m:r>
                            <m:rPr>
                              <m:brk m:alnAt="7"/>
                            </m:rPr>
                            <a:rPr lang="en-US" sz="4800" b="0" i="1" smtClean="0">
                              <a:solidFill>
                                <a:srgbClr val="002060"/>
                              </a:solidFill>
                              <a:latin typeface="Cambria Math" panose="02040503050406030204" pitchFamily="18" charset="0"/>
                            </a:rPr>
                            <m:t>23</m:t>
                          </m:r>
                        </m:deg>
                        <m:e>
                          <m:sSup>
                            <m:sSupPr>
                              <m:ctrlPr>
                                <a:rPr lang="en-US" sz="4800" i="1" smtClean="0">
                                  <a:solidFill>
                                    <a:srgbClr val="002060"/>
                                  </a:solidFill>
                                  <a:latin typeface="Cambria Math" panose="02040503050406030204" pitchFamily="18" charset="0"/>
                                </a:rPr>
                              </m:ctrlPr>
                            </m:sSupPr>
                            <m:e>
                              <m:r>
                                <a:rPr lang="en-US" sz="4800" b="0" i="1" smtClean="0">
                                  <a:solidFill>
                                    <a:srgbClr val="002060"/>
                                  </a:solidFill>
                                  <a:latin typeface="Cambria Math" panose="02040503050406030204" pitchFamily="18" charset="0"/>
                                </a:rPr>
                                <m:t>21</m:t>
                              </m:r>
                            </m:e>
                            <m:sup>
                              <m:r>
                                <a:rPr lang="en-US" sz="4800" b="0" i="1" smtClean="0">
                                  <a:solidFill>
                                    <a:srgbClr val="002060"/>
                                  </a:solidFill>
                                  <a:latin typeface="Cambria Math" panose="02040503050406030204" pitchFamily="18" charset="0"/>
                                </a:rPr>
                                <m:t>15</m:t>
                              </m:r>
                            </m:sup>
                          </m:sSup>
                        </m:e>
                      </m:rad>
                    </m:oMath>
                  </m:oMathPara>
                </a14:m>
                <a:endParaRPr lang="en-US" sz="48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4419600" y="2437648"/>
                <a:ext cx="3390900" cy="1048492"/>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4961163" y="2437648"/>
            <a:ext cx="2484665" cy="1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6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1"/>
            <a:ext cx="10515600" cy="977900"/>
          </a:xfrm>
        </p:spPr>
        <p:txBody>
          <a:bodyPr/>
          <a:lstStyle/>
          <a:p>
            <a:pPr algn="ctr"/>
            <a:r>
              <a:rPr lang="en-US" b="1" dirty="0" smtClean="0"/>
              <a:t>OTHER STUDY GUIDE QUESTIONS?</a:t>
            </a:r>
            <a:endParaRPr lang="en-US" b="1" dirty="0"/>
          </a:p>
        </p:txBody>
      </p:sp>
    </p:spTree>
    <p:extLst>
      <p:ext uri="{BB962C8B-B14F-4D97-AF65-F5344CB8AC3E}">
        <p14:creationId xmlns:p14="http://schemas.microsoft.com/office/powerpoint/2010/main" val="3720398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5714"/>
          </a:xfrm>
        </p:spPr>
        <p:txBody>
          <a:bodyPr>
            <a:normAutofit/>
          </a:bodyPr>
          <a:lstStyle/>
          <a:p>
            <a:pPr algn="ctr"/>
            <a:r>
              <a:rPr lang="en-US" b="1" u="sng" dirty="0" smtClean="0">
                <a:solidFill>
                  <a:schemeClr val="accent1">
                    <a:lumMod val="50000"/>
                  </a:schemeClr>
                </a:solidFill>
              </a:rPr>
              <a:t>Study Guide #9</a:t>
            </a:r>
            <a:endParaRPr lang="en-US" b="1" u="sng" dirty="0">
              <a:solidFill>
                <a:schemeClr val="accent1">
                  <a:lumMod val="50000"/>
                </a:schemeClr>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858157"/>
                <a:ext cx="12192000" cy="5105400"/>
              </a:xfrm>
            </p:spPr>
            <p:txBody>
              <a:bodyPr>
                <a:noAutofit/>
              </a:bodyPr>
              <a:lstStyle/>
              <a:p>
                <a:pPr marL="0" lvl="0" indent="0">
                  <a:buNone/>
                </a:pPr>
                <a:r>
                  <a:rPr lang="en-US" dirty="0" smtClean="0">
                    <a:solidFill>
                      <a:schemeClr val="accent5">
                        <a:lumMod val="75000"/>
                      </a:schemeClr>
                    </a:solidFill>
                  </a:rPr>
                  <a:t>Two students worked together to simplify the rational expression </a:t>
                </a:r>
                <a14:m>
                  <m:oMath xmlns:m="http://schemas.openxmlformats.org/officeDocument/2006/math">
                    <m:r>
                      <a:rPr lang="en-US" i="1">
                        <a:solidFill>
                          <a:schemeClr val="accent5">
                            <a:lumMod val="75000"/>
                          </a:schemeClr>
                        </a:solidFill>
                      </a:rPr>
                      <m:t> </m:t>
                    </m:r>
                    <m:f>
                      <m:fPr>
                        <m:ctrlPr>
                          <a:rPr lang="en-US" i="1">
                            <a:solidFill>
                              <a:schemeClr val="accent5">
                                <a:lumMod val="75000"/>
                              </a:schemeClr>
                            </a:solidFill>
                          </a:rPr>
                        </m:ctrlPr>
                      </m:fPr>
                      <m:num>
                        <m:sSup>
                          <m:sSupPr>
                            <m:ctrlPr>
                              <a:rPr lang="en-US" i="1">
                                <a:solidFill>
                                  <a:schemeClr val="accent5">
                                    <a:lumMod val="75000"/>
                                  </a:schemeClr>
                                </a:solidFill>
                              </a:rPr>
                            </m:ctrlPr>
                          </m:sSupPr>
                          <m:e>
                            <m:r>
                              <a:rPr lang="en-US" i="1">
                                <a:solidFill>
                                  <a:schemeClr val="accent5">
                                    <a:lumMod val="75000"/>
                                  </a:schemeClr>
                                </a:solidFill>
                              </a:rPr>
                              <m:t>𝑘</m:t>
                            </m:r>
                          </m:e>
                          <m:sup>
                            <m:r>
                              <a:rPr lang="en-US" i="1">
                                <a:solidFill>
                                  <a:schemeClr val="accent5">
                                    <a:lumMod val="75000"/>
                                  </a:schemeClr>
                                </a:solidFill>
                              </a:rPr>
                              <m:t>4</m:t>
                            </m:r>
                          </m:sup>
                        </m:sSup>
                        <m:r>
                          <a:rPr lang="en-US" i="1">
                            <a:solidFill>
                              <a:schemeClr val="accent5">
                                <a:lumMod val="75000"/>
                              </a:schemeClr>
                            </a:solidFill>
                          </a:rPr>
                          <m:t>−81</m:t>
                        </m:r>
                      </m:num>
                      <m:den>
                        <m:sSup>
                          <m:sSupPr>
                            <m:ctrlPr>
                              <a:rPr lang="en-US" i="1">
                                <a:solidFill>
                                  <a:schemeClr val="accent5">
                                    <a:lumMod val="75000"/>
                                  </a:schemeClr>
                                </a:solidFill>
                              </a:rPr>
                            </m:ctrlPr>
                          </m:sSupPr>
                          <m:e>
                            <m:r>
                              <a:rPr lang="en-US" i="1">
                                <a:solidFill>
                                  <a:schemeClr val="accent5">
                                    <a:lumMod val="75000"/>
                                  </a:schemeClr>
                                </a:solidFill>
                              </a:rPr>
                              <m:t>𝑘</m:t>
                            </m:r>
                          </m:e>
                          <m:sup>
                            <m:r>
                              <a:rPr lang="en-US" i="1">
                                <a:solidFill>
                                  <a:schemeClr val="accent5">
                                    <a:lumMod val="75000"/>
                                  </a:schemeClr>
                                </a:solidFill>
                              </a:rPr>
                              <m:t>2</m:t>
                            </m:r>
                          </m:sup>
                        </m:sSup>
                        <m:r>
                          <a:rPr lang="en-US" i="1">
                            <a:solidFill>
                              <a:schemeClr val="accent5">
                                <a:lumMod val="75000"/>
                              </a:schemeClr>
                            </a:solidFill>
                          </a:rPr>
                          <m:t>−5</m:t>
                        </m:r>
                        <m:r>
                          <a:rPr lang="en-US" i="1">
                            <a:solidFill>
                              <a:schemeClr val="accent5">
                                <a:lumMod val="75000"/>
                              </a:schemeClr>
                            </a:solidFill>
                          </a:rPr>
                          <m:t>𝑘</m:t>
                        </m:r>
                        <m:r>
                          <a:rPr lang="en-US" i="1">
                            <a:solidFill>
                              <a:schemeClr val="accent5">
                                <a:lumMod val="75000"/>
                              </a:schemeClr>
                            </a:solidFill>
                          </a:rPr>
                          <m:t>−24</m:t>
                        </m:r>
                      </m:den>
                    </m:f>
                  </m:oMath>
                </a14:m>
                <a:r>
                  <a:rPr lang="en-US" dirty="0">
                    <a:solidFill>
                      <a:schemeClr val="accent5">
                        <a:lumMod val="75000"/>
                      </a:schemeClr>
                    </a:solidFill>
                  </a:rPr>
                  <a:t>.</a:t>
                </a:r>
              </a:p>
              <a:p>
                <a:pPr marL="514350" lvl="0" indent="-514350">
                  <a:buFont typeface="+mj-lt"/>
                  <a:buAutoNum type="alphaLcPeriod"/>
                </a:pPr>
                <a:r>
                  <a:rPr lang="en-US" dirty="0">
                    <a:solidFill>
                      <a:schemeClr val="accent5">
                        <a:lumMod val="75000"/>
                      </a:schemeClr>
                    </a:solidFill>
                  </a:rPr>
                  <a:t>Andy reasons that, because there is a factor if k</a:t>
                </a:r>
                <a:r>
                  <a:rPr lang="en-US" baseline="30000" dirty="0">
                    <a:solidFill>
                      <a:schemeClr val="accent5">
                        <a:lumMod val="75000"/>
                      </a:schemeClr>
                    </a:solidFill>
                  </a:rPr>
                  <a:t>4</a:t>
                </a:r>
                <a:r>
                  <a:rPr lang="en-US" dirty="0">
                    <a:solidFill>
                      <a:schemeClr val="accent5">
                        <a:lumMod val="75000"/>
                      </a:schemeClr>
                    </a:solidFill>
                  </a:rPr>
                  <a:t> in the numerator but a factor of only k</a:t>
                </a:r>
                <a:r>
                  <a:rPr lang="en-US" baseline="30000" dirty="0">
                    <a:solidFill>
                      <a:schemeClr val="accent5">
                        <a:lumMod val="75000"/>
                      </a:schemeClr>
                    </a:solidFill>
                  </a:rPr>
                  <a:t>2</a:t>
                </a:r>
                <a:r>
                  <a:rPr lang="en-US" dirty="0">
                    <a:solidFill>
                      <a:schemeClr val="accent5">
                        <a:lumMod val="75000"/>
                      </a:schemeClr>
                    </a:solidFill>
                  </a:rPr>
                  <a:t> in the denominator, there is no way to simplify this expression. He says it is already as simple as it can be. Is Andy’s analysis correct? Why or why </a:t>
                </a:r>
                <a:r>
                  <a:rPr lang="en-US" dirty="0" smtClean="0">
                    <a:solidFill>
                      <a:schemeClr val="accent5">
                        <a:lumMod val="75000"/>
                      </a:schemeClr>
                    </a:solidFill>
                  </a:rPr>
                  <a:t>not?</a:t>
                </a:r>
              </a:p>
              <a:p>
                <a:pPr marL="514350" lvl="0" indent="-514350">
                  <a:buFont typeface="+mj-lt"/>
                  <a:buAutoNum type="alphaLcPeriod"/>
                </a:pPr>
                <a:endParaRPr lang="en-US" dirty="0" smtClean="0">
                  <a:solidFill>
                    <a:schemeClr val="accent5">
                      <a:lumMod val="75000"/>
                    </a:schemeClr>
                  </a:solidFill>
                </a:endParaRPr>
              </a:p>
              <a:p>
                <a:pPr marL="514350" lvl="0" indent="-514350">
                  <a:buFont typeface="+mj-lt"/>
                  <a:buAutoNum type="alphaLcPeriod"/>
                </a:pPr>
                <a:r>
                  <a:rPr lang="en-US" dirty="0" smtClean="0">
                    <a:solidFill>
                      <a:schemeClr val="accent5">
                        <a:lumMod val="75000"/>
                      </a:schemeClr>
                    </a:solidFill>
                  </a:rPr>
                  <a:t>After </a:t>
                </a:r>
                <a:r>
                  <a:rPr lang="en-US" dirty="0">
                    <a:solidFill>
                      <a:schemeClr val="accent5">
                        <a:lumMod val="75000"/>
                      </a:schemeClr>
                    </a:solidFill>
                  </a:rPr>
                  <a:t>factoring the numerator, Allen says that the expression is equivalent to </a:t>
                </a:r>
                <a14:m>
                  <m:oMath xmlns:m="http://schemas.openxmlformats.org/officeDocument/2006/math">
                    <m:f>
                      <m:fPr>
                        <m:ctrlPr>
                          <a:rPr lang="en-US" i="1">
                            <a:solidFill>
                              <a:schemeClr val="accent5">
                                <a:lumMod val="75000"/>
                              </a:schemeClr>
                            </a:solidFill>
                          </a:rPr>
                        </m:ctrlPr>
                      </m:fPr>
                      <m:num>
                        <m:r>
                          <a:rPr lang="en-US" i="1">
                            <a:solidFill>
                              <a:schemeClr val="accent5">
                                <a:lumMod val="75000"/>
                              </a:schemeClr>
                            </a:solidFill>
                          </a:rPr>
                          <m:t>(</m:t>
                        </m:r>
                        <m:r>
                          <a:rPr lang="en-US" i="1">
                            <a:solidFill>
                              <a:schemeClr val="accent5">
                                <a:lumMod val="75000"/>
                              </a:schemeClr>
                            </a:solidFill>
                          </a:rPr>
                          <m:t>𝑘</m:t>
                        </m:r>
                        <m:r>
                          <a:rPr lang="en-US" i="1">
                            <a:solidFill>
                              <a:schemeClr val="accent5">
                                <a:lumMod val="75000"/>
                              </a:schemeClr>
                            </a:solidFill>
                          </a:rPr>
                          <m:t>−3)(</m:t>
                        </m:r>
                        <m:sSup>
                          <m:sSupPr>
                            <m:ctrlPr>
                              <a:rPr lang="en-US" i="1">
                                <a:solidFill>
                                  <a:schemeClr val="accent5">
                                    <a:lumMod val="75000"/>
                                  </a:schemeClr>
                                </a:solidFill>
                              </a:rPr>
                            </m:ctrlPr>
                          </m:sSupPr>
                          <m:e>
                            <m:r>
                              <a:rPr lang="en-US" i="1">
                                <a:solidFill>
                                  <a:schemeClr val="accent5">
                                    <a:lumMod val="75000"/>
                                  </a:schemeClr>
                                </a:solidFill>
                              </a:rPr>
                              <m:t>𝑘</m:t>
                            </m:r>
                          </m:e>
                          <m:sup>
                            <m:r>
                              <a:rPr lang="en-US" i="1">
                                <a:solidFill>
                                  <a:schemeClr val="accent5">
                                    <a:lumMod val="75000"/>
                                  </a:schemeClr>
                                </a:solidFill>
                              </a:rPr>
                              <m:t>2</m:t>
                            </m:r>
                          </m:sup>
                        </m:sSup>
                        <m:r>
                          <a:rPr lang="en-US" i="1">
                            <a:solidFill>
                              <a:schemeClr val="accent5">
                                <a:lumMod val="75000"/>
                              </a:schemeClr>
                            </a:solidFill>
                          </a:rPr>
                          <m:t>+9)</m:t>
                        </m:r>
                      </m:num>
                      <m:den>
                        <m:r>
                          <a:rPr lang="en-US" i="1">
                            <a:solidFill>
                              <a:schemeClr val="accent5">
                                <a:lumMod val="75000"/>
                              </a:schemeClr>
                            </a:solidFill>
                          </a:rPr>
                          <m:t>𝑘</m:t>
                        </m:r>
                        <m:r>
                          <a:rPr lang="en-US" i="1">
                            <a:solidFill>
                              <a:schemeClr val="accent5">
                                <a:lumMod val="75000"/>
                              </a:schemeClr>
                            </a:solidFill>
                          </a:rPr>
                          <m:t>−8</m:t>
                        </m:r>
                      </m:den>
                    </m:f>
                  </m:oMath>
                </a14:m>
                <a:r>
                  <a:rPr lang="en-US" dirty="0">
                    <a:solidFill>
                      <a:schemeClr val="accent5">
                        <a:lumMod val="75000"/>
                      </a:schemeClr>
                    </a:solidFill>
                  </a:rPr>
                  <a:t>. Is Allen correct?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858157"/>
                <a:ext cx="12192000" cy="5105400"/>
              </a:xfrm>
              <a:blipFill rotWithShape="0">
                <a:blip r:embed="rId2"/>
                <a:stretch>
                  <a:fillRect l="-1050"/>
                </a:stretch>
              </a:blipFill>
            </p:spPr>
            <p:txBody>
              <a:bodyPr/>
              <a:lstStyle/>
              <a:p>
                <a:r>
                  <a:rPr lang="en-US">
                    <a:noFill/>
                  </a:rPr>
                  <a:t> </a:t>
                </a:r>
              </a:p>
            </p:txBody>
          </p:sp>
        </mc:Fallback>
      </mc:AlternateContent>
    </p:spTree>
    <p:extLst>
      <p:ext uri="{BB962C8B-B14F-4D97-AF65-F5344CB8AC3E}">
        <p14:creationId xmlns:p14="http://schemas.microsoft.com/office/powerpoint/2010/main" val="1940803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srcRect l="24411" t="23661" r="74290" b="72475"/>
          <a:stretch/>
        </p:blipFill>
        <p:spPr>
          <a:xfrm>
            <a:off x="8700588" y="2751592"/>
            <a:ext cx="374935" cy="334508"/>
          </a:xfrm>
          <a:prstGeom prst="rect">
            <a:avLst/>
          </a:prstGeom>
        </p:spPr>
      </p:pic>
      <p:sp>
        <p:nvSpPr>
          <p:cNvPr id="2" name="Title 1"/>
          <p:cNvSpPr>
            <a:spLocks noGrp="1"/>
          </p:cNvSpPr>
          <p:nvPr>
            <p:ph type="title"/>
          </p:nvPr>
        </p:nvSpPr>
        <p:spPr>
          <a:xfrm>
            <a:off x="0" y="0"/>
            <a:ext cx="11493500" cy="1104900"/>
          </a:xfrm>
        </p:spPr>
        <p:txBody>
          <a:bodyPr>
            <a:normAutofit/>
          </a:bodyPr>
          <a:lstStyle/>
          <a:p>
            <a:r>
              <a:rPr lang="en-US" sz="5400" b="1" u="sng" dirty="0" smtClean="0">
                <a:solidFill>
                  <a:schemeClr val="accent1">
                    <a:lumMod val="50000"/>
                  </a:schemeClr>
                </a:solidFill>
              </a:rPr>
              <a:t>With your </a:t>
            </a:r>
            <a:r>
              <a:rPr lang="en-US" sz="5400" b="1" u="sng" dirty="0" smtClean="0">
                <a:solidFill>
                  <a:schemeClr val="accent1">
                    <a:lumMod val="50000"/>
                  </a:schemeClr>
                </a:solidFill>
              </a:rPr>
              <a:t>partner…on whiteboard</a:t>
            </a:r>
            <a:endParaRPr lang="en-US" sz="5400" b="1" u="sng"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04900"/>
                <a:ext cx="12192000" cy="5105400"/>
              </a:xfrm>
            </p:spPr>
            <p:txBody>
              <a:bodyPr>
                <a:noAutofit/>
              </a:bodyPr>
              <a:lstStyle/>
              <a:p>
                <a:pPr marL="0" indent="0" algn="ctr">
                  <a:buNone/>
                </a:pPr>
                <a:r>
                  <a:rPr lang="en-US" sz="3200" dirty="0" smtClean="0">
                    <a:solidFill>
                      <a:schemeClr val="accent1">
                        <a:lumMod val="50000"/>
                      </a:schemeClr>
                    </a:solidFill>
                  </a:rPr>
                  <a:t>Use the expression </a:t>
                </a:r>
                <a14:m>
                  <m:oMath xmlns:m="http://schemas.openxmlformats.org/officeDocument/2006/math">
                    <m:f>
                      <m:fPr>
                        <m:ctrlPr>
                          <a:rPr lang="en-US" sz="3600" i="1">
                            <a:solidFill>
                              <a:schemeClr val="accent1">
                                <a:lumMod val="50000"/>
                              </a:schemeClr>
                            </a:solidFill>
                            <a:latin typeface="Cambria Math" panose="02040503050406030204" pitchFamily="18" charset="0"/>
                          </a:rPr>
                        </m:ctrlPr>
                      </m:fPr>
                      <m:num>
                        <m:sSup>
                          <m:sSupPr>
                            <m:ctrlPr>
                              <a:rPr lang="en-US" sz="3600" i="1">
                                <a:solidFill>
                                  <a:schemeClr val="accent1">
                                    <a:lumMod val="50000"/>
                                  </a:schemeClr>
                                </a:solidFill>
                                <a:latin typeface="Cambria Math" panose="02040503050406030204" pitchFamily="18" charset="0"/>
                              </a:rPr>
                            </m:ctrlPr>
                          </m:sSupPr>
                          <m:e>
                            <m:r>
                              <a:rPr lang="en-US" sz="3600">
                                <a:solidFill>
                                  <a:schemeClr val="accent1">
                                    <a:lumMod val="50000"/>
                                  </a:schemeClr>
                                </a:solidFill>
                                <a:latin typeface="Cambria Math" panose="02040503050406030204" pitchFamily="18" charset="0"/>
                              </a:rPr>
                              <m:t>3</m:t>
                            </m:r>
                            <m:r>
                              <m:rPr>
                                <m:sty m:val="p"/>
                              </m:rPr>
                              <a:rPr lang="en-US" sz="3600">
                                <a:solidFill>
                                  <a:schemeClr val="accent1">
                                    <a:lumMod val="50000"/>
                                  </a:schemeClr>
                                </a:solidFill>
                                <a:latin typeface="Cambria Math" panose="02040503050406030204" pitchFamily="18" charset="0"/>
                              </a:rPr>
                              <m:t>x</m:t>
                            </m:r>
                          </m:e>
                          <m:sup>
                            <m:r>
                              <a:rPr lang="en-US" sz="3600">
                                <a:solidFill>
                                  <a:schemeClr val="accent1">
                                    <a:lumMod val="50000"/>
                                  </a:schemeClr>
                                </a:solidFill>
                                <a:latin typeface="Cambria Math" panose="02040503050406030204" pitchFamily="18" charset="0"/>
                              </a:rPr>
                              <m:t>2</m:t>
                            </m:r>
                          </m:sup>
                        </m:sSup>
                        <m:r>
                          <a:rPr lang="en-US" sz="3600">
                            <a:solidFill>
                              <a:schemeClr val="accent1">
                                <a:lumMod val="50000"/>
                              </a:schemeClr>
                            </a:solidFill>
                            <a:latin typeface="Cambria Math" panose="02040503050406030204" pitchFamily="18" charset="0"/>
                          </a:rPr>
                          <m:t> −27</m:t>
                        </m:r>
                      </m:num>
                      <m:den>
                        <m:sSup>
                          <m:sSupPr>
                            <m:ctrlPr>
                              <a:rPr lang="en-US" sz="3600" i="1">
                                <a:solidFill>
                                  <a:schemeClr val="accent1">
                                    <a:lumMod val="50000"/>
                                  </a:schemeClr>
                                </a:solidFill>
                                <a:latin typeface="Cambria Math" panose="02040503050406030204" pitchFamily="18" charset="0"/>
                              </a:rPr>
                            </m:ctrlPr>
                          </m:sSupPr>
                          <m:e>
                            <m:r>
                              <m:rPr>
                                <m:sty m:val="p"/>
                              </m:rPr>
                              <a:rPr lang="en-US" sz="3600">
                                <a:solidFill>
                                  <a:schemeClr val="accent1">
                                    <a:lumMod val="50000"/>
                                  </a:schemeClr>
                                </a:solidFill>
                                <a:latin typeface="Cambria Math" panose="02040503050406030204" pitchFamily="18" charset="0"/>
                              </a:rPr>
                              <m:t>x</m:t>
                            </m:r>
                          </m:e>
                          <m:sup>
                            <m:r>
                              <a:rPr lang="en-US" sz="3600">
                                <a:solidFill>
                                  <a:schemeClr val="accent1">
                                    <a:lumMod val="50000"/>
                                  </a:schemeClr>
                                </a:solidFill>
                                <a:latin typeface="Cambria Math" panose="02040503050406030204" pitchFamily="18" charset="0"/>
                              </a:rPr>
                              <m:t>2</m:t>
                            </m:r>
                          </m:sup>
                        </m:sSup>
                        <m:r>
                          <a:rPr lang="en-US" sz="3600">
                            <a:solidFill>
                              <a:schemeClr val="accent1">
                                <a:lumMod val="50000"/>
                              </a:schemeClr>
                            </a:solidFill>
                            <a:latin typeface="Cambria Math" panose="02040503050406030204" pitchFamily="18" charset="0"/>
                          </a:rPr>
                          <m:t> −9</m:t>
                        </m:r>
                      </m:den>
                    </m:f>
                  </m:oMath>
                </a14:m>
                <a:r>
                  <a:rPr lang="en-US" sz="3600" dirty="0" smtClean="0">
                    <a:solidFill>
                      <a:schemeClr val="accent1">
                        <a:lumMod val="50000"/>
                      </a:schemeClr>
                    </a:solidFill>
                  </a:rPr>
                  <a:t> </a:t>
                </a:r>
                <a:r>
                  <a:rPr lang="en-US" sz="3200" dirty="0" smtClean="0">
                    <a:solidFill>
                      <a:schemeClr val="accent1">
                        <a:lumMod val="50000"/>
                      </a:schemeClr>
                    </a:solidFill>
                  </a:rPr>
                  <a:t>to answer the following on your mini poster:</a:t>
                </a:r>
              </a:p>
              <a:p>
                <a:pPr marL="742950" indent="-742950">
                  <a:buAutoNum type="arabicPeriod"/>
                </a:pPr>
                <a:endParaRPr lang="en-US" sz="3600" dirty="0" smtClean="0">
                  <a:solidFill>
                    <a:schemeClr val="accent1">
                      <a:lumMod val="50000"/>
                    </a:schemeClr>
                  </a:solidFill>
                </a:endParaRPr>
              </a:p>
              <a:p>
                <a:pPr marL="742950" indent="-742950">
                  <a:buAutoNum type="arabicPeriod"/>
                </a:pPr>
                <a:r>
                  <a:rPr lang="en-US" sz="3600" dirty="0" smtClean="0">
                    <a:solidFill>
                      <a:schemeClr val="accent1">
                        <a:lumMod val="50000"/>
                      </a:schemeClr>
                    </a:solidFill>
                  </a:rPr>
                  <a:t>Scottie Pippen found the restriction to be x  3. Is he right or wrong? If he is wrong, what was his error?</a:t>
                </a:r>
              </a:p>
              <a:p>
                <a:pPr marL="742950" indent="-742950">
                  <a:buFont typeface="Arial" panose="020B0604020202020204" pitchFamily="34" charset="0"/>
                  <a:buAutoNum type="arabicPeriod"/>
                </a:pPr>
                <a:endParaRPr lang="en-US" sz="3600" dirty="0" smtClean="0">
                  <a:solidFill>
                    <a:schemeClr val="accent1">
                      <a:lumMod val="50000"/>
                    </a:schemeClr>
                  </a:solidFill>
                </a:endParaRPr>
              </a:p>
              <a:p>
                <a:pPr marL="742950" indent="-742950">
                  <a:buFont typeface="Arial" panose="020B0604020202020204" pitchFamily="34" charset="0"/>
                  <a:buAutoNum type="arabicPeriod"/>
                </a:pPr>
                <a:r>
                  <a:rPr lang="en-US" sz="3600" dirty="0" smtClean="0">
                    <a:solidFill>
                      <a:schemeClr val="accent1">
                        <a:lumMod val="50000"/>
                      </a:schemeClr>
                    </a:solidFill>
                  </a:rPr>
                  <a:t>When </a:t>
                </a:r>
                <a:r>
                  <a:rPr lang="en-US" sz="3600" dirty="0">
                    <a:solidFill>
                      <a:schemeClr val="accent1">
                        <a:lumMod val="50000"/>
                      </a:schemeClr>
                    </a:solidFill>
                  </a:rPr>
                  <a:t>is the expression undefined</a:t>
                </a:r>
                <a:r>
                  <a:rPr lang="en-US" sz="3600" dirty="0" smtClean="0">
                    <a:solidFill>
                      <a:schemeClr val="accent1">
                        <a:lumMod val="50000"/>
                      </a:schemeClr>
                    </a:solidFill>
                  </a:rPr>
                  <a:t>?</a:t>
                </a:r>
              </a:p>
              <a:p>
                <a:pPr marL="742950" indent="-742950">
                  <a:buFont typeface="Arial" panose="020B0604020202020204" pitchFamily="34" charset="0"/>
                  <a:buAutoNum type="arabicPeriod"/>
                </a:pPr>
                <a:endParaRPr lang="en-US" sz="3600" dirty="0" smtClean="0">
                  <a:solidFill>
                    <a:schemeClr val="accent1">
                      <a:lumMod val="50000"/>
                    </a:schemeClr>
                  </a:solidFill>
                </a:endParaRPr>
              </a:p>
              <a:p>
                <a:pPr marL="742950" indent="-742950">
                  <a:buFont typeface="Arial" panose="020B0604020202020204" pitchFamily="34" charset="0"/>
                  <a:buAutoNum type="arabicPeriod"/>
                </a:pPr>
                <a:r>
                  <a:rPr lang="en-US" sz="3600" dirty="0" smtClean="0">
                    <a:solidFill>
                      <a:schemeClr val="accent1">
                        <a:lumMod val="50000"/>
                      </a:schemeClr>
                    </a:solidFill>
                  </a:rPr>
                  <a:t>Simplify the expression.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04900"/>
                <a:ext cx="12192000" cy="5105400"/>
              </a:xfrm>
              <a:blipFill rotWithShape="0">
                <a:blip r:embed="rId3" cstate="print"/>
                <a:stretch>
                  <a:fillRect l="-1550" r="-750" b="-4177"/>
                </a:stretch>
              </a:blipFill>
            </p:spPr>
            <p:txBody>
              <a:bodyPr/>
              <a:lstStyle/>
              <a:p>
                <a:r>
                  <a:rPr lang="en-US">
                    <a:noFill/>
                  </a:rPr>
                  <a:t> </a:t>
                </a:r>
              </a:p>
            </p:txBody>
          </p:sp>
        </mc:Fallback>
      </mc:AlternateContent>
    </p:spTree>
    <p:extLst>
      <p:ext uri="{BB962C8B-B14F-4D97-AF65-F5344CB8AC3E}">
        <p14:creationId xmlns:p14="http://schemas.microsoft.com/office/powerpoint/2010/main" val="3307156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04900"/>
          </a:xfrm>
        </p:spPr>
        <p:txBody>
          <a:bodyPr>
            <a:normAutofit/>
          </a:bodyPr>
          <a:lstStyle/>
          <a:p>
            <a:pPr algn="ctr"/>
            <a:r>
              <a:rPr lang="en-US" sz="5400" b="1" dirty="0" smtClean="0">
                <a:solidFill>
                  <a:srgbClr val="006600"/>
                </a:solidFill>
              </a:rPr>
              <a:t>Exit Ticket – </a:t>
            </a:r>
            <a:r>
              <a:rPr lang="en-US" sz="5400" b="1" dirty="0" smtClean="0">
                <a:solidFill>
                  <a:srgbClr val="006600"/>
                </a:solidFill>
              </a:rPr>
              <a:t>on </a:t>
            </a:r>
            <a:r>
              <a:rPr lang="en-US" sz="5400" b="1" dirty="0" err="1" smtClean="0">
                <a:solidFill>
                  <a:srgbClr val="006600"/>
                </a:solidFill>
              </a:rPr>
              <a:t>looseleaf</a:t>
            </a:r>
            <a:endParaRPr lang="en-US" sz="5400" b="1" dirty="0">
              <a:solidFill>
                <a:srgbClr val="006600"/>
              </a:solidFill>
            </a:endParaRPr>
          </a:p>
        </p:txBody>
      </p:sp>
      <p:sp>
        <p:nvSpPr>
          <p:cNvPr id="3" name="Content Placeholder 2"/>
          <p:cNvSpPr>
            <a:spLocks noGrp="1"/>
          </p:cNvSpPr>
          <p:nvPr>
            <p:ph idx="1"/>
          </p:nvPr>
        </p:nvSpPr>
        <p:spPr>
          <a:xfrm>
            <a:off x="215900" y="1028702"/>
            <a:ext cx="11976100" cy="5460998"/>
          </a:xfrm>
        </p:spPr>
        <p:txBody>
          <a:bodyPr>
            <a:noAutofit/>
          </a:bodyPr>
          <a:lstStyle/>
          <a:p>
            <a:pPr marL="0" indent="0">
              <a:buNone/>
            </a:pPr>
            <a:r>
              <a:rPr lang="en-US" sz="4000" dirty="0" smtClean="0">
                <a:solidFill>
                  <a:srgbClr val="006600"/>
                </a:solidFill>
                <a:latin typeface="+mj-lt"/>
              </a:rPr>
              <a:t>Write a summary of your notes for all objectives in Unit </a:t>
            </a:r>
            <a:r>
              <a:rPr lang="en-US" sz="4000" dirty="0" smtClean="0">
                <a:solidFill>
                  <a:srgbClr val="006600"/>
                </a:solidFill>
                <a:latin typeface="+mj-lt"/>
              </a:rPr>
              <a:t>2. </a:t>
            </a:r>
            <a:r>
              <a:rPr lang="en-US" sz="4000" dirty="0" smtClean="0">
                <a:solidFill>
                  <a:srgbClr val="006600"/>
                </a:solidFill>
                <a:latin typeface="+mj-lt"/>
              </a:rPr>
              <a:t>In your own words, write about:</a:t>
            </a:r>
          </a:p>
          <a:p>
            <a:pPr lvl="1"/>
            <a:endParaRPr lang="en-US" sz="4000" dirty="0" smtClean="0">
              <a:solidFill>
                <a:srgbClr val="006600"/>
              </a:solidFill>
              <a:latin typeface="+mj-lt"/>
            </a:endParaRPr>
          </a:p>
          <a:p>
            <a:pPr lvl="1"/>
            <a:r>
              <a:rPr lang="en-US" sz="3600" dirty="0" smtClean="0">
                <a:solidFill>
                  <a:srgbClr val="006600"/>
                </a:solidFill>
                <a:latin typeface="+mj-lt"/>
              </a:rPr>
              <a:t>How </a:t>
            </a:r>
            <a:r>
              <a:rPr lang="en-US" sz="3600" dirty="0" smtClean="0">
                <a:solidFill>
                  <a:srgbClr val="006600"/>
                </a:solidFill>
                <a:latin typeface="+mj-lt"/>
              </a:rPr>
              <a:t>you would solve literal equations </a:t>
            </a:r>
            <a:r>
              <a:rPr lang="en-US" sz="3600" dirty="0" smtClean="0">
                <a:solidFill>
                  <a:srgbClr val="006600"/>
                </a:solidFill>
                <a:latin typeface="+mj-lt"/>
              </a:rPr>
              <a:t>(#4)</a:t>
            </a:r>
            <a:endParaRPr lang="en-US" sz="3600" dirty="0" smtClean="0">
              <a:solidFill>
                <a:srgbClr val="006600"/>
              </a:solidFill>
              <a:latin typeface="+mj-lt"/>
            </a:endParaRPr>
          </a:p>
          <a:p>
            <a:pPr lvl="1"/>
            <a:r>
              <a:rPr lang="en-US" sz="3600" dirty="0" smtClean="0">
                <a:solidFill>
                  <a:srgbClr val="006600"/>
                </a:solidFill>
                <a:latin typeface="+mj-lt"/>
              </a:rPr>
              <a:t>How to rewrite expressions with rational exponents in radical form and how to rewrite radical expressions in rational exponential form </a:t>
            </a:r>
            <a:r>
              <a:rPr lang="en-US" sz="3600" dirty="0" smtClean="0">
                <a:solidFill>
                  <a:srgbClr val="006600"/>
                </a:solidFill>
                <a:latin typeface="+mj-lt"/>
              </a:rPr>
              <a:t>(#3)</a:t>
            </a:r>
            <a:endParaRPr lang="en-US" sz="3600" dirty="0" smtClean="0">
              <a:solidFill>
                <a:srgbClr val="006600"/>
              </a:solidFill>
              <a:latin typeface="+mj-lt"/>
            </a:endParaRPr>
          </a:p>
          <a:p>
            <a:pPr lvl="1"/>
            <a:r>
              <a:rPr lang="en-US" sz="3600" dirty="0" smtClean="0">
                <a:solidFill>
                  <a:srgbClr val="006600"/>
                </a:solidFill>
                <a:latin typeface="+mj-lt"/>
              </a:rPr>
              <a:t>How to simplify a radical expression </a:t>
            </a:r>
            <a:r>
              <a:rPr lang="en-US" sz="3600" dirty="0" smtClean="0">
                <a:solidFill>
                  <a:srgbClr val="006600"/>
                </a:solidFill>
                <a:latin typeface="+mj-lt"/>
              </a:rPr>
              <a:t>(#5)</a:t>
            </a:r>
            <a:endParaRPr lang="en-US" sz="3600" dirty="0" smtClean="0">
              <a:solidFill>
                <a:srgbClr val="006600"/>
              </a:solidFill>
              <a:latin typeface="+mj-lt"/>
            </a:endParaRPr>
          </a:p>
          <a:p>
            <a:pPr lvl="1"/>
            <a:r>
              <a:rPr lang="en-US" sz="3600" dirty="0" smtClean="0">
                <a:solidFill>
                  <a:srgbClr val="006600"/>
                </a:solidFill>
                <a:latin typeface="+mj-lt"/>
              </a:rPr>
              <a:t>How to solve a radical equation </a:t>
            </a:r>
            <a:r>
              <a:rPr lang="en-US" sz="3600" dirty="0" smtClean="0">
                <a:solidFill>
                  <a:srgbClr val="006600"/>
                </a:solidFill>
                <a:latin typeface="+mj-lt"/>
              </a:rPr>
              <a:t>(#1)</a:t>
            </a:r>
          </a:p>
          <a:p>
            <a:pPr lvl="1"/>
            <a:r>
              <a:rPr lang="en-US" sz="3600" dirty="0" smtClean="0">
                <a:solidFill>
                  <a:srgbClr val="006600"/>
                </a:solidFill>
                <a:latin typeface="+mj-lt"/>
              </a:rPr>
              <a:t>All parts of an exponential growth or decay equation (#6)</a:t>
            </a:r>
            <a:endParaRPr lang="en-US" sz="3600" dirty="0" smtClean="0">
              <a:solidFill>
                <a:srgbClr val="006600"/>
              </a:solidFill>
              <a:latin typeface="+mj-lt"/>
            </a:endParaRPr>
          </a:p>
        </p:txBody>
      </p:sp>
    </p:spTree>
    <p:extLst>
      <p:ext uri="{BB962C8B-B14F-4D97-AF65-F5344CB8AC3E}">
        <p14:creationId xmlns:p14="http://schemas.microsoft.com/office/powerpoint/2010/main" val="1862909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5714"/>
          </a:xfrm>
        </p:spPr>
        <p:txBody>
          <a:bodyPr>
            <a:normAutofit/>
          </a:bodyPr>
          <a:lstStyle/>
          <a:p>
            <a:pPr algn="ctr"/>
            <a:r>
              <a:rPr lang="en-US" b="1" u="sng" dirty="0" smtClean="0">
                <a:solidFill>
                  <a:schemeClr val="accent1">
                    <a:lumMod val="50000"/>
                  </a:schemeClr>
                </a:solidFill>
              </a:rPr>
              <a:t>Study Guide #11</a:t>
            </a:r>
            <a:endParaRPr lang="en-US" b="1" u="sng" dirty="0">
              <a:solidFill>
                <a:schemeClr val="accent1">
                  <a:lumMod val="50000"/>
                </a:schemeClr>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858157"/>
                <a:ext cx="12192000" cy="5105400"/>
              </a:xfrm>
            </p:spPr>
            <p:txBody>
              <a:bodyPr>
                <a:noAutofit/>
              </a:bodyPr>
              <a:lstStyle/>
              <a:p>
                <a:pPr marL="0" lvl="0" indent="0">
                  <a:buNone/>
                </a:pPr>
                <a:r>
                  <a:rPr lang="en-US" dirty="0" smtClean="0">
                    <a:solidFill>
                      <a:schemeClr val="accent5">
                        <a:lumMod val="75000"/>
                      </a:schemeClr>
                    </a:solidFill>
                  </a:rPr>
                  <a:t>States take a census, or a count if its population, every 10 years. The census is used to estimate the population’s growth rate. North Carolina’s population today is 9,943,964 people, and the 10-year growth rate is approximately 12%. North Carolina’s population can be estimated at any year </a:t>
                </a:r>
                <a:r>
                  <a:rPr lang="en-US" i="1" dirty="0">
                    <a:solidFill>
                      <a:schemeClr val="accent5">
                        <a:lumMod val="75000"/>
                      </a:schemeClr>
                    </a:solidFill>
                  </a:rPr>
                  <a:t>t</a:t>
                </a:r>
                <a:r>
                  <a:rPr lang="en-US" dirty="0">
                    <a:solidFill>
                      <a:schemeClr val="accent5">
                        <a:lumMod val="75000"/>
                      </a:schemeClr>
                    </a:solidFill>
                  </a:rPr>
                  <a:t> using the equation </a:t>
                </a:r>
                <a:r>
                  <a:rPr lang="en-US" i="1" dirty="0">
                    <a:solidFill>
                      <a:schemeClr val="accent5">
                        <a:lumMod val="75000"/>
                      </a:schemeClr>
                    </a:solidFill>
                  </a:rPr>
                  <a:t>y = y</a:t>
                </a:r>
                <a:r>
                  <a:rPr lang="en-US" i="1" baseline="-25000" dirty="0">
                    <a:solidFill>
                      <a:schemeClr val="accent5">
                        <a:lumMod val="75000"/>
                      </a:schemeClr>
                    </a:solidFill>
                  </a:rPr>
                  <a:t>0</a:t>
                </a:r>
                <a:r>
                  <a:rPr lang="en-US" i="1" dirty="0">
                    <a:solidFill>
                      <a:schemeClr val="accent5">
                        <a:lumMod val="75000"/>
                      </a:schemeClr>
                    </a:solidFill>
                  </a:rPr>
                  <a:t> ▪ </a:t>
                </a:r>
                <a14:m>
                  <m:oMath xmlns:m="http://schemas.openxmlformats.org/officeDocument/2006/math">
                    <m:sSup>
                      <m:sSupPr>
                        <m:ctrlPr>
                          <a:rPr lang="en-US" i="1">
                            <a:solidFill>
                              <a:schemeClr val="accent5">
                                <a:lumMod val="75000"/>
                              </a:schemeClr>
                            </a:solidFill>
                          </a:rPr>
                        </m:ctrlPr>
                      </m:sSupPr>
                      <m:e>
                        <m:r>
                          <a:rPr lang="en-US" i="1">
                            <a:solidFill>
                              <a:schemeClr val="accent5">
                                <a:lumMod val="75000"/>
                              </a:schemeClr>
                            </a:solidFill>
                          </a:rPr>
                          <m:t>(1+</m:t>
                        </m:r>
                        <m:r>
                          <a:rPr lang="en-US" i="1">
                            <a:solidFill>
                              <a:schemeClr val="accent5">
                                <a:lumMod val="75000"/>
                              </a:schemeClr>
                            </a:solidFill>
                          </a:rPr>
                          <m:t>𝑟</m:t>
                        </m:r>
                        <m:r>
                          <a:rPr lang="en-US" i="1">
                            <a:solidFill>
                              <a:schemeClr val="accent5">
                                <a:lumMod val="75000"/>
                              </a:schemeClr>
                            </a:solidFill>
                          </a:rPr>
                          <m:t>)</m:t>
                        </m:r>
                      </m:e>
                      <m:sup>
                        <m:f>
                          <m:fPr>
                            <m:ctrlPr>
                              <a:rPr lang="en-US" i="1">
                                <a:solidFill>
                                  <a:schemeClr val="accent5">
                                    <a:lumMod val="75000"/>
                                  </a:schemeClr>
                                </a:solidFill>
                              </a:rPr>
                            </m:ctrlPr>
                          </m:fPr>
                          <m:num>
                            <m:r>
                              <a:rPr lang="en-US" i="1">
                                <a:solidFill>
                                  <a:schemeClr val="accent5">
                                    <a:lumMod val="75000"/>
                                  </a:schemeClr>
                                </a:solidFill>
                              </a:rPr>
                              <m:t>𝑡</m:t>
                            </m:r>
                          </m:num>
                          <m:den>
                            <m:r>
                              <a:rPr lang="en-US" i="1">
                                <a:solidFill>
                                  <a:schemeClr val="accent5">
                                    <a:lumMod val="75000"/>
                                  </a:schemeClr>
                                </a:solidFill>
                              </a:rPr>
                              <m:t>10</m:t>
                            </m:r>
                          </m:den>
                        </m:f>
                      </m:sup>
                    </m:sSup>
                  </m:oMath>
                </a14:m>
                <a:r>
                  <a:rPr lang="en-US" dirty="0">
                    <a:solidFill>
                      <a:schemeClr val="accent5">
                        <a:lumMod val="75000"/>
                      </a:schemeClr>
                    </a:solidFill>
                  </a:rPr>
                  <a:t>, where y</a:t>
                </a:r>
                <a:r>
                  <a:rPr lang="en-US" baseline="-25000" dirty="0">
                    <a:solidFill>
                      <a:schemeClr val="accent5">
                        <a:lumMod val="75000"/>
                      </a:schemeClr>
                    </a:solidFill>
                  </a:rPr>
                  <a:t>0 </a:t>
                </a:r>
                <a:r>
                  <a:rPr lang="en-US" dirty="0">
                    <a:solidFill>
                      <a:schemeClr val="accent5">
                        <a:lumMod val="75000"/>
                      </a:schemeClr>
                    </a:solidFill>
                  </a:rPr>
                  <a:t>is the initial population and </a:t>
                </a:r>
                <a:r>
                  <a:rPr lang="en-US" i="1" dirty="0">
                    <a:solidFill>
                      <a:schemeClr val="accent5">
                        <a:lumMod val="75000"/>
                      </a:schemeClr>
                    </a:solidFill>
                  </a:rPr>
                  <a:t>r</a:t>
                </a:r>
                <a:r>
                  <a:rPr lang="en-US" dirty="0">
                    <a:solidFill>
                      <a:schemeClr val="accent5">
                        <a:lumMod val="75000"/>
                      </a:schemeClr>
                    </a:solidFill>
                  </a:rPr>
                  <a:t> is the 10-year growth rate. What will be the town’s approximate population in the year 2030?</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858157"/>
                <a:ext cx="12192000" cy="5105400"/>
              </a:xfrm>
              <a:blipFill rotWithShape="0">
                <a:blip r:embed="rId2"/>
                <a:stretch>
                  <a:fillRect l="-1000" t="-2031" r="-1200"/>
                </a:stretch>
              </a:blipFill>
            </p:spPr>
            <p:txBody>
              <a:bodyPr/>
              <a:lstStyle/>
              <a:p>
                <a:r>
                  <a:rPr lang="en-US">
                    <a:noFill/>
                  </a:rPr>
                  <a:t> </a:t>
                </a:r>
              </a:p>
            </p:txBody>
          </p:sp>
        </mc:Fallback>
      </mc:AlternateContent>
    </p:spTree>
    <p:extLst>
      <p:ext uri="{BB962C8B-B14F-4D97-AF65-F5344CB8AC3E}">
        <p14:creationId xmlns:p14="http://schemas.microsoft.com/office/powerpoint/2010/main" val="3402383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5714"/>
          </a:xfrm>
        </p:spPr>
        <p:txBody>
          <a:bodyPr>
            <a:normAutofit/>
          </a:bodyPr>
          <a:lstStyle/>
          <a:p>
            <a:pPr algn="ctr"/>
            <a:r>
              <a:rPr lang="en-US" b="1" u="sng" dirty="0" smtClean="0">
                <a:solidFill>
                  <a:schemeClr val="accent1">
                    <a:lumMod val="50000"/>
                  </a:schemeClr>
                </a:solidFill>
              </a:rPr>
              <a:t>Study Guide #12</a:t>
            </a:r>
            <a:endParaRPr lang="en-US" b="1" u="sng" dirty="0">
              <a:solidFill>
                <a:schemeClr val="accent1">
                  <a:lumMod val="50000"/>
                </a:schemeClr>
              </a:solidFill>
            </a:endParaRPr>
          </a:p>
        </p:txBody>
      </p:sp>
      <p:sp>
        <p:nvSpPr>
          <p:cNvPr id="3" name="Content Placeholder 2"/>
          <p:cNvSpPr>
            <a:spLocks noGrp="1"/>
          </p:cNvSpPr>
          <p:nvPr>
            <p:ph idx="1"/>
          </p:nvPr>
        </p:nvSpPr>
        <p:spPr>
          <a:xfrm>
            <a:off x="0" y="858157"/>
            <a:ext cx="12192000" cy="5105400"/>
          </a:xfrm>
        </p:spPr>
        <p:txBody>
          <a:bodyPr>
            <a:noAutofit/>
          </a:bodyPr>
          <a:lstStyle/>
          <a:p>
            <a:pPr marL="0" lvl="0" indent="0">
              <a:buNone/>
            </a:pPr>
            <a:r>
              <a:rPr lang="en-US" dirty="0">
                <a:solidFill>
                  <a:schemeClr val="accent5">
                    <a:lumMod val="75000"/>
                  </a:schemeClr>
                </a:solidFill>
              </a:rPr>
              <a:t>Two cars initially cost $20,000. The first car depreciates at a rate of 13% every 2 years. The second car depreciates at a rate of 16% every year.  Which car should you purchase if you want the car with the higher value in the future?</a:t>
            </a:r>
          </a:p>
        </p:txBody>
      </p:sp>
    </p:spTree>
    <p:extLst>
      <p:ext uri="{BB962C8B-B14F-4D97-AF65-F5344CB8AC3E}">
        <p14:creationId xmlns:p14="http://schemas.microsoft.com/office/powerpoint/2010/main" val="749212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1"/>
            <a:ext cx="10515600" cy="977900"/>
          </a:xfrm>
        </p:spPr>
        <p:txBody>
          <a:bodyPr/>
          <a:lstStyle/>
          <a:p>
            <a:pPr algn="ctr"/>
            <a:r>
              <a:rPr lang="en-US" b="1" dirty="0" smtClean="0"/>
              <a:t>HOMEWORK QUESTIONS?</a:t>
            </a:r>
            <a:endParaRPr lang="en-US" b="1" dirty="0"/>
          </a:p>
        </p:txBody>
      </p:sp>
    </p:spTree>
    <p:extLst>
      <p:ext uri="{BB962C8B-B14F-4D97-AF65-F5344CB8AC3E}">
        <p14:creationId xmlns:p14="http://schemas.microsoft.com/office/powerpoint/2010/main" val="677610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15975"/>
          </a:xfrm>
        </p:spPr>
        <p:txBody>
          <a:bodyPr/>
          <a:lstStyle/>
          <a:p>
            <a:pPr algn="ctr"/>
            <a:r>
              <a:rPr lang="en-US" b="1" u="sng" dirty="0" err="1" smtClean="0">
                <a:solidFill>
                  <a:srgbClr val="FF6600"/>
                </a:solidFill>
              </a:rPr>
              <a:t>Grudgeball</a:t>
            </a:r>
            <a:r>
              <a:rPr lang="en-US" b="1" u="sng" dirty="0" smtClean="0">
                <a:solidFill>
                  <a:srgbClr val="FF6600"/>
                </a:solidFill>
              </a:rPr>
              <a:t>! – Study Guide</a:t>
            </a:r>
            <a:endParaRPr lang="en-US" b="1" u="sng" dirty="0">
              <a:solidFill>
                <a:srgbClr val="FF6600"/>
              </a:solidFill>
            </a:endParaRPr>
          </a:p>
        </p:txBody>
      </p:sp>
      <p:sp>
        <p:nvSpPr>
          <p:cNvPr id="3" name="Content Placeholder 2"/>
          <p:cNvSpPr>
            <a:spLocks noGrp="1"/>
          </p:cNvSpPr>
          <p:nvPr>
            <p:ph idx="1"/>
          </p:nvPr>
        </p:nvSpPr>
        <p:spPr>
          <a:xfrm>
            <a:off x="342900" y="914400"/>
            <a:ext cx="11480800" cy="5842000"/>
          </a:xfrm>
        </p:spPr>
        <p:txBody>
          <a:bodyPr>
            <a:normAutofit fontScale="70000" lnSpcReduction="20000"/>
          </a:bodyPr>
          <a:lstStyle/>
          <a:p>
            <a:r>
              <a:rPr lang="en-US" sz="3600" dirty="0" smtClean="0"/>
              <a:t>Your team versus all the other teams! All teams start with </a:t>
            </a:r>
            <a:r>
              <a:rPr lang="en-US" sz="3600" u="sng" dirty="0" smtClean="0">
                <a:solidFill>
                  <a:srgbClr val="7030A0"/>
                </a:solidFill>
              </a:rPr>
              <a:t>7 </a:t>
            </a:r>
            <a:r>
              <a:rPr lang="en-US" sz="3600" u="sng" dirty="0" smtClean="0">
                <a:solidFill>
                  <a:srgbClr val="7030A0"/>
                </a:solidFill>
              </a:rPr>
              <a:t>X’s</a:t>
            </a:r>
            <a:r>
              <a:rPr lang="en-US" sz="3600" dirty="0" smtClean="0"/>
              <a:t>.</a:t>
            </a:r>
          </a:p>
          <a:p>
            <a:r>
              <a:rPr lang="en-US" sz="3600" dirty="0" smtClean="0"/>
              <a:t>Teams take turns answering questions.</a:t>
            </a:r>
          </a:p>
          <a:p>
            <a:r>
              <a:rPr lang="en-US" sz="3600" dirty="0" smtClean="0"/>
              <a:t>When it’s your team’s turn, you have </a:t>
            </a:r>
            <a:r>
              <a:rPr lang="en-US" sz="3600" u="sng" dirty="0" smtClean="0">
                <a:solidFill>
                  <a:srgbClr val="7030A0"/>
                </a:solidFill>
              </a:rPr>
              <a:t>2-4 </a:t>
            </a:r>
            <a:r>
              <a:rPr lang="en-US" sz="3600" u="sng" dirty="0" smtClean="0">
                <a:solidFill>
                  <a:srgbClr val="7030A0"/>
                </a:solidFill>
              </a:rPr>
              <a:t>minutes </a:t>
            </a:r>
            <a:r>
              <a:rPr lang="en-US" sz="3600" dirty="0" smtClean="0"/>
              <a:t>to answer the question that appears on the board. If you get the question correct, you get to </a:t>
            </a:r>
            <a:r>
              <a:rPr lang="en-US" sz="3600" u="sng" dirty="0" smtClean="0">
                <a:solidFill>
                  <a:srgbClr val="7030A0"/>
                </a:solidFill>
              </a:rPr>
              <a:t>erase </a:t>
            </a:r>
            <a:r>
              <a:rPr lang="en-US" sz="3600" u="sng" dirty="0" smtClean="0">
                <a:solidFill>
                  <a:srgbClr val="7030A0"/>
                </a:solidFill>
              </a:rPr>
              <a:t>2 X’s </a:t>
            </a:r>
            <a:r>
              <a:rPr lang="en-US" sz="3600" dirty="0" smtClean="0"/>
              <a:t>from the other teams. You can erase </a:t>
            </a:r>
            <a:r>
              <a:rPr lang="en-US" sz="3600" dirty="0" smtClean="0"/>
              <a:t>2 X’s </a:t>
            </a:r>
            <a:r>
              <a:rPr lang="en-US" sz="3600" dirty="0" smtClean="0"/>
              <a:t>from the same team, split up the X’s from two different teams, or commit suicide and erase your own X’s. </a:t>
            </a:r>
          </a:p>
          <a:p>
            <a:r>
              <a:rPr lang="en-US" sz="3600" dirty="0" smtClean="0"/>
              <a:t>Also, if you get the answer correct, you have the opportunity to shoot the </a:t>
            </a:r>
            <a:r>
              <a:rPr lang="en-US" sz="3600" b="1" dirty="0" smtClean="0">
                <a:solidFill>
                  <a:srgbClr val="FF6600"/>
                </a:solidFill>
              </a:rPr>
              <a:t>“</a:t>
            </a:r>
            <a:r>
              <a:rPr lang="en-US" sz="3600" b="1" dirty="0" err="1" smtClean="0">
                <a:solidFill>
                  <a:srgbClr val="FF6600"/>
                </a:solidFill>
              </a:rPr>
              <a:t>Grudgeball</a:t>
            </a:r>
            <a:r>
              <a:rPr lang="en-US" sz="3600" b="1" dirty="0" smtClean="0">
                <a:solidFill>
                  <a:srgbClr val="FF6600"/>
                </a:solidFill>
              </a:rPr>
              <a:t>.” </a:t>
            </a:r>
            <a:r>
              <a:rPr lang="en-US" sz="3600" dirty="0" smtClean="0"/>
              <a:t>If you make it in from the 2-pt. line, you get to erase 4 X’s. If you make it in from the 3-pt. line, you get to erase 5 X’s. If you miss, you still get to erase 2 X’s.</a:t>
            </a:r>
          </a:p>
          <a:p>
            <a:r>
              <a:rPr lang="en-US" sz="3600" dirty="0" smtClean="0"/>
              <a:t>If you get it incorrect, the </a:t>
            </a:r>
            <a:r>
              <a:rPr lang="en-US" sz="3600" u="sng" dirty="0" smtClean="0">
                <a:solidFill>
                  <a:srgbClr val="7030A0"/>
                </a:solidFill>
              </a:rPr>
              <a:t>other teams get a chance to steal</a:t>
            </a:r>
            <a:r>
              <a:rPr lang="en-US" sz="3600" dirty="0" smtClean="0"/>
              <a:t>. If your team steals and gets the answer correct, you </a:t>
            </a:r>
            <a:r>
              <a:rPr lang="en-US" sz="3600" u="sng" dirty="0" smtClean="0">
                <a:solidFill>
                  <a:srgbClr val="7030A0"/>
                </a:solidFill>
              </a:rPr>
              <a:t>add 1 X </a:t>
            </a:r>
            <a:r>
              <a:rPr lang="en-US" sz="3600" dirty="0" smtClean="0"/>
              <a:t>to your total.</a:t>
            </a:r>
          </a:p>
          <a:p>
            <a:r>
              <a:rPr lang="en-US" sz="3600" dirty="0" smtClean="0"/>
              <a:t>If your team’s X’s are all erased before the game is over, you still get a chance to earn X’s back by stealing questions (for 1 X) or by getting the correct answer on your team’s turn (for 4 X’s).</a:t>
            </a:r>
          </a:p>
          <a:p>
            <a:r>
              <a:rPr lang="en-US" sz="3600" dirty="0" smtClean="0"/>
              <a:t>Top 3 teams with the most X’s at the end of the game wins!</a:t>
            </a:r>
          </a:p>
          <a:p>
            <a:pPr lvl="1"/>
            <a:r>
              <a:rPr lang="en-US" sz="3200" dirty="0">
                <a:solidFill>
                  <a:srgbClr val="FF0000"/>
                </a:solidFill>
              </a:rPr>
              <a:t>7</a:t>
            </a:r>
            <a:r>
              <a:rPr lang="en-US" sz="3200" dirty="0" smtClean="0">
                <a:solidFill>
                  <a:srgbClr val="FF0000"/>
                </a:solidFill>
              </a:rPr>
              <a:t> </a:t>
            </a:r>
            <a:r>
              <a:rPr lang="en-US" sz="3200" dirty="0" smtClean="0">
                <a:solidFill>
                  <a:srgbClr val="FF0000"/>
                </a:solidFill>
              </a:rPr>
              <a:t>COLLEGE CREDITS for 1</a:t>
            </a:r>
            <a:r>
              <a:rPr lang="en-US" sz="3200" baseline="30000" dirty="0" smtClean="0">
                <a:solidFill>
                  <a:srgbClr val="FF0000"/>
                </a:solidFill>
              </a:rPr>
              <a:t>st</a:t>
            </a:r>
            <a:r>
              <a:rPr lang="en-US" sz="3200" dirty="0" smtClean="0">
                <a:solidFill>
                  <a:srgbClr val="FF0000"/>
                </a:solidFill>
              </a:rPr>
              <a:t> place</a:t>
            </a:r>
          </a:p>
          <a:p>
            <a:pPr lvl="1"/>
            <a:r>
              <a:rPr lang="en-US" sz="3200" dirty="0" smtClean="0">
                <a:solidFill>
                  <a:srgbClr val="0000FF"/>
                </a:solidFill>
              </a:rPr>
              <a:t>5 COLLEGE CREDITS for 2</a:t>
            </a:r>
            <a:r>
              <a:rPr lang="en-US" sz="3200" baseline="30000" dirty="0" smtClean="0">
                <a:solidFill>
                  <a:srgbClr val="0000FF"/>
                </a:solidFill>
              </a:rPr>
              <a:t>nd</a:t>
            </a:r>
            <a:r>
              <a:rPr lang="en-US" sz="3200" dirty="0" smtClean="0">
                <a:solidFill>
                  <a:srgbClr val="0000FF"/>
                </a:solidFill>
              </a:rPr>
              <a:t> place</a:t>
            </a:r>
          </a:p>
          <a:p>
            <a:pPr lvl="1"/>
            <a:r>
              <a:rPr lang="en-US" sz="3200" dirty="0" smtClean="0">
                <a:solidFill>
                  <a:srgbClr val="006600"/>
                </a:solidFill>
              </a:rPr>
              <a:t>3 COLLEGE CREDITS for 3</a:t>
            </a:r>
            <a:r>
              <a:rPr lang="en-US" sz="3200" baseline="30000" dirty="0" smtClean="0">
                <a:solidFill>
                  <a:srgbClr val="006600"/>
                </a:solidFill>
              </a:rPr>
              <a:t>rd</a:t>
            </a:r>
            <a:r>
              <a:rPr lang="en-US" sz="3200" dirty="0" smtClean="0">
                <a:solidFill>
                  <a:srgbClr val="006600"/>
                </a:solidFill>
              </a:rPr>
              <a:t> place</a:t>
            </a:r>
            <a:endParaRPr lang="en-US" sz="3200" dirty="0">
              <a:solidFill>
                <a:srgbClr val="006600"/>
              </a:solidFill>
            </a:endParaRPr>
          </a:p>
        </p:txBody>
      </p:sp>
    </p:spTree>
    <p:extLst>
      <p:ext uri="{BB962C8B-B14F-4D97-AF65-F5344CB8AC3E}">
        <p14:creationId xmlns:p14="http://schemas.microsoft.com/office/powerpoint/2010/main" val="4018639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500" y="374986"/>
            <a:ext cx="10833100" cy="2308324"/>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PRACTICE ROUND</a:t>
            </a:r>
          </a:p>
          <a:p>
            <a:pPr algn="ctr"/>
            <a:r>
              <a:rPr lang="en-US" sz="4800" dirty="0" smtClean="0"/>
              <a:t>2 + 2 = </a:t>
            </a:r>
            <a:endParaRPr lang="en-US" sz="4800" dirty="0"/>
          </a:p>
          <a:p>
            <a:pPr algn="ctr"/>
            <a:endParaRPr lang="en-US" sz="4800" b="1" dirty="0">
              <a:solidFill>
                <a:srgbClr val="FF0000"/>
              </a:solidFill>
            </a:endParaRPr>
          </a:p>
        </p:txBody>
      </p:sp>
      <p:sp>
        <p:nvSpPr>
          <p:cNvPr id="8" name="TextBox 7"/>
          <p:cNvSpPr txBox="1"/>
          <p:nvPr/>
        </p:nvSpPr>
        <p:spPr>
          <a:xfrm>
            <a:off x="4419600" y="2437648"/>
            <a:ext cx="3390900" cy="830997"/>
          </a:xfrm>
          <a:prstGeom prst="rect">
            <a:avLst/>
          </a:prstGeom>
          <a:noFill/>
        </p:spPr>
        <p:txBody>
          <a:bodyPr wrap="square" rtlCol="0">
            <a:spAutoFit/>
          </a:bodyPr>
          <a:lstStyle/>
          <a:p>
            <a:pPr algn="ctr"/>
            <a:r>
              <a:rPr lang="en-US" sz="4800" dirty="0" smtClean="0">
                <a:solidFill>
                  <a:srgbClr val="002060"/>
                </a:solidFill>
              </a:rPr>
              <a:t>4</a:t>
            </a:r>
            <a:endParaRPr lang="en-US" sz="4800" dirty="0">
              <a:solidFill>
                <a:srgbClr val="002060"/>
              </a:solidFill>
            </a:endParaRPr>
          </a:p>
        </p:txBody>
      </p:sp>
    </p:spTree>
    <p:extLst>
      <p:ext uri="{BB962C8B-B14F-4D97-AF65-F5344CB8AC3E}">
        <p14:creationId xmlns:p14="http://schemas.microsoft.com/office/powerpoint/2010/main" val="299569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98500" y="374986"/>
                <a:ext cx="10833100" cy="3046988"/>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QUESTION 1</a:t>
                </a:r>
                <a:endParaRPr lang="en-US" sz="4800" b="1" dirty="0" smtClean="0">
                  <a:solidFill>
                    <a:srgbClr val="FF0000"/>
                  </a:solidFill>
                  <a:latin typeface="Calibri Light" panose="020F0302020204030204" pitchFamily="34" charset="0"/>
                  <a:cs typeface="Times New Roman" panose="02020603050405020304" pitchFamily="18" charset="0"/>
                </a:endParaRPr>
              </a:p>
              <a:p>
                <a:pPr marL="0" lvl="1" algn="ctr"/>
                <a:r>
                  <a:rPr lang="en-US" sz="4800" dirty="0" smtClean="0"/>
                  <a:t>4a. Rewrite in exponential form: </a:t>
                </a:r>
                <a14:m>
                  <m:oMath xmlns:m="http://schemas.openxmlformats.org/officeDocument/2006/math">
                    <m:rad>
                      <m:radPr>
                        <m:ctrlPr>
                          <a:rPr lang="en-US" sz="3600" i="1"/>
                        </m:ctrlPr>
                      </m:radPr>
                      <m:deg>
                        <m:r>
                          <a:rPr lang="en-US" sz="3600" i="1"/>
                          <m:t>5</m:t>
                        </m:r>
                      </m:deg>
                      <m:e>
                        <m:sSup>
                          <m:sSupPr>
                            <m:ctrlPr>
                              <a:rPr lang="en-US" sz="3600" i="1"/>
                            </m:ctrlPr>
                          </m:sSupPr>
                          <m:e>
                            <m:r>
                              <a:rPr lang="en-US" sz="3600" i="1"/>
                              <m:t>17</m:t>
                            </m:r>
                          </m:e>
                          <m:sup>
                            <m:r>
                              <a:rPr lang="en-US" sz="3600" i="1"/>
                              <m:t>6</m:t>
                            </m:r>
                          </m:sup>
                        </m:sSup>
                      </m:e>
                    </m:rad>
                  </m:oMath>
                </a14:m>
                <a:endParaRPr lang="en-US" sz="2800" dirty="0"/>
              </a:p>
              <a:p>
                <a:pPr algn="ctr"/>
                <a:endParaRPr lang="en-US" sz="4800" dirty="0"/>
              </a:p>
              <a:p>
                <a:pPr algn="ctr"/>
                <a:endParaRPr lang="en-US" sz="4800" b="1" dirty="0">
                  <a:solidFill>
                    <a:srgbClr val="FF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98500" y="374986"/>
                <a:ext cx="10833100" cy="3046988"/>
              </a:xfrm>
              <a:prstGeom prst="rect">
                <a:avLst/>
              </a:prstGeom>
              <a:blipFill rotWithShape="0">
                <a:blip r:embed="rId2"/>
                <a:stretch>
                  <a:fillRect t="-44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419600" y="2437648"/>
                <a:ext cx="3390900" cy="116852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4800" i="1" smtClean="0">
                              <a:solidFill>
                                <a:srgbClr val="002060"/>
                              </a:solidFill>
                              <a:latin typeface="Cambria Math" panose="02040503050406030204" pitchFamily="18" charset="0"/>
                            </a:rPr>
                          </m:ctrlPr>
                        </m:sSupPr>
                        <m:e>
                          <m:r>
                            <a:rPr lang="en-US" sz="4800" b="0" i="1" smtClean="0">
                              <a:solidFill>
                                <a:srgbClr val="002060"/>
                              </a:solidFill>
                              <a:latin typeface="Cambria Math" panose="02040503050406030204" pitchFamily="18" charset="0"/>
                            </a:rPr>
                            <m:t>17</m:t>
                          </m:r>
                        </m:e>
                        <m:sup>
                          <m:f>
                            <m:fPr>
                              <m:ctrlPr>
                                <a:rPr lang="en-US" sz="4800" i="1" smtClean="0">
                                  <a:solidFill>
                                    <a:srgbClr val="002060"/>
                                  </a:solidFill>
                                  <a:latin typeface="Cambria Math" panose="02040503050406030204" pitchFamily="18" charset="0"/>
                                </a:rPr>
                              </m:ctrlPr>
                            </m:fPr>
                            <m:num>
                              <m:r>
                                <a:rPr lang="en-US" sz="4800" b="0" i="1" smtClean="0">
                                  <a:solidFill>
                                    <a:srgbClr val="002060"/>
                                  </a:solidFill>
                                  <a:latin typeface="Cambria Math" panose="02040503050406030204" pitchFamily="18" charset="0"/>
                                </a:rPr>
                                <m:t>6</m:t>
                              </m:r>
                            </m:num>
                            <m:den>
                              <m:r>
                                <a:rPr lang="en-US" sz="4800" b="0" i="1" smtClean="0">
                                  <a:solidFill>
                                    <a:srgbClr val="002060"/>
                                  </a:solidFill>
                                  <a:latin typeface="Cambria Math" panose="02040503050406030204" pitchFamily="18" charset="0"/>
                                </a:rPr>
                                <m:t>5</m:t>
                              </m:r>
                            </m:den>
                          </m:f>
                        </m:sup>
                      </m:sSup>
                    </m:oMath>
                  </m:oMathPara>
                </a14:m>
                <a:endParaRPr lang="en-US" sz="48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4419600" y="2437648"/>
                <a:ext cx="3390900" cy="1168525"/>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5225143" y="2307771"/>
            <a:ext cx="1814286" cy="1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43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698500" y="374986"/>
                <a:ext cx="10833100" cy="3778663"/>
              </a:xfrm>
              <a:prstGeom prst="rect">
                <a:avLst/>
              </a:prstGeom>
            </p:spPr>
            <p:txBody>
              <a:bodyPr wrap="square">
                <a:spAutoFit/>
              </a:bodyPr>
              <a:lstStyle/>
              <a:p>
                <a:pPr algn="ctr"/>
                <a:r>
                  <a:rPr lang="en-US" sz="4800" b="1" dirty="0" smtClean="0">
                    <a:solidFill>
                      <a:srgbClr val="FF0000"/>
                    </a:solidFill>
                    <a:latin typeface="Calibri Light" panose="020F0302020204030204" pitchFamily="34" charset="0"/>
                    <a:cs typeface="Times New Roman" panose="02020603050405020304" pitchFamily="18" charset="0"/>
                  </a:rPr>
                  <a:t>QUESTION 2</a:t>
                </a:r>
                <a:endParaRPr lang="en-US" sz="4800" b="1" dirty="0" smtClean="0">
                  <a:solidFill>
                    <a:srgbClr val="FF0000"/>
                  </a:solidFill>
                  <a:latin typeface="Calibri Light" panose="020F0302020204030204" pitchFamily="34" charset="0"/>
                  <a:cs typeface="Times New Roman" panose="02020603050405020304" pitchFamily="18" charset="0"/>
                </a:endParaRPr>
              </a:p>
              <a:p>
                <a:pPr marL="0" lvl="1" algn="ctr"/>
                <a:r>
                  <a:rPr lang="en-US" sz="4800" dirty="0"/>
                  <a:t>5</a:t>
                </a:r>
                <a:r>
                  <a:rPr lang="en-US" sz="4800" dirty="0" smtClean="0"/>
                  <a:t>a. Rewrite in radical form:</a:t>
                </a:r>
                <a14:m>
                  <m:oMath xmlns:m="http://schemas.openxmlformats.org/officeDocument/2006/math">
                    <m:sSup>
                      <m:sSupPr>
                        <m:ctrlPr>
                          <a:rPr lang="en-US" sz="4800" i="1"/>
                        </m:ctrlPr>
                      </m:sSupPr>
                      <m:e>
                        <m:r>
                          <a:rPr lang="en-US" sz="4800" i="1"/>
                          <m:t>16</m:t>
                        </m:r>
                      </m:e>
                      <m:sup>
                        <m:f>
                          <m:fPr>
                            <m:ctrlPr>
                              <a:rPr lang="en-US" sz="4800" i="1"/>
                            </m:ctrlPr>
                          </m:fPr>
                          <m:num>
                            <m:r>
                              <a:rPr lang="en-US" sz="4800" i="1"/>
                              <m:t>2</m:t>
                            </m:r>
                          </m:num>
                          <m:den>
                            <m:r>
                              <a:rPr lang="en-US" sz="4800" i="1"/>
                              <m:t>5</m:t>
                            </m:r>
                          </m:den>
                        </m:f>
                      </m:sup>
                    </m:sSup>
                  </m:oMath>
                </a14:m>
                <a:endParaRPr lang="en-US" sz="4800" dirty="0"/>
              </a:p>
              <a:p>
                <a:pPr marL="0" lvl="1" algn="ctr"/>
                <a:endParaRPr lang="en-US" sz="2800" dirty="0"/>
              </a:p>
              <a:p>
                <a:pPr algn="ctr"/>
                <a:endParaRPr lang="en-US" sz="4800" dirty="0"/>
              </a:p>
              <a:p>
                <a:pPr algn="ctr"/>
                <a:endParaRPr lang="en-US" sz="4800" b="1" dirty="0">
                  <a:solidFill>
                    <a:srgbClr val="FF0000"/>
                  </a:solidFill>
                </a:endParaRPr>
              </a:p>
            </p:txBody>
          </p:sp>
        </mc:Choice>
        <mc:Fallback>
          <p:sp>
            <p:nvSpPr>
              <p:cNvPr id="2" name="Rectangle 1"/>
              <p:cNvSpPr>
                <a:spLocks noRot="1" noChangeAspect="1" noMove="1" noResize="1" noEditPoints="1" noAdjustHandles="1" noChangeArrowheads="1" noChangeShapeType="1" noTextEdit="1"/>
              </p:cNvSpPr>
              <p:nvPr/>
            </p:nvSpPr>
            <p:spPr>
              <a:xfrm>
                <a:off x="698500" y="374986"/>
                <a:ext cx="10833100" cy="3778663"/>
              </a:xfrm>
              <a:prstGeom prst="rect">
                <a:avLst/>
              </a:prstGeom>
              <a:blipFill rotWithShape="0">
                <a:blip r:embed="rId2"/>
                <a:stretch>
                  <a:fillRect t="-35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4419600" y="2437648"/>
                <a:ext cx="3390900" cy="104849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ad>
                        <m:radPr>
                          <m:ctrlPr>
                            <a:rPr lang="en-US" sz="4800" i="1" smtClean="0">
                              <a:solidFill>
                                <a:srgbClr val="002060"/>
                              </a:solidFill>
                              <a:latin typeface="Cambria Math" panose="02040503050406030204" pitchFamily="18" charset="0"/>
                            </a:rPr>
                          </m:ctrlPr>
                        </m:radPr>
                        <m:deg>
                          <m:r>
                            <m:rPr>
                              <m:brk m:alnAt="7"/>
                            </m:rPr>
                            <a:rPr lang="en-US" sz="4800" b="0" i="1" smtClean="0">
                              <a:solidFill>
                                <a:srgbClr val="002060"/>
                              </a:solidFill>
                              <a:latin typeface="Cambria Math" panose="02040503050406030204" pitchFamily="18" charset="0"/>
                            </a:rPr>
                            <m:t>5</m:t>
                          </m:r>
                        </m:deg>
                        <m:e>
                          <m:sSup>
                            <m:sSupPr>
                              <m:ctrlPr>
                                <a:rPr lang="en-US" sz="4800" i="1" smtClean="0">
                                  <a:solidFill>
                                    <a:srgbClr val="002060"/>
                                  </a:solidFill>
                                  <a:latin typeface="Cambria Math" panose="02040503050406030204" pitchFamily="18" charset="0"/>
                                </a:rPr>
                              </m:ctrlPr>
                            </m:sSupPr>
                            <m:e>
                              <m:r>
                                <a:rPr lang="en-US" sz="4800" b="0" i="1" smtClean="0">
                                  <a:solidFill>
                                    <a:srgbClr val="002060"/>
                                  </a:solidFill>
                                  <a:latin typeface="Cambria Math" panose="02040503050406030204" pitchFamily="18" charset="0"/>
                                </a:rPr>
                                <m:t>16</m:t>
                              </m:r>
                            </m:e>
                            <m:sup>
                              <m:r>
                                <a:rPr lang="en-US" sz="4800" b="0" i="1" smtClean="0">
                                  <a:solidFill>
                                    <a:srgbClr val="002060"/>
                                  </a:solidFill>
                                  <a:latin typeface="Cambria Math" panose="02040503050406030204" pitchFamily="18" charset="0"/>
                                </a:rPr>
                                <m:t>2</m:t>
                              </m:r>
                            </m:sup>
                          </m:sSup>
                        </m:e>
                      </m:rad>
                    </m:oMath>
                  </m:oMathPara>
                </a14:m>
                <a:endParaRPr lang="en-US" sz="4800" dirty="0">
                  <a:solidFill>
                    <a:srgbClr val="002060"/>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4419600" y="2437648"/>
                <a:ext cx="3390900" cy="1048492"/>
              </a:xfrm>
              <a:prstGeom prst="rect">
                <a:avLst/>
              </a:prstGeom>
              <a:blipFill rotWithShape="0">
                <a:blip r:embed="rId3"/>
                <a:stretch>
                  <a:fillRect/>
                </a:stretch>
              </a:blipFill>
            </p:spPr>
            <p:txBody>
              <a:bodyPr/>
              <a:lstStyle/>
              <a:p>
                <a:r>
                  <a:rPr lang="en-US">
                    <a:noFill/>
                  </a:rPr>
                  <a:t> </a:t>
                </a:r>
              </a:p>
            </p:txBody>
          </p:sp>
        </mc:Fallback>
      </mc:AlternateContent>
      <p:sp>
        <p:nvSpPr>
          <p:cNvPr id="3" name="Rectangle 2"/>
          <p:cNvSpPr/>
          <p:nvPr/>
        </p:nvSpPr>
        <p:spPr>
          <a:xfrm>
            <a:off x="5207907" y="2437648"/>
            <a:ext cx="1814286" cy="142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5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741</Words>
  <Application>Microsoft Office PowerPoint</Application>
  <PresentationFormat>Widescreen</PresentationFormat>
  <Paragraphs>94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Times New Roman</vt:lpstr>
      <vt:lpstr>Office Theme</vt:lpstr>
      <vt:lpstr>ANNOUNCEMENTS -Pick up your assigned calculator -Take your HW out to stamp</vt:lpstr>
      <vt:lpstr>Study Guide #9</vt:lpstr>
      <vt:lpstr>Study Guide #11</vt:lpstr>
      <vt:lpstr>Study Guide #12</vt:lpstr>
      <vt:lpstr>HOMEWORK QUESTIONS?</vt:lpstr>
      <vt:lpstr>Grudgeball! – Study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STUDY GUIDE QUESTIONS?</vt:lpstr>
      <vt:lpstr>With your partner…on whiteboard</vt:lpstr>
      <vt:lpstr>Exit Ticket – on looseleaf</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 -Pick up your assigned calculator -Take your HW out to stamp</dc:title>
  <dc:creator>Fran</dc:creator>
  <cp:lastModifiedBy>Fran</cp:lastModifiedBy>
  <cp:revision>22</cp:revision>
  <dcterms:created xsi:type="dcterms:W3CDTF">2014-09-18T02:53:03Z</dcterms:created>
  <dcterms:modified xsi:type="dcterms:W3CDTF">2015-03-04T02:27:11Z</dcterms:modified>
</cp:coreProperties>
</file>